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sldIdLst>
    <p:sldId id="256" r:id="rId2"/>
    <p:sldId id="258" r:id="rId3"/>
    <p:sldId id="356" r:id="rId4"/>
    <p:sldId id="367" r:id="rId5"/>
    <p:sldId id="358" r:id="rId6"/>
    <p:sldId id="265" r:id="rId7"/>
    <p:sldId id="309" r:id="rId8"/>
    <p:sldId id="370" r:id="rId9"/>
    <p:sldId id="267" r:id="rId10"/>
    <p:sldId id="373" r:id="rId11"/>
    <p:sldId id="392" r:id="rId12"/>
    <p:sldId id="303" r:id="rId13"/>
    <p:sldId id="334" r:id="rId14"/>
    <p:sldId id="344" r:id="rId15"/>
    <p:sldId id="345" r:id="rId16"/>
    <p:sldId id="343" r:id="rId17"/>
    <p:sldId id="347" r:id="rId18"/>
    <p:sldId id="346" r:id="rId19"/>
    <p:sldId id="348" r:id="rId20"/>
    <p:sldId id="291" r:id="rId21"/>
    <p:sldId id="290" r:id="rId22"/>
    <p:sldId id="349" r:id="rId23"/>
    <p:sldId id="357" r:id="rId24"/>
    <p:sldId id="337" r:id="rId25"/>
    <p:sldId id="338" r:id="rId26"/>
    <p:sldId id="281" r:id="rId27"/>
    <p:sldId id="393" r:id="rId28"/>
    <p:sldId id="366" r:id="rId29"/>
    <p:sldId id="394" r:id="rId30"/>
    <p:sldId id="333" r:id="rId31"/>
    <p:sldId id="302" r:id="rId32"/>
    <p:sldId id="387" r:id="rId33"/>
    <p:sldId id="308" r:id="rId34"/>
    <p:sldId id="391" r:id="rId35"/>
    <p:sldId id="388" r:id="rId36"/>
    <p:sldId id="335" r:id="rId37"/>
    <p:sldId id="385" r:id="rId38"/>
    <p:sldId id="386" r:id="rId39"/>
    <p:sldId id="381" r:id="rId40"/>
    <p:sldId id="382" r:id="rId41"/>
    <p:sldId id="395" r:id="rId42"/>
    <p:sldId id="383" r:id="rId43"/>
    <p:sldId id="384" r:id="rId44"/>
    <p:sldId id="396" r:id="rId45"/>
    <p:sldId id="389" r:id="rId46"/>
    <p:sldId id="390" r:id="rId47"/>
    <p:sldId id="399" r:id="rId48"/>
    <p:sldId id="400" r:id="rId49"/>
    <p:sldId id="398" r:id="rId5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0"/>
    <a:srgbClr val="1E6A62"/>
    <a:srgbClr val="EDF0E9"/>
    <a:srgbClr val="E6ECF3"/>
    <a:srgbClr val="FFA722"/>
    <a:srgbClr val="C2384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C582BE-E27A-4ABF-8E52-F9AFCF113C1C}" v="25" dt="2023-06-15T13:50:02.480"/>
    <p1510:client id="{5B216D53-11BB-4937-A3F7-3CAD8AF8F4B0}" v="4" dt="2023-06-15T13:32:48.092"/>
    <p1510:client id="{EE120996-0198-418B-B941-DA06DE196B64}" v="813" dt="2023-06-12T11:32:57.003"/>
    <p1510:client id="{F0D5C1FE-5606-4B15-AE33-A694F07E965E}" v="4" dt="2023-06-15T13:20:55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4" autoAdjust="0"/>
    <p:restoredTop sz="77150" autoAdjust="0"/>
  </p:normalViewPr>
  <p:slideViewPr>
    <p:cSldViewPr snapToGrid="0">
      <p:cViewPr varScale="1">
        <p:scale>
          <a:sx n="76" d="100"/>
          <a:sy n="76" d="100"/>
        </p:scale>
        <p:origin x="17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" userId="MFJQgE22q/5vVX8h/ed9CFMi7Vn/InVlGtaa3XvnVLo=" providerId="None" clId="Web-{5B216D53-11BB-4937-A3F7-3CAD8AF8F4B0}"/>
    <pc:docChg chg="delSld modSld sldOrd">
      <pc:chgData name="guest" userId="MFJQgE22q/5vVX8h/ed9CFMi7Vn/InVlGtaa3XvnVLo=" providerId="None" clId="Web-{5B216D53-11BB-4937-A3F7-3CAD8AF8F4B0}" dt="2023-06-15T13:32:48.092" v="43"/>
      <pc:docMkLst>
        <pc:docMk/>
      </pc:docMkLst>
      <pc:sldChg chg="modNotes">
        <pc:chgData name="guest" userId="MFJQgE22q/5vVX8h/ed9CFMi7Vn/InVlGtaa3XvnVLo=" providerId="None" clId="Web-{5B216D53-11BB-4937-A3F7-3CAD8AF8F4B0}" dt="2023-06-15T13:06:07.432" v="39"/>
        <pc:sldMkLst>
          <pc:docMk/>
          <pc:sldMk cId="1050332086" sldId="256"/>
        </pc:sldMkLst>
      </pc:sldChg>
      <pc:sldChg chg="ord">
        <pc:chgData name="guest" userId="MFJQgE22q/5vVX8h/ed9CFMi7Vn/InVlGtaa3XvnVLo=" providerId="None" clId="Web-{5B216D53-11BB-4937-A3F7-3CAD8AF8F4B0}" dt="2023-06-15T13:31:19.028" v="41"/>
        <pc:sldMkLst>
          <pc:docMk/>
          <pc:sldMk cId="2601014098" sldId="346"/>
        </pc:sldMkLst>
      </pc:sldChg>
      <pc:sldChg chg="ord">
        <pc:chgData name="guest" userId="MFJQgE22q/5vVX8h/ed9CFMi7Vn/InVlGtaa3XvnVLo=" providerId="None" clId="Web-{5B216D53-11BB-4937-A3F7-3CAD8AF8F4B0}" dt="2023-06-15T13:30:50.574" v="40"/>
        <pc:sldMkLst>
          <pc:docMk/>
          <pc:sldMk cId="1358490976" sldId="357"/>
        </pc:sldMkLst>
      </pc:sldChg>
      <pc:sldChg chg="ord">
        <pc:chgData name="guest" userId="MFJQgE22q/5vVX8h/ed9CFMi7Vn/InVlGtaa3XvnVLo=" providerId="None" clId="Web-{5B216D53-11BB-4937-A3F7-3CAD8AF8F4B0}" dt="2023-06-15T13:32:15.498" v="42"/>
        <pc:sldMkLst>
          <pc:docMk/>
          <pc:sldMk cId="4073449431" sldId="358"/>
        </pc:sldMkLst>
      </pc:sldChg>
      <pc:sldChg chg="del">
        <pc:chgData name="guest" userId="MFJQgE22q/5vVX8h/ed9CFMi7Vn/InVlGtaa3XvnVLo=" providerId="None" clId="Web-{5B216D53-11BB-4937-A3F7-3CAD8AF8F4B0}" dt="2023-06-15T13:32:48.092" v="43"/>
        <pc:sldMkLst>
          <pc:docMk/>
          <pc:sldMk cId="4264888035" sldId="375"/>
        </pc:sldMkLst>
      </pc:sldChg>
    </pc:docChg>
  </pc:docChgLst>
  <pc:docChgLst>
    <pc:chgData name="guest" userId="MFJQgE22q/5vVX8h/ed9CFMi7Vn/InVlGtaa3XvnVLo=" providerId="None" clId="Web-{EE120996-0198-418B-B941-DA06DE196B64}"/>
    <pc:docChg chg="addSld delSld modSld sldOrd">
      <pc:chgData name="guest" userId="MFJQgE22q/5vVX8h/ed9CFMi7Vn/InVlGtaa3XvnVLo=" providerId="None" clId="Web-{EE120996-0198-418B-B941-DA06DE196B64}" dt="2023-06-12T11:32:57.003" v="2202" actId="20577"/>
      <pc:docMkLst>
        <pc:docMk/>
      </pc:docMkLst>
      <pc:sldChg chg="ord">
        <pc:chgData name="guest" userId="MFJQgE22q/5vVX8h/ed9CFMi7Vn/InVlGtaa3XvnVLo=" providerId="None" clId="Web-{EE120996-0198-418B-B941-DA06DE196B64}" dt="2023-06-12T09:55:53.431" v="14"/>
        <pc:sldMkLst>
          <pc:docMk/>
          <pc:sldMk cId="1060891951" sldId="257"/>
        </pc:sldMkLst>
      </pc:sldChg>
      <pc:sldChg chg="modNotes">
        <pc:chgData name="guest" userId="MFJQgE22q/5vVX8h/ed9CFMi7Vn/InVlGtaa3XvnVLo=" providerId="None" clId="Web-{EE120996-0198-418B-B941-DA06DE196B64}" dt="2023-06-12T09:57:54.247" v="81"/>
        <pc:sldMkLst>
          <pc:docMk/>
          <pc:sldMk cId="1186488089" sldId="268"/>
        </pc:sldMkLst>
      </pc:sldChg>
      <pc:sldChg chg="ord modNotes">
        <pc:chgData name="guest" userId="MFJQgE22q/5vVX8h/ed9CFMi7Vn/InVlGtaa3XvnVLo=" providerId="None" clId="Web-{EE120996-0198-418B-B941-DA06DE196B64}" dt="2023-06-12T11:28:46.402" v="2020"/>
        <pc:sldMkLst>
          <pc:docMk/>
          <pc:sldMk cId="991494923" sldId="290"/>
        </pc:sldMkLst>
      </pc:sldChg>
      <pc:sldChg chg="modNotes">
        <pc:chgData name="guest" userId="MFJQgE22q/5vVX8h/ed9CFMi7Vn/InVlGtaa3XvnVLo=" providerId="None" clId="Web-{EE120996-0198-418B-B941-DA06DE196B64}" dt="2023-06-12T10:03:33.506" v="334"/>
        <pc:sldMkLst>
          <pc:docMk/>
          <pc:sldMk cId="1552559226" sldId="307"/>
        </pc:sldMkLst>
      </pc:sldChg>
      <pc:sldChg chg="modNotes">
        <pc:chgData name="guest" userId="MFJQgE22q/5vVX8h/ed9CFMi7Vn/InVlGtaa3XvnVLo=" providerId="None" clId="Web-{EE120996-0198-418B-B941-DA06DE196B64}" dt="2023-06-12T10:02:40.989" v="293"/>
        <pc:sldMkLst>
          <pc:docMk/>
          <pc:sldMk cId="4108378975" sldId="336"/>
        </pc:sldMkLst>
      </pc:sldChg>
      <pc:sldChg chg="modNotes">
        <pc:chgData name="guest" userId="MFJQgE22q/5vVX8h/ed9CFMi7Vn/InVlGtaa3XvnVLo=" providerId="None" clId="Web-{EE120996-0198-418B-B941-DA06DE196B64}" dt="2023-06-12T10:02:00.473" v="251"/>
        <pc:sldMkLst>
          <pc:docMk/>
          <pc:sldMk cId="2263683230" sldId="340"/>
        </pc:sldMkLst>
      </pc:sldChg>
      <pc:sldChg chg="ord modNotes">
        <pc:chgData name="guest" userId="MFJQgE22q/5vVX8h/ed9CFMi7Vn/InVlGtaa3XvnVLo=" providerId="None" clId="Web-{EE120996-0198-418B-B941-DA06DE196B64}" dt="2023-06-12T11:30:30.436" v="2058"/>
        <pc:sldMkLst>
          <pc:docMk/>
          <pc:sldMk cId="2601014098" sldId="346"/>
        </pc:sldMkLst>
      </pc:sldChg>
      <pc:sldChg chg="modNotes">
        <pc:chgData name="guest" userId="MFJQgE22q/5vVX8h/ed9CFMi7Vn/InVlGtaa3XvnVLo=" providerId="None" clId="Web-{EE120996-0198-418B-B941-DA06DE196B64}" dt="2023-06-12T10:01:19.987" v="195"/>
        <pc:sldMkLst>
          <pc:docMk/>
          <pc:sldMk cId="2964467342" sldId="351"/>
        </pc:sldMkLst>
      </pc:sldChg>
      <pc:sldChg chg="modNotes">
        <pc:chgData name="guest" userId="MFJQgE22q/5vVX8h/ed9CFMi7Vn/InVlGtaa3XvnVLo=" providerId="None" clId="Web-{EE120996-0198-418B-B941-DA06DE196B64}" dt="2023-06-12T09:59:03.233" v="111"/>
        <pc:sldMkLst>
          <pc:docMk/>
          <pc:sldMk cId="1411197868" sldId="354"/>
        </pc:sldMkLst>
      </pc:sldChg>
      <pc:sldChg chg="del">
        <pc:chgData name="guest" userId="MFJQgE22q/5vVX8h/ed9CFMi7Vn/InVlGtaa3XvnVLo=" providerId="None" clId="Web-{EE120996-0198-418B-B941-DA06DE196B64}" dt="2023-06-12T09:59:21.734" v="112"/>
        <pc:sldMkLst>
          <pc:docMk/>
          <pc:sldMk cId="583746572" sldId="355"/>
        </pc:sldMkLst>
      </pc:sldChg>
      <pc:sldChg chg="modSp ord modNotes">
        <pc:chgData name="guest" userId="MFJQgE22q/5vVX8h/ed9CFMi7Vn/InVlGtaa3XvnVLo=" providerId="None" clId="Web-{EE120996-0198-418B-B941-DA06DE196B64}" dt="2023-06-12T11:09:44.882" v="1705"/>
        <pc:sldMkLst>
          <pc:docMk/>
          <pc:sldMk cId="1969263435" sldId="356"/>
        </pc:sldMkLst>
        <pc:spChg chg="mod">
          <ac:chgData name="guest" userId="MFJQgE22q/5vVX8h/ed9CFMi7Vn/InVlGtaa3XvnVLo=" providerId="None" clId="Web-{EE120996-0198-418B-B941-DA06DE196B64}" dt="2023-06-12T10:08:27.530" v="484" actId="20577"/>
          <ac:spMkLst>
            <pc:docMk/>
            <pc:sldMk cId="1969263435" sldId="356"/>
            <ac:spMk id="13" creationId="{1868B07C-117A-CE68-22CE-5D049356DDD2}"/>
          </ac:spMkLst>
        </pc:spChg>
      </pc:sldChg>
      <pc:sldChg chg="modSp ord modNotes">
        <pc:chgData name="guest" userId="MFJQgE22q/5vVX8h/ed9CFMi7Vn/InVlGtaa3XvnVLo=" providerId="None" clId="Web-{EE120996-0198-418B-B941-DA06DE196B64}" dt="2023-06-12T11:26:39.304" v="1902" actId="20577"/>
        <pc:sldMkLst>
          <pc:docMk/>
          <pc:sldMk cId="1358490976" sldId="357"/>
        </pc:sldMkLst>
        <pc:spChg chg="mod">
          <ac:chgData name="guest" userId="MFJQgE22q/5vVX8h/ed9CFMi7Vn/InVlGtaa3XvnVLo=" providerId="None" clId="Web-{EE120996-0198-418B-B941-DA06DE196B64}" dt="2023-06-12T11:26:39.304" v="1902" actId="20577"/>
          <ac:spMkLst>
            <pc:docMk/>
            <pc:sldMk cId="1358490976" sldId="357"/>
            <ac:spMk id="13" creationId="{1868B07C-117A-CE68-22CE-5D049356DDD2}"/>
          </ac:spMkLst>
        </pc:spChg>
      </pc:sldChg>
      <pc:sldChg chg="modSp ord modNotes">
        <pc:chgData name="guest" userId="MFJQgE22q/5vVX8h/ed9CFMi7Vn/InVlGtaa3XvnVLo=" providerId="None" clId="Web-{EE120996-0198-418B-B941-DA06DE196B64}" dt="2023-06-12T10:14:46.010" v="1149"/>
        <pc:sldMkLst>
          <pc:docMk/>
          <pc:sldMk cId="4073449431" sldId="358"/>
        </pc:sldMkLst>
        <pc:spChg chg="mod">
          <ac:chgData name="guest" userId="MFJQgE22q/5vVX8h/ed9CFMi7Vn/InVlGtaa3XvnVLo=" providerId="None" clId="Web-{EE120996-0198-418B-B941-DA06DE196B64}" dt="2023-06-12T10:10:47.097" v="654" actId="20577"/>
          <ac:spMkLst>
            <pc:docMk/>
            <pc:sldMk cId="4073449431" sldId="358"/>
            <ac:spMk id="13" creationId="{1868B07C-117A-CE68-22CE-5D049356DDD2}"/>
          </ac:spMkLst>
        </pc:spChg>
      </pc:sldChg>
      <pc:sldChg chg="modNotes">
        <pc:chgData name="guest" userId="MFJQgE22q/5vVX8h/ed9CFMi7Vn/InVlGtaa3XvnVLo=" providerId="None" clId="Web-{EE120996-0198-418B-B941-DA06DE196B64}" dt="2023-06-12T10:01:49.754" v="233"/>
        <pc:sldMkLst>
          <pc:docMk/>
          <pc:sldMk cId="2932071770" sldId="360"/>
        </pc:sldMkLst>
      </pc:sldChg>
      <pc:sldChg chg="modSp add ord replId modNotes">
        <pc:chgData name="guest" userId="MFJQgE22q/5vVX8h/ed9CFMi7Vn/InVlGtaa3XvnVLo=" providerId="None" clId="Web-{EE120996-0198-418B-B941-DA06DE196B64}" dt="2023-06-12T10:13:00.085" v="901"/>
        <pc:sldMkLst>
          <pc:docMk/>
          <pc:sldMk cId="2630435886" sldId="374"/>
        </pc:sldMkLst>
        <pc:spChg chg="mod">
          <ac:chgData name="guest" userId="MFJQgE22q/5vVX8h/ed9CFMi7Vn/InVlGtaa3XvnVLo=" providerId="None" clId="Web-{EE120996-0198-418B-B941-DA06DE196B64}" dt="2023-06-12T09:55:46.009" v="13" actId="20577"/>
          <ac:spMkLst>
            <pc:docMk/>
            <pc:sldMk cId="2630435886" sldId="374"/>
            <ac:spMk id="4" creationId="{5454EC17-2773-9D12-BBB2-DF4C28B66224}"/>
          </ac:spMkLst>
        </pc:spChg>
        <pc:spChg chg="mod">
          <ac:chgData name="guest" userId="MFJQgE22q/5vVX8h/ed9CFMi7Vn/InVlGtaa3XvnVLo=" providerId="None" clId="Web-{EE120996-0198-418B-B941-DA06DE196B64}" dt="2023-06-12T10:00:24.298" v="161" actId="20577"/>
          <ac:spMkLst>
            <pc:docMk/>
            <pc:sldMk cId="2630435886" sldId="374"/>
            <ac:spMk id="5" creationId="{F872C0B8-FB3F-8EE0-7DE8-734A65DEE4E6}"/>
          </ac:spMkLst>
        </pc:spChg>
      </pc:sldChg>
      <pc:sldChg chg="modSp new">
        <pc:chgData name="guest" userId="MFJQgE22q/5vVX8h/ed9CFMi7Vn/InVlGtaa3XvnVLo=" providerId="None" clId="Web-{EE120996-0198-418B-B941-DA06DE196B64}" dt="2023-06-12T11:32:57.003" v="2202" actId="20577"/>
        <pc:sldMkLst>
          <pc:docMk/>
          <pc:sldMk cId="4264888035" sldId="375"/>
        </pc:sldMkLst>
        <pc:spChg chg="mod">
          <ac:chgData name="guest" userId="MFJQgE22q/5vVX8h/ed9CFMi7Vn/InVlGtaa3XvnVLo=" providerId="None" clId="Web-{EE120996-0198-418B-B941-DA06DE196B64}" dt="2023-06-12T11:32:57.003" v="2202" actId="20577"/>
          <ac:spMkLst>
            <pc:docMk/>
            <pc:sldMk cId="4264888035" sldId="375"/>
            <ac:spMk id="2" creationId="{3A2E7256-032D-F095-B26C-3FCBFD17B806}"/>
          </ac:spMkLst>
        </pc:spChg>
        <pc:spChg chg="mod">
          <ac:chgData name="guest" userId="MFJQgE22q/5vVX8h/ed9CFMi7Vn/InVlGtaa3XvnVLo=" providerId="None" clId="Web-{EE120996-0198-418B-B941-DA06DE196B64}" dt="2023-06-12T11:30:52.280" v="2072" actId="20577"/>
          <ac:spMkLst>
            <pc:docMk/>
            <pc:sldMk cId="4264888035" sldId="375"/>
            <ac:spMk id="4" creationId="{155F079D-4492-EA84-060B-C5EA45CC31D0}"/>
          </ac:spMkLst>
        </pc:spChg>
      </pc:sldChg>
      <pc:sldChg chg="add del replId">
        <pc:chgData name="guest" userId="MFJQgE22q/5vVX8h/ed9CFMi7Vn/InVlGtaa3XvnVLo=" providerId="None" clId="Web-{EE120996-0198-418B-B941-DA06DE196B64}" dt="2023-06-12T11:28:52.199" v="2021"/>
        <pc:sldMkLst>
          <pc:docMk/>
          <pc:sldMk cId="1518710439" sldId="376"/>
        </pc:sldMkLst>
      </pc:sldChg>
      <pc:sldChg chg="modSp new">
        <pc:chgData name="guest" userId="MFJQgE22q/5vVX8h/ed9CFMi7Vn/InVlGtaa3XvnVLo=" providerId="None" clId="Web-{EE120996-0198-418B-B941-DA06DE196B64}" dt="2023-06-12T11:31:53.485" v="2121" actId="20577"/>
        <pc:sldMkLst>
          <pc:docMk/>
          <pc:sldMk cId="4109673764" sldId="376"/>
        </pc:sldMkLst>
        <pc:spChg chg="mod">
          <ac:chgData name="guest" userId="MFJQgE22q/5vVX8h/ed9CFMi7Vn/InVlGtaa3XvnVLo=" providerId="None" clId="Web-{EE120996-0198-418B-B941-DA06DE196B64}" dt="2023-06-12T11:31:53.485" v="2121" actId="20577"/>
          <ac:spMkLst>
            <pc:docMk/>
            <pc:sldMk cId="4109673764" sldId="376"/>
            <ac:spMk id="2" creationId="{D187938F-C379-4D29-95AA-91E702B8428F}"/>
          </ac:spMkLst>
        </pc:spChg>
        <pc:spChg chg="mod">
          <ac:chgData name="guest" userId="MFJQgE22q/5vVX8h/ed9CFMi7Vn/InVlGtaa3XvnVLo=" providerId="None" clId="Web-{EE120996-0198-418B-B941-DA06DE196B64}" dt="2023-06-12T11:31:30.954" v="2104" actId="20577"/>
          <ac:spMkLst>
            <pc:docMk/>
            <pc:sldMk cId="4109673764" sldId="376"/>
            <ac:spMk id="4" creationId="{24E01E26-A44B-99FD-64E4-155C3D3C1C7C}"/>
          </ac:spMkLst>
        </pc:spChg>
      </pc:sldChg>
      <pc:sldChg chg="new del">
        <pc:chgData name="guest" userId="MFJQgE22q/5vVX8h/ed9CFMi7Vn/InVlGtaa3XvnVLo=" providerId="None" clId="Web-{EE120996-0198-418B-B941-DA06DE196B64}" dt="2023-06-12T11:32:12.236" v="2123"/>
        <pc:sldMkLst>
          <pc:docMk/>
          <pc:sldMk cId="3025521757" sldId="377"/>
        </pc:sldMkLst>
      </pc:sldChg>
    </pc:docChg>
  </pc:docChgLst>
  <pc:docChgLst>
    <pc:chgData name="Thomas" userId="rweYHQZDEzwDTNn31gq9Co0uqCOQ0CNWLlfpEhDdcAs=" providerId="None" clId="Web-{4FC582BE-E27A-4ABF-8E52-F9AFCF113C1C}"/>
    <pc:docChg chg="modSld">
      <pc:chgData name="Thomas" userId="rweYHQZDEzwDTNn31gq9Co0uqCOQ0CNWLlfpEhDdcAs=" providerId="None" clId="Web-{4FC582BE-E27A-4ABF-8E52-F9AFCF113C1C}" dt="2023-06-15T13:50:02.480" v="15" actId="1076"/>
      <pc:docMkLst>
        <pc:docMk/>
      </pc:docMkLst>
      <pc:sldChg chg="modSp">
        <pc:chgData name="Thomas" userId="rweYHQZDEzwDTNn31gq9Co0uqCOQ0CNWLlfpEhDdcAs=" providerId="None" clId="Web-{4FC582BE-E27A-4ABF-8E52-F9AFCF113C1C}" dt="2023-06-15T13:50:02.480" v="15" actId="1076"/>
        <pc:sldMkLst>
          <pc:docMk/>
          <pc:sldMk cId="267400140" sldId="386"/>
        </pc:sldMkLst>
        <pc:spChg chg="mod">
          <ac:chgData name="Thomas" userId="rweYHQZDEzwDTNn31gq9Co0uqCOQ0CNWLlfpEhDdcAs=" providerId="None" clId="Web-{4FC582BE-E27A-4ABF-8E52-F9AFCF113C1C}" dt="2023-06-15T13:49:40.104" v="11" actId="20577"/>
          <ac:spMkLst>
            <pc:docMk/>
            <pc:sldMk cId="267400140" sldId="386"/>
            <ac:spMk id="5" creationId="{0AD246AF-95AE-5446-0FFB-47BEFA4DC886}"/>
          </ac:spMkLst>
        </pc:spChg>
        <pc:spChg chg="mod">
          <ac:chgData name="Thomas" userId="rweYHQZDEzwDTNn31gq9Co0uqCOQ0CNWLlfpEhDdcAs=" providerId="None" clId="Web-{4FC582BE-E27A-4ABF-8E52-F9AFCF113C1C}" dt="2023-06-15T13:49:45.495" v="12" actId="1076"/>
          <ac:spMkLst>
            <pc:docMk/>
            <pc:sldMk cId="267400140" sldId="386"/>
            <ac:spMk id="6" creationId="{594A1AE9-18CF-0CC1-462D-0E150E428746}"/>
          </ac:spMkLst>
        </pc:spChg>
        <pc:spChg chg="mod">
          <ac:chgData name="Thomas" userId="rweYHQZDEzwDTNn31gq9Co0uqCOQ0CNWLlfpEhDdcAs=" providerId="None" clId="Web-{4FC582BE-E27A-4ABF-8E52-F9AFCF113C1C}" dt="2023-06-15T13:49:58.433" v="14" actId="1076"/>
          <ac:spMkLst>
            <pc:docMk/>
            <pc:sldMk cId="267400140" sldId="386"/>
            <ac:spMk id="7" creationId="{8A117BDE-6C21-1E8C-0757-4E57DCCEFC61}"/>
          </ac:spMkLst>
        </pc:spChg>
        <pc:spChg chg="mod">
          <ac:chgData name="Thomas" userId="rweYHQZDEzwDTNn31gq9Co0uqCOQ0CNWLlfpEhDdcAs=" providerId="None" clId="Web-{4FC582BE-E27A-4ABF-8E52-F9AFCF113C1C}" dt="2023-06-15T13:50:02.480" v="15" actId="1076"/>
          <ac:spMkLst>
            <pc:docMk/>
            <pc:sldMk cId="267400140" sldId="386"/>
            <ac:spMk id="8" creationId="{64941E21-D100-F229-8E58-FC4547661E9F}"/>
          </ac:spMkLst>
        </pc:spChg>
      </pc:sldChg>
      <pc:sldChg chg="mod modShow">
        <pc:chgData name="Thomas" userId="rweYHQZDEzwDTNn31gq9Co0uqCOQ0CNWLlfpEhDdcAs=" providerId="None" clId="Web-{4FC582BE-E27A-4ABF-8E52-F9AFCF113C1C}" dt="2023-06-15T13:43:37.077" v="0"/>
        <pc:sldMkLst>
          <pc:docMk/>
          <pc:sldMk cId="681591113" sldId="388"/>
        </pc:sldMkLst>
      </pc:sldChg>
    </pc:docChg>
  </pc:docChgLst>
  <pc:docChgLst>
    <pc:chgData name="Thomas" userId="rweYHQZDEzwDTNn31gq9Co0uqCOQ0CNWLlfpEhDdcAs=" providerId="None" clId="Web-{F0D5C1FE-5606-4B15-AE33-A694F07E965E}"/>
    <pc:docChg chg="modSld">
      <pc:chgData name="Thomas" userId="rweYHQZDEzwDTNn31gq9Co0uqCOQ0CNWLlfpEhDdcAs=" providerId="None" clId="Web-{F0D5C1FE-5606-4B15-AE33-A694F07E965E}" dt="2023-06-15T13:20:55.994" v="3"/>
      <pc:docMkLst>
        <pc:docMk/>
      </pc:docMkLst>
      <pc:sldChg chg="mod modShow">
        <pc:chgData name="Thomas" userId="rweYHQZDEzwDTNn31gq9Co0uqCOQ0CNWLlfpEhDdcAs=" providerId="None" clId="Web-{F0D5C1FE-5606-4B15-AE33-A694F07E965E}" dt="2023-06-15T13:20:55.994" v="3"/>
        <pc:sldMkLst>
          <pc:docMk/>
          <pc:sldMk cId="1186488089" sldId="268"/>
        </pc:sldMkLst>
      </pc:sldChg>
      <pc:sldChg chg="mod modShow">
        <pc:chgData name="Thomas" userId="rweYHQZDEzwDTNn31gq9Co0uqCOQ0CNWLlfpEhDdcAs=" providerId="None" clId="Web-{F0D5C1FE-5606-4B15-AE33-A694F07E965E}" dt="2023-06-15T13:17:16.895" v="1"/>
        <pc:sldMkLst>
          <pc:docMk/>
          <pc:sldMk cId="3445942172" sldId="288"/>
        </pc:sldMkLst>
      </pc:sldChg>
      <pc:sldChg chg="mod modShow">
        <pc:chgData name="Thomas" userId="rweYHQZDEzwDTNn31gq9Co0uqCOQ0CNWLlfpEhDdcAs=" providerId="None" clId="Web-{F0D5C1FE-5606-4B15-AE33-A694F07E965E}" dt="2023-06-15T13:17:12.817" v="0"/>
        <pc:sldMkLst>
          <pc:docMk/>
          <pc:sldMk cId="3205791502" sldId="330"/>
        </pc:sldMkLst>
      </pc:sldChg>
      <pc:sldChg chg="mod modShow">
        <pc:chgData name="Thomas" userId="rweYHQZDEzwDTNn31gq9Co0uqCOQ0CNWLlfpEhDdcAs=" providerId="None" clId="Web-{F0D5C1FE-5606-4B15-AE33-A694F07E965E}" dt="2023-06-15T13:17:20.629" v="2"/>
        <pc:sldMkLst>
          <pc:docMk/>
          <pc:sldMk cId="4216358349" sldId="37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omas.waelti\CloudDrive\Mit%20mir%20geteilt\Ogi%20Treuhand%20(Ismael%20Ogi)\Intern\Events%20und%20Werbung\2023_06_01_Basiskompetenzen%20Finanzen\AHV-Rent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omas.waelti\Downloads\Performance-Of-Swiss-Equities-and-Bonds-DE-2023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2772393058258"/>
          <c:y val="9.8236680810938254E-2"/>
          <c:w val="0.83556725353151085"/>
          <c:h val="0.79613465981422971"/>
        </c:manualLayout>
      </c:layout>
      <c:scatterChart>
        <c:scatterStyle val="lineMarker"/>
        <c:varyColors val="0"/>
        <c:ser>
          <c:idx val="1"/>
          <c:order val="0"/>
          <c:tx>
            <c:strRef>
              <c:f>Rente_Max_Min_Voll_Teil_Single!$C$1</c:f>
              <c:strCache>
                <c:ptCount val="1"/>
                <c:pt idx="0">
                  <c:v>Rente_Single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55000"/>
                </a:schemeClr>
              </a:solidFill>
              <a:ln w="9525">
                <a:solidFill>
                  <a:schemeClr val="dk1">
                    <a:tint val="55000"/>
                  </a:schemeClr>
                </a:solidFill>
              </a:ln>
              <a:effectLst/>
            </c:spPr>
          </c:marker>
          <c:dPt>
            <c:idx val="2250"/>
            <c:marker>
              <c:symbol val="circle"/>
              <c:size val="5"/>
              <c:spPr>
                <a:solidFill>
                  <a:srgbClr val="00B050"/>
                </a:solidFill>
                <a:ln w="9525">
                  <a:solidFill>
                    <a:schemeClr val="dk1">
                      <a:tint val="5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D99-43BC-8FF0-D2F0EC43BB2E}"/>
              </c:ext>
            </c:extLst>
          </c:dPt>
          <c:dLbls>
            <c:dLbl>
              <c:idx val="1"/>
              <c:layout>
                <c:manualLayout>
                  <c:x val="3.9260969976905313E-2"/>
                  <c:y val="-0.2036775106082036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Minimalrente = 1'225 CHF</a:t>
                    </a:r>
                  </a:p>
                  <a:p>
                    <a:r>
                      <a:rPr lang="en-US"/>
                      <a:t>&lt;=14'700 | 44 Jahre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D99-43BC-8FF0-D2F0EC43BB2E}"/>
                </c:ext>
              </c:extLst>
            </c:dLbl>
            <c:dLbl>
              <c:idx val="2250"/>
              <c:layout>
                <c:manualLayout>
                  <c:x val="-2.160626386348171E-3"/>
                  <c:y val="-7.180379008269623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Maximalrente = 2'450 CHF</a:t>
                    </a:r>
                  </a:p>
                  <a:p>
                    <a:r>
                      <a:rPr lang="en-US"/>
                      <a:t>&gt;=</a:t>
                    </a:r>
                    <a:r>
                      <a:rPr lang="en-US" baseline="0"/>
                      <a:t> </a:t>
                    </a:r>
                    <a:r>
                      <a:rPr lang="en-US"/>
                      <a:t>88'200 | 44 Jahre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D99-43BC-8FF0-D2F0EC43B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446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446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Rente_Max_Min_Voll_Teil_Single!$A$2:$A$2296</c:f>
              <c:numCache>
                <c:formatCode>General</c:formatCode>
                <c:ptCount val="2295"/>
                <c:pt idx="0">
                  <c:v>14700</c:v>
                </c:pt>
                <c:pt idx="1">
                  <c:v>14700</c:v>
                </c:pt>
                <c:pt idx="2">
                  <c:v>14700</c:v>
                </c:pt>
                <c:pt idx="3">
                  <c:v>14700</c:v>
                </c:pt>
                <c:pt idx="4">
                  <c:v>14700</c:v>
                </c:pt>
                <c:pt idx="5">
                  <c:v>14700</c:v>
                </c:pt>
                <c:pt idx="6">
                  <c:v>14700</c:v>
                </c:pt>
                <c:pt idx="7">
                  <c:v>14700</c:v>
                </c:pt>
                <c:pt idx="8">
                  <c:v>14700</c:v>
                </c:pt>
                <c:pt idx="9">
                  <c:v>14700</c:v>
                </c:pt>
                <c:pt idx="10">
                  <c:v>14700</c:v>
                </c:pt>
                <c:pt idx="11">
                  <c:v>14700</c:v>
                </c:pt>
                <c:pt idx="12">
                  <c:v>14700</c:v>
                </c:pt>
                <c:pt idx="13">
                  <c:v>14700</c:v>
                </c:pt>
                <c:pt idx="14">
                  <c:v>14700</c:v>
                </c:pt>
                <c:pt idx="15">
                  <c:v>14700</c:v>
                </c:pt>
                <c:pt idx="16">
                  <c:v>14700</c:v>
                </c:pt>
                <c:pt idx="17">
                  <c:v>14700</c:v>
                </c:pt>
                <c:pt idx="18">
                  <c:v>14700</c:v>
                </c:pt>
                <c:pt idx="19">
                  <c:v>14700</c:v>
                </c:pt>
                <c:pt idx="20">
                  <c:v>14700</c:v>
                </c:pt>
                <c:pt idx="21">
                  <c:v>14700</c:v>
                </c:pt>
                <c:pt idx="22">
                  <c:v>14700</c:v>
                </c:pt>
                <c:pt idx="23">
                  <c:v>14700</c:v>
                </c:pt>
                <c:pt idx="24">
                  <c:v>14700</c:v>
                </c:pt>
                <c:pt idx="25">
                  <c:v>14700</c:v>
                </c:pt>
                <c:pt idx="26">
                  <c:v>14700</c:v>
                </c:pt>
                <c:pt idx="27">
                  <c:v>14700</c:v>
                </c:pt>
                <c:pt idx="28">
                  <c:v>14700</c:v>
                </c:pt>
                <c:pt idx="29">
                  <c:v>14700</c:v>
                </c:pt>
                <c:pt idx="30">
                  <c:v>14700</c:v>
                </c:pt>
                <c:pt idx="31">
                  <c:v>14700</c:v>
                </c:pt>
                <c:pt idx="32">
                  <c:v>14700</c:v>
                </c:pt>
                <c:pt idx="33">
                  <c:v>14700</c:v>
                </c:pt>
                <c:pt idx="34">
                  <c:v>14700</c:v>
                </c:pt>
                <c:pt idx="35">
                  <c:v>14700</c:v>
                </c:pt>
                <c:pt idx="36">
                  <c:v>14700</c:v>
                </c:pt>
                <c:pt idx="37">
                  <c:v>14700</c:v>
                </c:pt>
                <c:pt idx="38">
                  <c:v>14700</c:v>
                </c:pt>
                <c:pt idx="39">
                  <c:v>14700</c:v>
                </c:pt>
                <c:pt idx="40">
                  <c:v>14700</c:v>
                </c:pt>
                <c:pt idx="41">
                  <c:v>14700</c:v>
                </c:pt>
                <c:pt idx="42">
                  <c:v>14700</c:v>
                </c:pt>
                <c:pt idx="43">
                  <c:v>14700</c:v>
                </c:pt>
                <c:pt idx="44">
                  <c:v>14700</c:v>
                </c:pt>
                <c:pt idx="45">
                  <c:v>16170</c:v>
                </c:pt>
                <c:pt idx="46">
                  <c:v>16170</c:v>
                </c:pt>
                <c:pt idx="47">
                  <c:v>16170</c:v>
                </c:pt>
                <c:pt idx="48">
                  <c:v>16170</c:v>
                </c:pt>
                <c:pt idx="49">
                  <c:v>16170</c:v>
                </c:pt>
                <c:pt idx="50">
                  <c:v>16170</c:v>
                </c:pt>
                <c:pt idx="51">
                  <c:v>16170</c:v>
                </c:pt>
                <c:pt idx="52">
                  <c:v>16170</c:v>
                </c:pt>
                <c:pt idx="53">
                  <c:v>16170</c:v>
                </c:pt>
                <c:pt idx="54">
                  <c:v>16170</c:v>
                </c:pt>
                <c:pt idx="55">
                  <c:v>16170</c:v>
                </c:pt>
                <c:pt idx="56">
                  <c:v>16170</c:v>
                </c:pt>
                <c:pt idx="57">
                  <c:v>16170</c:v>
                </c:pt>
                <c:pt idx="58">
                  <c:v>16170</c:v>
                </c:pt>
                <c:pt idx="59">
                  <c:v>16170</c:v>
                </c:pt>
                <c:pt idx="60">
                  <c:v>16170</c:v>
                </c:pt>
                <c:pt idx="61">
                  <c:v>16170</c:v>
                </c:pt>
                <c:pt idx="62">
                  <c:v>16170</c:v>
                </c:pt>
                <c:pt idx="63">
                  <c:v>16170</c:v>
                </c:pt>
                <c:pt idx="64">
                  <c:v>16170</c:v>
                </c:pt>
                <c:pt idx="65">
                  <c:v>16170</c:v>
                </c:pt>
                <c:pt idx="66">
                  <c:v>16170</c:v>
                </c:pt>
                <c:pt idx="67">
                  <c:v>16170</c:v>
                </c:pt>
                <c:pt idx="68">
                  <c:v>16170</c:v>
                </c:pt>
                <c:pt idx="69">
                  <c:v>16170</c:v>
                </c:pt>
                <c:pt idx="70">
                  <c:v>16170</c:v>
                </c:pt>
                <c:pt idx="71">
                  <c:v>16170</c:v>
                </c:pt>
                <c:pt idx="72">
                  <c:v>16170</c:v>
                </c:pt>
                <c:pt idx="73">
                  <c:v>16170</c:v>
                </c:pt>
                <c:pt idx="74">
                  <c:v>16170</c:v>
                </c:pt>
                <c:pt idx="75">
                  <c:v>16170</c:v>
                </c:pt>
                <c:pt idx="76">
                  <c:v>16170</c:v>
                </c:pt>
                <c:pt idx="77">
                  <c:v>16170</c:v>
                </c:pt>
                <c:pt idx="78">
                  <c:v>16170</c:v>
                </c:pt>
                <c:pt idx="79">
                  <c:v>16170</c:v>
                </c:pt>
                <c:pt idx="80">
                  <c:v>16170</c:v>
                </c:pt>
                <c:pt idx="81">
                  <c:v>16170</c:v>
                </c:pt>
                <c:pt idx="82">
                  <c:v>16170</c:v>
                </c:pt>
                <c:pt idx="83">
                  <c:v>16170</c:v>
                </c:pt>
                <c:pt idx="84">
                  <c:v>16170</c:v>
                </c:pt>
                <c:pt idx="85">
                  <c:v>16170</c:v>
                </c:pt>
                <c:pt idx="86">
                  <c:v>16170</c:v>
                </c:pt>
                <c:pt idx="87">
                  <c:v>16170</c:v>
                </c:pt>
                <c:pt idx="88">
                  <c:v>16170</c:v>
                </c:pt>
                <c:pt idx="89">
                  <c:v>16170</c:v>
                </c:pt>
                <c:pt idx="90">
                  <c:v>17640</c:v>
                </c:pt>
                <c:pt idx="91">
                  <c:v>17640</c:v>
                </c:pt>
                <c:pt idx="92">
                  <c:v>17640</c:v>
                </c:pt>
                <c:pt idx="93">
                  <c:v>17640</c:v>
                </c:pt>
                <c:pt idx="94">
                  <c:v>17640</c:v>
                </c:pt>
                <c:pt idx="95">
                  <c:v>17640</c:v>
                </c:pt>
                <c:pt idx="96">
                  <c:v>17640</c:v>
                </c:pt>
                <c:pt idx="97">
                  <c:v>17640</c:v>
                </c:pt>
                <c:pt idx="98">
                  <c:v>17640</c:v>
                </c:pt>
                <c:pt idx="99">
                  <c:v>17640</c:v>
                </c:pt>
                <c:pt idx="100">
                  <c:v>17640</c:v>
                </c:pt>
                <c:pt idx="101">
                  <c:v>17640</c:v>
                </c:pt>
                <c:pt idx="102">
                  <c:v>17640</c:v>
                </c:pt>
                <c:pt idx="103">
                  <c:v>17640</c:v>
                </c:pt>
                <c:pt idx="104">
                  <c:v>17640</c:v>
                </c:pt>
                <c:pt idx="105">
                  <c:v>17640</c:v>
                </c:pt>
                <c:pt idx="106">
                  <c:v>17640</c:v>
                </c:pt>
                <c:pt idx="107">
                  <c:v>17640</c:v>
                </c:pt>
                <c:pt idx="108">
                  <c:v>17640</c:v>
                </c:pt>
                <c:pt idx="109">
                  <c:v>17640</c:v>
                </c:pt>
                <c:pt idx="110">
                  <c:v>17640</c:v>
                </c:pt>
                <c:pt idx="111">
                  <c:v>17640</c:v>
                </c:pt>
                <c:pt idx="112">
                  <c:v>17640</c:v>
                </c:pt>
                <c:pt idx="113">
                  <c:v>17640</c:v>
                </c:pt>
                <c:pt idx="114">
                  <c:v>17640</c:v>
                </c:pt>
                <c:pt idx="115">
                  <c:v>17640</c:v>
                </c:pt>
                <c:pt idx="116">
                  <c:v>17640</c:v>
                </c:pt>
                <c:pt idx="117">
                  <c:v>17640</c:v>
                </c:pt>
                <c:pt idx="118">
                  <c:v>17640</c:v>
                </c:pt>
                <c:pt idx="119">
                  <c:v>17640</c:v>
                </c:pt>
                <c:pt idx="120">
                  <c:v>17640</c:v>
                </c:pt>
                <c:pt idx="121">
                  <c:v>17640</c:v>
                </c:pt>
                <c:pt idx="122">
                  <c:v>17640</c:v>
                </c:pt>
                <c:pt idx="123">
                  <c:v>17640</c:v>
                </c:pt>
                <c:pt idx="124">
                  <c:v>17640</c:v>
                </c:pt>
                <c:pt idx="125">
                  <c:v>17640</c:v>
                </c:pt>
                <c:pt idx="126">
                  <c:v>17640</c:v>
                </c:pt>
                <c:pt idx="127">
                  <c:v>17640</c:v>
                </c:pt>
                <c:pt idx="128">
                  <c:v>17640</c:v>
                </c:pt>
                <c:pt idx="129">
                  <c:v>17640</c:v>
                </c:pt>
                <c:pt idx="130">
                  <c:v>17640</c:v>
                </c:pt>
                <c:pt idx="131">
                  <c:v>17640</c:v>
                </c:pt>
                <c:pt idx="132">
                  <c:v>17640</c:v>
                </c:pt>
                <c:pt idx="133">
                  <c:v>17640</c:v>
                </c:pt>
                <c:pt idx="134">
                  <c:v>17640</c:v>
                </c:pt>
                <c:pt idx="135">
                  <c:v>19110</c:v>
                </c:pt>
                <c:pt idx="136">
                  <c:v>19110</c:v>
                </c:pt>
                <c:pt idx="137">
                  <c:v>19110</c:v>
                </c:pt>
                <c:pt idx="138">
                  <c:v>19110</c:v>
                </c:pt>
                <c:pt idx="139">
                  <c:v>19110</c:v>
                </c:pt>
                <c:pt idx="140">
                  <c:v>19110</c:v>
                </c:pt>
                <c:pt idx="141">
                  <c:v>19110</c:v>
                </c:pt>
                <c:pt idx="142">
                  <c:v>19110</c:v>
                </c:pt>
                <c:pt idx="143">
                  <c:v>19110</c:v>
                </c:pt>
                <c:pt idx="144">
                  <c:v>19110</c:v>
                </c:pt>
                <c:pt idx="145">
                  <c:v>19110</c:v>
                </c:pt>
                <c:pt idx="146">
                  <c:v>19110</c:v>
                </c:pt>
                <c:pt idx="147">
                  <c:v>19110</c:v>
                </c:pt>
                <c:pt idx="148">
                  <c:v>19110</c:v>
                </c:pt>
                <c:pt idx="149">
                  <c:v>19110</c:v>
                </c:pt>
                <c:pt idx="150">
                  <c:v>19110</c:v>
                </c:pt>
                <c:pt idx="151">
                  <c:v>19110</c:v>
                </c:pt>
                <c:pt idx="152">
                  <c:v>19110</c:v>
                </c:pt>
                <c:pt idx="153">
                  <c:v>19110</c:v>
                </c:pt>
                <c:pt idx="154">
                  <c:v>19110</c:v>
                </c:pt>
                <c:pt idx="155">
                  <c:v>19110</c:v>
                </c:pt>
                <c:pt idx="156">
                  <c:v>19110</c:v>
                </c:pt>
                <c:pt idx="157">
                  <c:v>19110</c:v>
                </c:pt>
                <c:pt idx="158">
                  <c:v>19110</c:v>
                </c:pt>
                <c:pt idx="159">
                  <c:v>19110</c:v>
                </c:pt>
                <c:pt idx="160">
                  <c:v>19110</c:v>
                </c:pt>
                <c:pt idx="161">
                  <c:v>19110</c:v>
                </c:pt>
                <c:pt idx="162">
                  <c:v>19110</c:v>
                </c:pt>
                <c:pt idx="163">
                  <c:v>19110</c:v>
                </c:pt>
                <c:pt idx="164">
                  <c:v>19110</c:v>
                </c:pt>
                <c:pt idx="165">
                  <c:v>19110</c:v>
                </c:pt>
                <c:pt idx="166">
                  <c:v>19110</c:v>
                </c:pt>
                <c:pt idx="167">
                  <c:v>19110</c:v>
                </c:pt>
                <c:pt idx="168">
                  <c:v>19110</c:v>
                </c:pt>
                <c:pt idx="169">
                  <c:v>19110</c:v>
                </c:pt>
                <c:pt idx="170">
                  <c:v>19110</c:v>
                </c:pt>
                <c:pt idx="171">
                  <c:v>19110</c:v>
                </c:pt>
                <c:pt idx="172">
                  <c:v>19110</c:v>
                </c:pt>
                <c:pt idx="173">
                  <c:v>19110</c:v>
                </c:pt>
                <c:pt idx="174">
                  <c:v>19110</c:v>
                </c:pt>
                <c:pt idx="175">
                  <c:v>19110</c:v>
                </c:pt>
                <c:pt idx="176">
                  <c:v>19110</c:v>
                </c:pt>
                <c:pt idx="177">
                  <c:v>19110</c:v>
                </c:pt>
                <c:pt idx="178">
                  <c:v>19110</c:v>
                </c:pt>
                <c:pt idx="179">
                  <c:v>19110</c:v>
                </c:pt>
                <c:pt idx="180">
                  <c:v>20580</c:v>
                </c:pt>
                <c:pt idx="181">
                  <c:v>20580</c:v>
                </c:pt>
                <c:pt idx="182">
                  <c:v>20580</c:v>
                </c:pt>
                <c:pt idx="183">
                  <c:v>20580</c:v>
                </c:pt>
                <c:pt idx="184">
                  <c:v>20580</c:v>
                </c:pt>
                <c:pt idx="185">
                  <c:v>20580</c:v>
                </c:pt>
                <c:pt idx="186">
                  <c:v>20580</c:v>
                </c:pt>
                <c:pt idx="187">
                  <c:v>20580</c:v>
                </c:pt>
                <c:pt idx="188">
                  <c:v>20580</c:v>
                </c:pt>
                <c:pt idx="189">
                  <c:v>20580</c:v>
                </c:pt>
                <c:pt idx="190">
                  <c:v>20580</c:v>
                </c:pt>
                <c:pt idx="191">
                  <c:v>20580</c:v>
                </c:pt>
                <c:pt idx="192">
                  <c:v>20580</c:v>
                </c:pt>
                <c:pt idx="193">
                  <c:v>20580</c:v>
                </c:pt>
                <c:pt idx="194">
                  <c:v>20580</c:v>
                </c:pt>
                <c:pt idx="195">
                  <c:v>20580</c:v>
                </c:pt>
                <c:pt idx="196">
                  <c:v>20580</c:v>
                </c:pt>
                <c:pt idx="197">
                  <c:v>20580</c:v>
                </c:pt>
                <c:pt idx="198">
                  <c:v>20580</c:v>
                </c:pt>
                <c:pt idx="199">
                  <c:v>20580</c:v>
                </c:pt>
                <c:pt idx="200">
                  <c:v>20580</c:v>
                </c:pt>
                <c:pt idx="201">
                  <c:v>20580</c:v>
                </c:pt>
                <c:pt idx="202">
                  <c:v>20580</c:v>
                </c:pt>
                <c:pt idx="203">
                  <c:v>20580</c:v>
                </c:pt>
                <c:pt idx="204">
                  <c:v>20580</c:v>
                </c:pt>
                <c:pt idx="205">
                  <c:v>20580</c:v>
                </c:pt>
                <c:pt idx="206">
                  <c:v>20580</c:v>
                </c:pt>
                <c:pt idx="207">
                  <c:v>20580</c:v>
                </c:pt>
                <c:pt idx="208">
                  <c:v>20580</c:v>
                </c:pt>
                <c:pt idx="209">
                  <c:v>20580</c:v>
                </c:pt>
                <c:pt idx="210">
                  <c:v>20580</c:v>
                </c:pt>
                <c:pt idx="211">
                  <c:v>20580</c:v>
                </c:pt>
                <c:pt idx="212">
                  <c:v>20580</c:v>
                </c:pt>
                <c:pt idx="213">
                  <c:v>20580</c:v>
                </c:pt>
                <c:pt idx="214">
                  <c:v>20580</c:v>
                </c:pt>
                <c:pt idx="215">
                  <c:v>20580</c:v>
                </c:pt>
                <c:pt idx="216">
                  <c:v>20580</c:v>
                </c:pt>
                <c:pt idx="217">
                  <c:v>20580</c:v>
                </c:pt>
                <c:pt idx="218">
                  <c:v>20580</c:v>
                </c:pt>
                <c:pt idx="219">
                  <c:v>20580</c:v>
                </c:pt>
                <c:pt idx="220">
                  <c:v>20580</c:v>
                </c:pt>
                <c:pt idx="221">
                  <c:v>20580</c:v>
                </c:pt>
                <c:pt idx="222">
                  <c:v>20580</c:v>
                </c:pt>
                <c:pt idx="223">
                  <c:v>20580</c:v>
                </c:pt>
                <c:pt idx="224">
                  <c:v>20580</c:v>
                </c:pt>
                <c:pt idx="225">
                  <c:v>22050</c:v>
                </c:pt>
                <c:pt idx="226">
                  <c:v>22050</c:v>
                </c:pt>
                <c:pt idx="227">
                  <c:v>22050</c:v>
                </c:pt>
                <c:pt idx="228">
                  <c:v>22050</c:v>
                </c:pt>
                <c:pt idx="229">
                  <c:v>22050</c:v>
                </c:pt>
                <c:pt idx="230">
                  <c:v>22050</c:v>
                </c:pt>
                <c:pt idx="231">
                  <c:v>22050</c:v>
                </c:pt>
                <c:pt idx="232">
                  <c:v>22050</c:v>
                </c:pt>
                <c:pt idx="233">
                  <c:v>22050</c:v>
                </c:pt>
                <c:pt idx="234">
                  <c:v>22050</c:v>
                </c:pt>
                <c:pt idx="235">
                  <c:v>22050</c:v>
                </c:pt>
                <c:pt idx="236">
                  <c:v>22050</c:v>
                </c:pt>
                <c:pt idx="237">
                  <c:v>22050</c:v>
                </c:pt>
                <c:pt idx="238">
                  <c:v>22050</c:v>
                </c:pt>
                <c:pt idx="239">
                  <c:v>22050</c:v>
                </c:pt>
                <c:pt idx="240">
                  <c:v>22050</c:v>
                </c:pt>
                <c:pt idx="241">
                  <c:v>22050</c:v>
                </c:pt>
                <c:pt idx="242">
                  <c:v>22050</c:v>
                </c:pt>
                <c:pt idx="243">
                  <c:v>22050</c:v>
                </c:pt>
                <c:pt idx="244">
                  <c:v>22050</c:v>
                </c:pt>
                <c:pt idx="245">
                  <c:v>22050</c:v>
                </c:pt>
                <c:pt idx="246">
                  <c:v>22050</c:v>
                </c:pt>
                <c:pt idx="247">
                  <c:v>22050</c:v>
                </c:pt>
                <c:pt idx="248">
                  <c:v>22050</c:v>
                </c:pt>
                <c:pt idx="249">
                  <c:v>22050</c:v>
                </c:pt>
                <c:pt idx="250">
                  <c:v>22050</c:v>
                </c:pt>
                <c:pt idx="251">
                  <c:v>22050</c:v>
                </c:pt>
                <c:pt idx="252">
                  <c:v>22050</c:v>
                </c:pt>
                <c:pt idx="253">
                  <c:v>22050</c:v>
                </c:pt>
                <c:pt idx="254">
                  <c:v>22050</c:v>
                </c:pt>
                <c:pt idx="255">
                  <c:v>22050</c:v>
                </c:pt>
                <c:pt idx="256">
                  <c:v>22050</c:v>
                </c:pt>
                <c:pt idx="257">
                  <c:v>22050</c:v>
                </c:pt>
                <c:pt idx="258">
                  <c:v>22050</c:v>
                </c:pt>
                <c:pt idx="259">
                  <c:v>22050</c:v>
                </c:pt>
                <c:pt idx="260">
                  <c:v>22050</c:v>
                </c:pt>
                <c:pt idx="261">
                  <c:v>22050</c:v>
                </c:pt>
                <c:pt idx="262">
                  <c:v>22050</c:v>
                </c:pt>
                <c:pt idx="263">
                  <c:v>22050</c:v>
                </c:pt>
                <c:pt idx="264">
                  <c:v>22050</c:v>
                </c:pt>
                <c:pt idx="265">
                  <c:v>22050</c:v>
                </c:pt>
                <c:pt idx="266">
                  <c:v>22050</c:v>
                </c:pt>
                <c:pt idx="267">
                  <c:v>22050</c:v>
                </c:pt>
                <c:pt idx="268">
                  <c:v>22050</c:v>
                </c:pt>
                <c:pt idx="269">
                  <c:v>22050</c:v>
                </c:pt>
                <c:pt idx="270">
                  <c:v>23520</c:v>
                </c:pt>
                <c:pt idx="271">
                  <c:v>23520</c:v>
                </c:pt>
                <c:pt idx="272">
                  <c:v>23520</c:v>
                </c:pt>
                <c:pt idx="273">
                  <c:v>23520</c:v>
                </c:pt>
                <c:pt idx="274">
                  <c:v>23520</c:v>
                </c:pt>
                <c:pt idx="275">
                  <c:v>23520</c:v>
                </c:pt>
                <c:pt idx="276">
                  <c:v>23520</c:v>
                </c:pt>
                <c:pt idx="277">
                  <c:v>23520</c:v>
                </c:pt>
                <c:pt idx="278">
                  <c:v>23520</c:v>
                </c:pt>
                <c:pt idx="279">
                  <c:v>23520</c:v>
                </c:pt>
                <c:pt idx="280">
                  <c:v>23520</c:v>
                </c:pt>
                <c:pt idx="281">
                  <c:v>23520</c:v>
                </c:pt>
                <c:pt idx="282">
                  <c:v>23520</c:v>
                </c:pt>
                <c:pt idx="283">
                  <c:v>23520</c:v>
                </c:pt>
                <c:pt idx="284">
                  <c:v>23520</c:v>
                </c:pt>
                <c:pt idx="285">
                  <c:v>23520</c:v>
                </c:pt>
                <c:pt idx="286">
                  <c:v>23520</c:v>
                </c:pt>
                <c:pt idx="287">
                  <c:v>23520</c:v>
                </c:pt>
                <c:pt idx="288">
                  <c:v>23520</c:v>
                </c:pt>
                <c:pt idx="289">
                  <c:v>23520</c:v>
                </c:pt>
                <c:pt idx="290">
                  <c:v>23520</c:v>
                </c:pt>
                <c:pt idx="291">
                  <c:v>23520</c:v>
                </c:pt>
                <c:pt idx="292">
                  <c:v>23520</c:v>
                </c:pt>
                <c:pt idx="293">
                  <c:v>23520</c:v>
                </c:pt>
                <c:pt idx="294">
                  <c:v>23520</c:v>
                </c:pt>
                <c:pt idx="295">
                  <c:v>23520</c:v>
                </c:pt>
                <c:pt idx="296">
                  <c:v>23520</c:v>
                </c:pt>
                <c:pt idx="297">
                  <c:v>23520</c:v>
                </c:pt>
                <c:pt idx="298">
                  <c:v>23520</c:v>
                </c:pt>
                <c:pt idx="299">
                  <c:v>23520</c:v>
                </c:pt>
                <c:pt idx="300">
                  <c:v>23520</c:v>
                </c:pt>
                <c:pt idx="301">
                  <c:v>23520</c:v>
                </c:pt>
                <c:pt idx="302">
                  <c:v>23520</c:v>
                </c:pt>
                <c:pt idx="303">
                  <c:v>23520</c:v>
                </c:pt>
                <c:pt idx="304">
                  <c:v>23520</c:v>
                </c:pt>
                <c:pt idx="305">
                  <c:v>23520</c:v>
                </c:pt>
                <c:pt idx="306">
                  <c:v>23520</c:v>
                </c:pt>
                <c:pt idx="307">
                  <c:v>23520</c:v>
                </c:pt>
                <c:pt idx="308">
                  <c:v>23520</c:v>
                </c:pt>
                <c:pt idx="309">
                  <c:v>23520</c:v>
                </c:pt>
                <c:pt idx="310">
                  <c:v>23520</c:v>
                </c:pt>
                <c:pt idx="311">
                  <c:v>23520</c:v>
                </c:pt>
                <c:pt idx="312">
                  <c:v>23520</c:v>
                </c:pt>
                <c:pt idx="313">
                  <c:v>23520</c:v>
                </c:pt>
                <c:pt idx="314">
                  <c:v>23520</c:v>
                </c:pt>
                <c:pt idx="315">
                  <c:v>24990</c:v>
                </c:pt>
                <c:pt idx="316">
                  <c:v>24990</c:v>
                </c:pt>
                <c:pt idx="317">
                  <c:v>24990</c:v>
                </c:pt>
                <c:pt idx="318">
                  <c:v>24990</c:v>
                </c:pt>
                <c:pt idx="319">
                  <c:v>24990</c:v>
                </c:pt>
                <c:pt idx="320">
                  <c:v>24990</c:v>
                </c:pt>
                <c:pt idx="321">
                  <c:v>24990</c:v>
                </c:pt>
                <c:pt idx="322">
                  <c:v>24990</c:v>
                </c:pt>
                <c:pt idx="323">
                  <c:v>24990</c:v>
                </c:pt>
                <c:pt idx="324">
                  <c:v>24990</c:v>
                </c:pt>
                <c:pt idx="325">
                  <c:v>24990</c:v>
                </c:pt>
                <c:pt idx="326">
                  <c:v>24990</c:v>
                </c:pt>
                <c:pt idx="327">
                  <c:v>24990</c:v>
                </c:pt>
                <c:pt idx="328">
                  <c:v>24990</c:v>
                </c:pt>
                <c:pt idx="329">
                  <c:v>24990</c:v>
                </c:pt>
                <c:pt idx="330">
                  <c:v>24990</c:v>
                </c:pt>
                <c:pt idx="331">
                  <c:v>24990</c:v>
                </c:pt>
                <c:pt idx="332">
                  <c:v>24990</c:v>
                </c:pt>
                <c:pt idx="333">
                  <c:v>24990</c:v>
                </c:pt>
                <c:pt idx="334">
                  <c:v>24990</c:v>
                </c:pt>
                <c:pt idx="335">
                  <c:v>24990</c:v>
                </c:pt>
                <c:pt idx="336">
                  <c:v>24990</c:v>
                </c:pt>
                <c:pt idx="337">
                  <c:v>24990</c:v>
                </c:pt>
                <c:pt idx="338">
                  <c:v>24990</c:v>
                </c:pt>
                <c:pt idx="339">
                  <c:v>24990</c:v>
                </c:pt>
                <c:pt idx="340">
                  <c:v>24990</c:v>
                </c:pt>
                <c:pt idx="341">
                  <c:v>24990</c:v>
                </c:pt>
                <c:pt idx="342">
                  <c:v>24990</c:v>
                </c:pt>
                <c:pt idx="343">
                  <c:v>24990</c:v>
                </c:pt>
                <c:pt idx="344">
                  <c:v>24990</c:v>
                </c:pt>
                <c:pt idx="345">
                  <c:v>24990</c:v>
                </c:pt>
                <c:pt idx="346">
                  <c:v>24990</c:v>
                </c:pt>
                <c:pt idx="347">
                  <c:v>24990</c:v>
                </c:pt>
                <c:pt idx="348">
                  <c:v>24990</c:v>
                </c:pt>
                <c:pt idx="349">
                  <c:v>24990</c:v>
                </c:pt>
                <c:pt idx="350">
                  <c:v>24990</c:v>
                </c:pt>
                <c:pt idx="351">
                  <c:v>24990</c:v>
                </c:pt>
                <c:pt idx="352">
                  <c:v>24990</c:v>
                </c:pt>
                <c:pt idx="353">
                  <c:v>24990</c:v>
                </c:pt>
                <c:pt idx="354">
                  <c:v>24990</c:v>
                </c:pt>
                <c:pt idx="355">
                  <c:v>24990</c:v>
                </c:pt>
                <c:pt idx="356">
                  <c:v>24990</c:v>
                </c:pt>
                <c:pt idx="357">
                  <c:v>24990</c:v>
                </c:pt>
                <c:pt idx="358">
                  <c:v>24990</c:v>
                </c:pt>
                <c:pt idx="359">
                  <c:v>24990</c:v>
                </c:pt>
                <c:pt idx="360">
                  <c:v>26460</c:v>
                </c:pt>
                <c:pt idx="361">
                  <c:v>26460</c:v>
                </c:pt>
                <c:pt idx="362">
                  <c:v>26460</c:v>
                </c:pt>
                <c:pt idx="363">
                  <c:v>26460</c:v>
                </c:pt>
                <c:pt idx="364">
                  <c:v>26460</c:v>
                </c:pt>
                <c:pt idx="365">
                  <c:v>26460</c:v>
                </c:pt>
                <c:pt idx="366">
                  <c:v>26460</c:v>
                </c:pt>
                <c:pt idx="367">
                  <c:v>26460</c:v>
                </c:pt>
                <c:pt idx="368">
                  <c:v>26460</c:v>
                </c:pt>
                <c:pt idx="369">
                  <c:v>26460</c:v>
                </c:pt>
                <c:pt idx="370">
                  <c:v>26460</c:v>
                </c:pt>
                <c:pt idx="371">
                  <c:v>26460</c:v>
                </c:pt>
                <c:pt idx="372">
                  <c:v>26460</c:v>
                </c:pt>
                <c:pt idx="373">
                  <c:v>26460</c:v>
                </c:pt>
                <c:pt idx="374">
                  <c:v>26460</c:v>
                </c:pt>
                <c:pt idx="375">
                  <c:v>26460</c:v>
                </c:pt>
                <c:pt idx="376">
                  <c:v>26460</c:v>
                </c:pt>
                <c:pt idx="377">
                  <c:v>26460</c:v>
                </c:pt>
                <c:pt idx="378">
                  <c:v>26460</c:v>
                </c:pt>
                <c:pt idx="379">
                  <c:v>26460</c:v>
                </c:pt>
                <c:pt idx="380">
                  <c:v>26460</c:v>
                </c:pt>
                <c:pt idx="381">
                  <c:v>26460</c:v>
                </c:pt>
                <c:pt idx="382">
                  <c:v>26460</c:v>
                </c:pt>
                <c:pt idx="383">
                  <c:v>26460</c:v>
                </c:pt>
                <c:pt idx="384">
                  <c:v>26460</c:v>
                </c:pt>
                <c:pt idx="385">
                  <c:v>26460</c:v>
                </c:pt>
                <c:pt idx="386">
                  <c:v>26460</c:v>
                </c:pt>
                <c:pt idx="387">
                  <c:v>26460</c:v>
                </c:pt>
                <c:pt idx="388">
                  <c:v>26460</c:v>
                </c:pt>
                <c:pt idx="389">
                  <c:v>26460</c:v>
                </c:pt>
                <c:pt idx="390">
                  <c:v>26460</c:v>
                </c:pt>
                <c:pt idx="391">
                  <c:v>26460</c:v>
                </c:pt>
                <c:pt idx="392">
                  <c:v>26460</c:v>
                </c:pt>
                <c:pt idx="393">
                  <c:v>26460</c:v>
                </c:pt>
                <c:pt idx="394">
                  <c:v>26460</c:v>
                </c:pt>
                <c:pt idx="395">
                  <c:v>26460</c:v>
                </c:pt>
                <c:pt idx="396">
                  <c:v>26460</c:v>
                </c:pt>
                <c:pt idx="397">
                  <c:v>26460</c:v>
                </c:pt>
                <c:pt idx="398">
                  <c:v>26460</c:v>
                </c:pt>
                <c:pt idx="399">
                  <c:v>26460</c:v>
                </c:pt>
                <c:pt idx="400">
                  <c:v>26460</c:v>
                </c:pt>
                <c:pt idx="401">
                  <c:v>26460</c:v>
                </c:pt>
                <c:pt idx="402">
                  <c:v>26460</c:v>
                </c:pt>
                <c:pt idx="403">
                  <c:v>26460</c:v>
                </c:pt>
                <c:pt idx="404">
                  <c:v>26460</c:v>
                </c:pt>
                <c:pt idx="405">
                  <c:v>27930</c:v>
                </c:pt>
                <c:pt idx="406">
                  <c:v>27930</c:v>
                </c:pt>
                <c:pt idx="407">
                  <c:v>27930</c:v>
                </c:pt>
                <c:pt idx="408">
                  <c:v>27930</c:v>
                </c:pt>
                <c:pt idx="409">
                  <c:v>27930</c:v>
                </c:pt>
                <c:pt idx="410">
                  <c:v>27930</c:v>
                </c:pt>
                <c:pt idx="411">
                  <c:v>27930</c:v>
                </c:pt>
                <c:pt idx="412">
                  <c:v>27930</c:v>
                </c:pt>
                <c:pt idx="413">
                  <c:v>27930</c:v>
                </c:pt>
                <c:pt idx="414">
                  <c:v>27930</c:v>
                </c:pt>
                <c:pt idx="415">
                  <c:v>27930</c:v>
                </c:pt>
                <c:pt idx="416">
                  <c:v>27930</c:v>
                </c:pt>
                <c:pt idx="417">
                  <c:v>27930</c:v>
                </c:pt>
                <c:pt idx="418">
                  <c:v>27930</c:v>
                </c:pt>
                <c:pt idx="419">
                  <c:v>27930</c:v>
                </c:pt>
                <c:pt idx="420">
                  <c:v>27930</c:v>
                </c:pt>
                <c:pt idx="421">
                  <c:v>27930</c:v>
                </c:pt>
                <c:pt idx="422">
                  <c:v>27930</c:v>
                </c:pt>
                <c:pt idx="423">
                  <c:v>27930</c:v>
                </c:pt>
                <c:pt idx="424">
                  <c:v>27930</c:v>
                </c:pt>
                <c:pt idx="425">
                  <c:v>27930</c:v>
                </c:pt>
                <c:pt idx="426">
                  <c:v>27930</c:v>
                </c:pt>
                <c:pt idx="427">
                  <c:v>27930</c:v>
                </c:pt>
                <c:pt idx="428">
                  <c:v>27930</c:v>
                </c:pt>
                <c:pt idx="429">
                  <c:v>27930</c:v>
                </c:pt>
                <c:pt idx="430">
                  <c:v>27930</c:v>
                </c:pt>
                <c:pt idx="431">
                  <c:v>27930</c:v>
                </c:pt>
                <c:pt idx="432">
                  <c:v>27930</c:v>
                </c:pt>
                <c:pt idx="433">
                  <c:v>27930</c:v>
                </c:pt>
                <c:pt idx="434">
                  <c:v>27930</c:v>
                </c:pt>
                <c:pt idx="435">
                  <c:v>27930</c:v>
                </c:pt>
                <c:pt idx="436">
                  <c:v>27930</c:v>
                </c:pt>
                <c:pt idx="437">
                  <c:v>27930</c:v>
                </c:pt>
                <c:pt idx="438">
                  <c:v>27930</c:v>
                </c:pt>
                <c:pt idx="439">
                  <c:v>27930</c:v>
                </c:pt>
                <c:pt idx="440">
                  <c:v>27930</c:v>
                </c:pt>
                <c:pt idx="441">
                  <c:v>27930</c:v>
                </c:pt>
                <c:pt idx="442">
                  <c:v>27930</c:v>
                </c:pt>
                <c:pt idx="443">
                  <c:v>27930</c:v>
                </c:pt>
                <c:pt idx="444">
                  <c:v>27930</c:v>
                </c:pt>
                <c:pt idx="445">
                  <c:v>27930</c:v>
                </c:pt>
                <c:pt idx="446">
                  <c:v>27930</c:v>
                </c:pt>
                <c:pt idx="447">
                  <c:v>27930</c:v>
                </c:pt>
                <c:pt idx="448">
                  <c:v>27930</c:v>
                </c:pt>
                <c:pt idx="449">
                  <c:v>27930</c:v>
                </c:pt>
                <c:pt idx="450">
                  <c:v>29400</c:v>
                </c:pt>
                <c:pt idx="451">
                  <c:v>29400</c:v>
                </c:pt>
                <c:pt idx="452">
                  <c:v>29400</c:v>
                </c:pt>
                <c:pt idx="453">
                  <c:v>29400</c:v>
                </c:pt>
                <c:pt idx="454">
                  <c:v>29400</c:v>
                </c:pt>
                <c:pt idx="455">
                  <c:v>29400</c:v>
                </c:pt>
                <c:pt idx="456">
                  <c:v>29400</c:v>
                </c:pt>
                <c:pt idx="457">
                  <c:v>29400</c:v>
                </c:pt>
                <c:pt idx="458">
                  <c:v>29400</c:v>
                </c:pt>
                <c:pt idx="459">
                  <c:v>29400</c:v>
                </c:pt>
                <c:pt idx="460">
                  <c:v>29400</c:v>
                </c:pt>
                <c:pt idx="461">
                  <c:v>29400</c:v>
                </c:pt>
                <c:pt idx="462">
                  <c:v>29400</c:v>
                </c:pt>
                <c:pt idx="463">
                  <c:v>29400</c:v>
                </c:pt>
                <c:pt idx="464">
                  <c:v>29400</c:v>
                </c:pt>
                <c:pt idx="465">
                  <c:v>29400</c:v>
                </c:pt>
                <c:pt idx="466">
                  <c:v>29400</c:v>
                </c:pt>
                <c:pt idx="467">
                  <c:v>29400</c:v>
                </c:pt>
                <c:pt idx="468">
                  <c:v>29400</c:v>
                </c:pt>
                <c:pt idx="469">
                  <c:v>29400</c:v>
                </c:pt>
                <c:pt idx="470">
                  <c:v>29400</c:v>
                </c:pt>
                <c:pt idx="471">
                  <c:v>29400</c:v>
                </c:pt>
                <c:pt idx="472">
                  <c:v>29400</c:v>
                </c:pt>
                <c:pt idx="473">
                  <c:v>29400</c:v>
                </c:pt>
                <c:pt idx="474">
                  <c:v>29400</c:v>
                </c:pt>
                <c:pt idx="475">
                  <c:v>29400</c:v>
                </c:pt>
                <c:pt idx="476">
                  <c:v>29400</c:v>
                </c:pt>
                <c:pt idx="477">
                  <c:v>29400</c:v>
                </c:pt>
                <c:pt idx="478">
                  <c:v>29400</c:v>
                </c:pt>
                <c:pt idx="479">
                  <c:v>29400</c:v>
                </c:pt>
                <c:pt idx="480">
                  <c:v>29400</c:v>
                </c:pt>
                <c:pt idx="481">
                  <c:v>29400</c:v>
                </c:pt>
                <c:pt idx="482">
                  <c:v>29400</c:v>
                </c:pt>
                <c:pt idx="483">
                  <c:v>29400</c:v>
                </c:pt>
                <c:pt idx="484">
                  <c:v>29400</c:v>
                </c:pt>
                <c:pt idx="485">
                  <c:v>29400</c:v>
                </c:pt>
                <c:pt idx="486">
                  <c:v>29400</c:v>
                </c:pt>
                <c:pt idx="487">
                  <c:v>29400</c:v>
                </c:pt>
                <c:pt idx="488">
                  <c:v>29400</c:v>
                </c:pt>
                <c:pt idx="489">
                  <c:v>29400</c:v>
                </c:pt>
                <c:pt idx="490">
                  <c:v>29400</c:v>
                </c:pt>
                <c:pt idx="491">
                  <c:v>29400</c:v>
                </c:pt>
                <c:pt idx="492">
                  <c:v>29400</c:v>
                </c:pt>
                <c:pt idx="493">
                  <c:v>29400</c:v>
                </c:pt>
                <c:pt idx="494">
                  <c:v>29400</c:v>
                </c:pt>
                <c:pt idx="495">
                  <c:v>30870</c:v>
                </c:pt>
                <c:pt idx="496">
                  <c:v>30870</c:v>
                </c:pt>
                <c:pt idx="497">
                  <c:v>30870</c:v>
                </c:pt>
                <c:pt idx="498">
                  <c:v>30870</c:v>
                </c:pt>
                <c:pt idx="499">
                  <c:v>30870</c:v>
                </c:pt>
                <c:pt idx="500">
                  <c:v>30870</c:v>
                </c:pt>
                <c:pt idx="501">
                  <c:v>30870</c:v>
                </c:pt>
                <c:pt idx="502">
                  <c:v>30870</c:v>
                </c:pt>
                <c:pt idx="503">
                  <c:v>30870</c:v>
                </c:pt>
                <c:pt idx="504">
                  <c:v>30870</c:v>
                </c:pt>
                <c:pt idx="505">
                  <c:v>30870</c:v>
                </c:pt>
                <c:pt idx="506">
                  <c:v>30870</c:v>
                </c:pt>
                <c:pt idx="507">
                  <c:v>30870</c:v>
                </c:pt>
                <c:pt idx="508">
                  <c:v>30870</c:v>
                </c:pt>
                <c:pt idx="509">
                  <c:v>30870</c:v>
                </c:pt>
                <c:pt idx="510">
                  <c:v>30870</c:v>
                </c:pt>
                <c:pt idx="511">
                  <c:v>30870</c:v>
                </c:pt>
                <c:pt idx="512">
                  <c:v>30870</c:v>
                </c:pt>
                <c:pt idx="513">
                  <c:v>30870</c:v>
                </c:pt>
                <c:pt idx="514">
                  <c:v>30870</c:v>
                </c:pt>
                <c:pt idx="515">
                  <c:v>30870</c:v>
                </c:pt>
                <c:pt idx="516">
                  <c:v>30870</c:v>
                </c:pt>
                <c:pt idx="517">
                  <c:v>30870</c:v>
                </c:pt>
                <c:pt idx="518">
                  <c:v>30870</c:v>
                </c:pt>
                <c:pt idx="519">
                  <c:v>30870</c:v>
                </c:pt>
                <c:pt idx="520">
                  <c:v>30870</c:v>
                </c:pt>
                <c:pt idx="521">
                  <c:v>30870</c:v>
                </c:pt>
                <c:pt idx="522">
                  <c:v>30870</c:v>
                </c:pt>
                <c:pt idx="523">
                  <c:v>30870</c:v>
                </c:pt>
                <c:pt idx="524">
                  <c:v>30870</c:v>
                </c:pt>
                <c:pt idx="525">
                  <c:v>30870</c:v>
                </c:pt>
                <c:pt idx="526">
                  <c:v>30870</c:v>
                </c:pt>
                <c:pt idx="527">
                  <c:v>30870</c:v>
                </c:pt>
                <c:pt idx="528">
                  <c:v>30870</c:v>
                </c:pt>
                <c:pt idx="529">
                  <c:v>30870</c:v>
                </c:pt>
                <c:pt idx="530">
                  <c:v>30870</c:v>
                </c:pt>
                <c:pt idx="531">
                  <c:v>30870</c:v>
                </c:pt>
                <c:pt idx="532">
                  <c:v>30870</c:v>
                </c:pt>
                <c:pt idx="533">
                  <c:v>30870</c:v>
                </c:pt>
                <c:pt idx="534">
                  <c:v>30870</c:v>
                </c:pt>
                <c:pt idx="535">
                  <c:v>30870</c:v>
                </c:pt>
                <c:pt idx="536">
                  <c:v>30870</c:v>
                </c:pt>
                <c:pt idx="537">
                  <c:v>30870</c:v>
                </c:pt>
                <c:pt idx="538">
                  <c:v>30870</c:v>
                </c:pt>
                <c:pt idx="539">
                  <c:v>30870</c:v>
                </c:pt>
                <c:pt idx="540">
                  <c:v>32340</c:v>
                </c:pt>
                <c:pt idx="541">
                  <c:v>32340</c:v>
                </c:pt>
                <c:pt idx="542">
                  <c:v>32340</c:v>
                </c:pt>
                <c:pt idx="543">
                  <c:v>32340</c:v>
                </c:pt>
                <c:pt idx="544">
                  <c:v>32340</c:v>
                </c:pt>
                <c:pt idx="545">
                  <c:v>32340</c:v>
                </c:pt>
                <c:pt idx="546">
                  <c:v>32340</c:v>
                </c:pt>
                <c:pt idx="547">
                  <c:v>32340</c:v>
                </c:pt>
                <c:pt idx="548">
                  <c:v>32340</c:v>
                </c:pt>
                <c:pt idx="549">
                  <c:v>32340</c:v>
                </c:pt>
                <c:pt idx="550">
                  <c:v>32340</c:v>
                </c:pt>
                <c:pt idx="551">
                  <c:v>32340</c:v>
                </c:pt>
                <c:pt idx="552">
                  <c:v>32340</c:v>
                </c:pt>
                <c:pt idx="553">
                  <c:v>32340</c:v>
                </c:pt>
                <c:pt idx="554">
                  <c:v>32340</c:v>
                </c:pt>
                <c:pt idx="555">
                  <c:v>32340</c:v>
                </c:pt>
                <c:pt idx="556">
                  <c:v>32340</c:v>
                </c:pt>
                <c:pt idx="557">
                  <c:v>32340</c:v>
                </c:pt>
                <c:pt idx="558">
                  <c:v>32340</c:v>
                </c:pt>
                <c:pt idx="559">
                  <c:v>32340</c:v>
                </c:pt>
                <c:pt idx="560">
                  <c:v>32340</c:v>
                </c:pt>
                <c:pt idx="561">
                  <c:v>32340</c:v>
                </c:pt>
                <c:pt idx="562">
                  <c:v>32340</c:v>
                </c:pt>
                <c:pt idx="563">
                  <c:v>32340</c:v>
                </c:pt>
                <c:pt idx="564">
                  <c:v>32340</c:v>
                </c:pt>
                <c:pt idx="565">
                  <c:v>32340</c:v>
                </c:pt>
                <c:pt idx="566">
                  <c:v>32340</c:v>
                </c:pt>
                <c:pt idx="567">
                  <c:v>32340</c:v>
                </c:pt>
                <c:pt idx="568">
                  <c:v>32340</c:v>
                </c:pt>
                <c:pt idx="569">
                  <c:v>32340</c:v>
                </c:pt>
                <c:pt idx="570">
                  <c:v>32340</c:v>
                </c:pt>
                <c:pt idx="571">
                  <c:v>32340</c:v>
                </c:pt>
                <c:pt idx="572">
                  <c:v>32340</c:v>
                </c:pt>
                <c:pt idx="573">
                  <c:v>32340</c:v>
                </c:pt>
                <c:pt idx="574">
                  <c:v>32340</c:v>
                </c:pt>
                <c:pt idx="575">
                  <c:v>32340</c:v>
                </c:pt>
                <c:pt idx="576">
                  <c:v>32340</c:v>
                </c:pt>
                <c:pt idx="577">
                  <c:v>32340</c:v>
                </c:pt>
                <c:pt idx="578">
                  <c:v>32340</c:v>
                </c:pt>
                <c:pt idx="579">
                  <c:v>32340</c:v>
                </c:pt>
                <c:pt idx="580">
                  <c:v>32340</c:v>
                </c:pt>
                <c:pt idx="581">
                  <c:v>32340</c:v>
                </c:pt>
                <c:pt idx="582">
                  <c:v>32340</c:v>
                </c:pt>
                <c:pt idx="583">
                  <c:v>32340</c:v>
                </c:pt>
                <c:pt idx="584">
                  <c:v>32340</c:v>
                </c:pt>
                <c:pt idx="585">
                  <c:v>33810</c:v>
                </c:pt>
                <c:pt idx="586">
                  <c:v>33810</c:v>
                </c:pt>
                <c:pt idx="587">
                  <c:v>33810</c:v>
                </c:pt>
                <c:pt idx="588">
                  <c:v>33810</c:v>
                </c:pt>
                <c:pt idx="589">
                  <c:v>33810</c:v>
                </c:pt>
                <c:pt idx="590">
                  <c:v>33810</c:v>
                </c:pt>
                <c:pt idx="591">
                  <c:v>33810</c:v>
                </c:pt>
                <c:pt idx="592">
                  <c:v>33810</c:v>
                </c:pt>
                <c:pt idx="593">
                  <c:v>33810</c:v>
                </c:pt>
                <c:pt idx="594">
                  <c:v>33810</c:v>
                </c:pt>
                <c:pt idx="595">
                  <c:v>33810</c:v>
                </c:pt>
                <c:pt idx="596">
                  <c:v>33810</c:v>
                </c:pt>
                <c:pt idx="597">
                  <c:v>33810</c:v>
                </c:pt>
                <c:pt idx="598">
                  <c:v>33810</c:v>
                </c:pt>
                <c:pt idx="599">
                  <c:v>33810</c:v>
                </c:pt>
                <c:pt idx="600">
                  <c:v>33810</c:v>
                </c:pt>
                <c:pt idx="601">
                  <c:v>33810</c:v>
                </c:pt>
                <c:pt idx="602">
                  <c:v>33810</c:v>
                </c:pt>
                <c:pt idx="603">
                  <c:v>33810</c:v>
                </c:pt>
                <c:pt idx="604">
                  <c:v>33810</c:v>
                </c:pt>
                <c:pt idx="605">
                  <c:v>33810</c:v>
                </c:pt>
                <c:pt idx="606">
                  <c:v>33810</c:v>
                </c:pt>
                <c:pt idx="607">
                  <c:v>33810</c:v>
                </c:pt>
                <c:pt idx="608">
                  <c:v>33810</c:v>
                </c:pt>
                <c:pt idx="609">
                  <c:v>33810</c:v>
                </c:pt>
                <c:pt idx="610">
                  <c:v>33810</c:v>
                </c:pt>
                <c:pt idx="611">
                  <c:v>33810</c:v>
                </c:pt>
                <c:pt idx="612">
                  <c:v>33810</c:v>
                </c:pt>
                <c:pt idx="613">
                  <c:v>33810</c:v>
                </c:pt>
                <c:pt idx="614">
                  <c:v>33810</c:v>
                </c:pt>
                <c:pt idx="615">
                  <c:v>33810</c:v>
                </c:pt>
                <c:pt idx="616">
                  <c:v>33810</c:v>
                </c:pt>
                <c:pt idx="617">
                  <c:v>33810</c:v>
                </c:pt>
                <c:pt idx="618">
                  <c:v>33810</c:v>
                </c:pt>
                <c:pt idx="619">
                  <c:v>33810</c:v>
                </c:pt>
                <c:pt idx="620">
                  <c:v>33810</c:v>
                </c:pt>
                <c:pt idx="621">
                  <c:v>33810</c:v>
                </c:pt>
                <c:pt idx="622">
                  <c:v>33810</c:v>
                </c:pt>
                <c:pt idx="623">
                  <c:v>33810</c:v>
                </c:pt>
                <c:pt idx="624">
                  <c:v>33810</c:v>
                </c:pt>
                <c:pt idx="625">
                  <c:v>33810</c:v>
                </c:pt>
                <c:pt idx="626">
                  <c:v>33810</c:v>
                </c:pt>
                <c:pt idx="627">
                  <c:v>33810</c:v>
                </c:pt>
                <c:pt idx="628">
                  <c:v>33810</c:v>
                </c:pt>
                <c:pt idx="629">
                  <c:v>33810</c:v>
                </c:pt>
                <c:pt idx="630">
                  <c:v>35280</c:v>
                </c:pt>
                <c:pt idx="631">
                  <c:v>35280</c:v>
                </c:pt>
                <c:pt idx="632">
                  <c:v>35280</c:v>
                </c:pt>
                <c:pt idx="633">
                  <c:v>35280</c:v>
                </c:pt>
                <c:pt idx="634">
                  <c:v>35280</c:v>
                </c:pt>
                <c:pt idx="635">
                  <c:v>35280</c:v>
                </c:pt>
                <c:pt idx="636">
                  <c:v>35280</c:v>
                </c:pt>
                <c:pt idx="637">
                  <c:v>35280</c:v>
                </c:pt>
                <c:pt idx="638">
                  <c:v>35280</c:v>
                </c:pt>
                <c:pt idx="639">
                  <c:v>35280</c:v>
                </c:pt>
                <c:pt idx="640">
                  <c:v>35280</c:v>
                </c:pt>
                <c:pt idx="641">
                  <c:v>35280</c:v>
                </c:pt>
                <c:pt idx="642">
                  <c:v>35280</c:v>
                </c:pt>
                <c:pt idx="643">
                  <c:v>35280</c:v>
                </c:pt>
                <c:pt idx="644">
                  <c:v>35280</c:v>
                </c:pt>
                <c:pt idx="645">
                  <c:v>35280</c:v>
                </c:pt>
                <c:pt idx="646">
                  <c:v>35280</c:v>
                </c:pt>
                <c:pt idx="647">
                  <c:v>35280</c:v>
                </c:pt>
                <c:pt idx="648">
                  <c:v>35280</c:v>
                </c:pt>
                <c:pt idx="649">
                  <c:v>35280</c:v>
                </c:pt>
                <c:pt idx="650">
                  <c:v>35280</c:v>
                </c:pt>
                <c:pt idx="651">
                  <c:v>35280</c:v>
                </c:pt>
                <c:pt idx="652">
                  <c:v>35280</c:v>
                </c:pt>
                <c:pt idx="653">
                  <c:v>35280</c:v>
                </c:pt>
                <c:pt idx="654">
                  <c:v>35280</c:v>
                </c:pt>
                <c:pt idx="655">
                  <c:v>35280</c:v>
                </c:pt>
                <c:pt idx="656">
                  <c:v>35280</c:v>
                </c:pt>
                <c:pt idx="657">
                  <c:v>35280</c:v>
                </c:pt>
                <c:pt idx="658">
                  <c:v>35280</c:v>
                </c:pt>
                <c:pt idx="659">
                  <c:v>35280</c:v>
                </c:pt>
                <c:pt idx="660">
                  <c:v>35280</c:v>
                </c:pt>
                <c:pt idx="661">
                  <c:v>35280</c:v>
                </c:pt>
                <c:pt idx="662">
                  <c:v>35280</c:v>
                </c:pt>
                <c:pt idx="663">
                  <c:v>35280</c:v>
                </c:pt>
                <c:pt idx="664">
                  <c:v>35280</c:v>
                </c:pt>
                <c:pt idx="665">
                  <c:v>35280</c:v>
                </c:pt>
                <c:pt idx="666">
                  <c:v>35280</c:v>
                </c:pt>
                <c:pt idx="667">
                  <c:v>35280</c:v>
                </c:pt>
                <c:pt idx="668">
                  <c:v>35280</c:v>
                </c:pt>
                <c:pt idx="669">
                  <c:v>35280</c:v>
                </c:pt>
                <c:pt idx="670">
                  <c:v>35280</c:v>
                </c:pt>
                <c:pt idx="671">
                  <c:v>35280</c:v>
                </c:pt>
                <c:pt idx="672">
                  <c:v>35280</c:v>
                </c:pt>
                <c:pt idx="673">
                  <c:v>35280</c:v>
                </c:pt>
                <c:pt idx="674">
                  <c:v>35280</c:v>
                </c:pt>
                <c:pt idx="675">
                  <c:v>36750</c:v>
                </c:pt>
                <c:pt idx="676">
                  <c:v>36750</c:v>
                </c:pt>
                <c:pt idx="677">
                  <c:v>36750</c:v>
                </c:pt>
                <c:pt idx="678">
                  <c:v>36750</c:v>
                </c:pt>
                <c:pt idx="679">
                  <c:v>36750</c:v>
                </c:pt>
                <c:pt idx="680">
                  <c:v>36750</c:v>
                </c:pt>
                <c:pt idx="681">
                  <c:v>36750</c:v>
                </c:pt>
                <c:pt idx="682">
                  <c:v>36750</c:v>
                </c:pt>
                <c:pt idx="683">
                  <c:v>36750</c:v>
                </c:pt>
                <c:pt idx="684">
                  <c:v>36750</c:v>
                </c:pt>
                <c:pt idx="685">
                  <c:v>36750</c:v>
                </c:pt>
                <c:pt idx="686">
                  <c:v>36750</c:v>
                </c:pt>
                <c:pt idx="687">
                  <c:v>36750</c:v>
                </c:pt>
                <c:pt idx="688">
                  <c:v>36750</c:v>
                </c:pt>
                <c:pt idx="689">
                  <c:v>36750</c:v>
                </c:pt>
                <c:pt idx="690">
                  <c:v>36750</c:v>
                </c:pt>
                <c:pt idx="691">
                  <c:v>36750</c:v>
                </c:pt>
                <c:pt idx="692">
                  <c:v>36750</c:v>
                </c:pt>
                <c:pt idx="693">
                  <c:v>36750</c:v>
                </c:pt>
                <c:pt idx="694">
                  <c:v>36750</c:v>
                </c:pt>
                <c:pt idx="695">
                  <c:v>36750</c:v>
                </c:pt>
                <c:pt idx="696">
                  <c:v>36750</c:v>
                </c:pt>
                <c:pt idx="697">
                  <c:v>36750</c:v>
                </c:pt>
                <c:pt idx="698">
                  <c:v>36750</c:v>
                </c:pt>
                <c:pt idx="699">
                  <c:v>36750</c:v>
                </c:pt>
                <c:pt idx="700">
                  <c:v>36750</c:v>
                </c:pt>
                <c:pt idx="701">
                  <c:v>36750</c:v>
                </c:pt>
                <c:pt idx="702">
                  <c:v>36750</c:v>
                </c:pt>
                <c:pt idx="703">
                  <c:v>36750</c:v>
                </c:pt>
                <c:pt idx="704">
                  <c:v>36750</c:v>
                </c:pt>
                <c:pt idx="705">
                  <c:v>36750</c:v>
                </c:pt>
                <c:pt idx="706">
                  <c:v>36750</c:v>
                </c:pt>
                <c:pt idx="707">
                  <c:v>36750</c:v>
                </c:pt>
                <c:pt idx="708">
                  <c:v>36750</c:v>
                </c:pt>
                <c:pt idx="709">
                  <c:v>36750</c:v>
                </c:pt>
                <c:pt idx="710">
                  <c:v>36750</c:v>
                </c:pt>
                <c:pt idx="711">
                  <c:v>36750</c:v>
                </c:pt>
                <c:pt idx="712">
                  <c:v>36750</c:v>
                </c:pt>
                <c:pt idx="713">
                  <c:v>36750</c:v>
                </c:pt>
                <c:pt idx="714">
                  <c:v>36750</c:v>
                </c:pt>
                <c:pt idx="715">
                  <c:v>36750</c:v>
                </c:pt>
                <c:pt idx="716">
                  <c:v>36750</c:v>
                </c:pt>
                <c:pt idx="717">
                  <c:v>36750</c:v>
                </c:pt>
                <c:pt idx="718">
                  <c:v>36750</c:v>
                </c:pt>
                <c:pt idx="719">
                  <c:v>36750</c:v>
                </c:pt>
                <c:pt idx="720">
                  <c:v>38220</c:v>
                </c:pt>
                <c:pt idx="721">
                  <c:v>38220</c:v>
                </c:pt>
                <c:pt idx="722">
                  <c:v>38220</c:v>
                </c:pt>
                <c:pt idx="723">
                  <c:v>38220</c:v>
                </c:pt>
                <c:pt idx="724">
                  <c:v>38220</c:v>
                </c:pt>
                <c:pt idx="725">
                  <c:v>38220</c:v>
                </c:pt>
                <c:pt idx="726">
                  <c:v>38220</c:v>
                </c:pt>
                <c:pt idx="727">
                  <c:v>38220</c:v>
                </c:pt>
                <c:pt idx="728">
                  <c:v>38220</c:v>
                </c:pt>
                <c:pt idx="729">
                  <c:v>38220</c:v>
                </c:pt>
                <c:pt idx="730">
                  <c:v>38220</c:v>
                </c:pt>
                <c:pt idx="731">
                  <c:v>38220</c:v>
                </c:pt>
                <c:pt idx="732">
                  <c:v>38220</c:v>
                </c:pt>
                <c:pt idx="733">
                  <c:v>38220</c:v>
                </c:pt>
                <c:pt idx="734">
                  <c:v>38220</c:v>
                </c:pt>
                <c:pt idx="735">
                  <c:v>38220</c:v>
                </c:pt>
                <c:pt idx="736">
                  <c:v>38220</c:v>
                </c:pt>
                <c:pt idx="737">
                  <c:v>38220</c:v>
                </c:pt>
                <c:pt idx="738">
                  <c:v>38220</c:v>
                </c:pt>
                <c:pt idx="739">
                  <c:v>38220</c:v>
                </c:pt>
                <c:pt idx="740">
                  <c:v>38220</c:v>
                </c:pt>
                <c:pt idx="741">
                  <c:v>38220</c:v>
                </c:pt>
                <c:pt idx="742">
                  <c:v>38220</c:v>
                </c:pt>
                <c:pt idx="743">
                  <c:v>38220</c:v>
                </c:pt>
                <c:pt idx="744">
                  <c:v>38220</c:v>
                </c:pt>
                <c:pt idx="745">
                  <c:v>38220</c:v>
                </c:pt>
                <c:pt idx="746">
                  <c:v>38220</c:v>
                </c:pt>
                <c:pt idx="747">
                  <c:v>38220</c:v>
                </c:pt>
                <c:pt idx="748">
                  <c:v>38220</c:v>
                </c:pt>
                <c:pt idx="749">
                  <c:v>38220</c:v>
                </c:pt>
                <c:pt idx="750">
                  <c:v>38220</c:v>
                </c:pt>
                <c:pt idx="751">
                  <c:v>38220</c:v>
                </c:pt>
                <c:pt idx="752">
                  <c:v>38220</c:v>
                </c:pt>
                <c:pt idx="753">
                  <c:v>38220</c:v>
                </c:pt>
                <c:pt idx="754">
                  <c:v>38220</c:v>
                </c:pt>
                <c:pt idx="755">
                  <c:v>38220</c:v>
                </c:pt>
                <c:pt idx="756">
                  <c:v>38220</c:v>
                </c:pt>
                <c:pt idx="757">
                  <c:v>38220</c:v>
                </c:pt>
                <c:pt idx="758">
                  <c:v>38220</c:v>
                </c:pt>
                <c:pt idx="759">
                  <c:v>38220</c:v>
                </c:pt>
                <c:pt idx="760">
                  <c:v>38220</c:v>
                </c:pt>
                <c:pt idx="761">
                  <c:v>38220</c:v>
                </c:pt>
                <c:pt idx="762">
                  <c:v>38220</c:v>
                </c:pt>
                <c:pt idx="763">
                  <c:v>38220</c:v>
                </c:pt>
                <c:pt idx="764">
                  <c:v>38220</c:v>
                </c:pt>
                <c:pt idx="765">
                  <c:v>39690</c:v>
                </c:pt>
                <c:pt idx="766">
                  <c:v>39690</c:v>
                </c:pt>
                <c:pt idx="767">
                  <c:v>39690</c:v>
                </c:pt>
                <c:pt idx="768">
                  <c:v>39690</c:v>
                </c:pt>
                <c:pt idx="769">
                  <c:v>39690</c:v>
                </c:pt>
                <c:pt idx="770">
                  <c:v>39690</c:v>
                </c:pt>
                <c:pt idx="771">
                  <c:v>39690</c:v>
                </c:pt>
                <c:pt idx="772">
                  <c:v>39690</c:v>
                </c:pt>
                <c:pt idx="773">
                  <c:v>39690</c:v>
                </c:pt>
                <c:pt idx="774">
                  <c:v>39690</c:v>
                </c:pt>
                <c:pt idx="775">
                  <c:v>39690</c:v>
                </c:pt>
                <c:pt idx="776">
                  <c:v>39690</c:v>
                </c:pt>
                <c:pt idx="777">
                  <c:v>39690</c:v>
                </c:pt>
                <c:pt idx="778">
                  <c:v>39690</c:v>
                </c:pt>
                <c:pt idx="779">
                  <c:v>39690</c:v>
                </c:pt>
                <c:pt idx="780">
                  <c:v>39690</c:v>
                </c:pt>
                <c:pt idx="781">
                  <c:v>39690</c:v>
                </c:pt>
                <c:pt idx="782">
                  <c:v>39690</c:v>
                </c:pt>
                <c:pt idx="783">
                  <c:v>39690</c:v>
                </c:pt>
                <c:pt idx="784">
                  <c:v>39690</c:v>
                </c:pt>
                <c:pt idx="785">
                  <c:v>39690</c:v>
                </c:pt>
                <c:pt idx="786">
                  <c:v>39690</c:v>
                </c:pt>
                <c:pt idx="787">
                  <c:v>39690</c:v>
                </c:pt>
                <c:pt idx="788">
                  <c:v>39690</c:v>
                </c:pt>
                <c:pt idx="789">
                  <c:v>39690</c:v>
                </c:pt>
                <c:pt idx="790">
                  <c:v>39690</c:v>
                </c:pt>
                <c:pt idx="791">
                  <c:v>39690</c:v>
                </c:pt>
                <c:pt idx="792">
                  <c:v>39690</c:v>
                </c:pt>
                <c:pt idx="793">
                  <c:v>39690</c:v>
                </c:pt>
                <c:pt idx="794">
                  <c:v>39690</c:v>
                </c:pt>
                <c:pt idx="795">
                  <c:v>39690</c:v>
                </c:pt>
                <c:pt idx="796">
                  <c:v>39690</c:v>
                </c:pt>
                <c:pt idx="797">
                  <c:v>39690</c:v>
                </c:pt>
                <c:pt idx="798">
                  <c:v>39690</c:v>
                </c:pt>
                <c:pt idx="799">
                  <c:v>39690</c:v>
                </c:pt>
                <c:pt idx="800">
                  <c:v>39690</c:v>
                </c:pt>
                <c:pt idx="801">
                  <c:v>39690</c:v>
                </c:pt>
                <c:pt idx="802">
                  <c:v>39690</c:v>
                </c:pt>
                <c:pt idx="803">
                  <c:v>39690</c:v>
                </c:pt>
                <c:pt idx="804">
                  <c:v>39690</c:v>
                </c:pt>
                <c:pt idx="805">
                  <c:v>39690</c:v>
                </c:pt>
                <c:pt idx="806">
                  <c:v>39690</c:v>
                </c:pt>
                <c:pt idx="807">
                  <c:v>39690</c:v>
                </c:pt>
                <c:pt idx="808">
                  <c:v>39690</c:v>
                </c:pt>
                <c:pt idx="809">
                  <c:v>39690</c:v>
                </c:pt>
                <c:pt idx="810">
                  <c:v>41160</c:v>
                </c:pt>
                <c:pt idx="811">
                  <c:v>41160</c:v>
                </c:pt>
                <c:pt idx="812">
                  <c:v>41160</c:v>
                </c:pt>
                <c:pt idx="813">
                  <c:v>41160</c:v>
                </c:pt>
                <c:pt idx="814">
                  <c:v>41160</c:v>
                </c:pt>
                <c:pt idx="815">
                  <c:v>41160</c:v>
                </c:pt>
                <c:pt idx="816">
                  <c:v>41160</c:v>
                </c:pt>
                <c:pt idx="817">
                  <c:v>41160</c:v>
                </c:pt>
                <c:pt idx="818">
                  <c:v>41160</c:v>
                </c:pt>
                <c:pt idx="819">
                  <c:v>41160</c:v>
                </c:pt>
                <c:pt idx="820">
                  <c:v>41160</c:v>
                </c:pt>
                <c:pt idx="821">
                  <c:v>41160</c:v>
                </c:pt>
                <c:pt idx="822">
                  <c:v>41160</c:v>
                </c:pt>
                <c:pt idx="823">
                  <c:v>41160</c:v>
                </c:pt>
                <c:pt idx="824">
                  <c:v>41160</c:v>
                </c:pt>
                <c:pt idx="825">
                  <c:v>41160</c:v>
                </c:pt>
                <c:pt idx="826">
                  <c:v>41160</c:v>
                </c:pt>
                <c:pt idx="827">
                  <c:v>41160</c:v>
                </c:pt>
                <c:pt idx="828">
                  <c:v>41160</c:v>
                </c:pt>
                <c:pt idx="829">
                  <c:v>41160</c:v>
                </c:pt>
                <c:pt idx="830">
                  <c:v>41160</c:v>
                </c:pt>
                <c:pt idx="831">
                  <c:v>41160</c:v>
                </c:pt>
                <c:pt idx="832">
                  <c:v>41160</c:v>
                </c:pt>
                <c:pt idx="833">
                  <c:v>41160</c:v>
                </c:pt>
                <c:pt idx="834">
                  <c:v>41160</c:v>
                </c:pt>
                <c:pt idx="835">
                  <c:v>41160</c:v>
                </c:pt>
                <c:pt idx="836">
                  <c:v>41160</c:v>
                </c:pt>
                <c:pt idx="837">
                  <c:v>41160</c:v>
                </c:pt>
                <c:pt idx="838">
                  <c:v>41160</c:v>
                </c:pt>
                <c:pt idx="839">
                  <c:v>41160</c:v>
                </c:pt>
                <c:pt idx="840">
                  <c:v>41160</c:v>
                </c:pt>
                <c:pt idx="841">
                  <c:v>41160</c:v>
                </c:pt>
                <c:pt idx="842">
                  <c:v>41160</c:v>
                </c:pt>
                <c:pt idx="843">
                  <c:v>41160</c:v>
                </c:pt>
                <c:pt idx="844">
                  <c:v>41160</c:v>
                </c:pt>
                <c:pt idx="845">
                  <c:v>41160</c:v>
                </c:pt>
                <c:pt idx="846">
                  <c:v>41160</c:v>
                </c:pt>
                <c:pt idx="847">
                  <c:v>41160</c:v>
                </c:pt>
                <c:pt idx="848">
                  <c:v>41160</c:v>
                </c:pt>
                <c:pt idx="849">
                  <c:v>41160</c:v>
                </c:pt>
                <c:pt idx="850">
                  <c:v>41160</c:v>
                </c:pt>
                <c:pt idx="851">
                  <c:v>41160</c:v>
                </c:pt>
                <c:pt idx="852">
                  <c:v>41160</c:v>
                </c:pt>
                <c:pt idx="853">
                  <c:v>41160</c:v>
                </c:pt>
                <c:pt idx="854">
                  <c:v>41160</c:v>
                </c:pt>
                <c:pt idx="855">
                  <c:v>42630</c:v>
                </c:pt>
                <c:pt idx="856">
                  <c:v>42630</c:v>
                </c:pt>
                <c:pt idx="857">
                  <c:v>42630</c:v>
                </c:pt>
                <c:pt idx="858">
                  <c:v>42630</c:v>
                </c:pt>
                <c:pt idx="859">
                  <c:v>42630</c:v>
                </c:pt>
                <c:pt idx="860">
                  <c:v>42630</c:v>
                </c:pt>
                <c:pt idx="861">
                  <c:v>42630</c:v>
                </c:pt>
                <c:pt idx="862">
                  <c:v>42630</c:v>
                </c:pt>
                <c:pt idx="863">
                  <c:v>42630</c:v>
                </c:pt>
                <c:pt idx="864">
                  <c:v>42630</c:v>
                </c:pt>
                <c:pt idx="865">
                  <c:v>42630</c:v>
                </c:pt>
                <c:pt idx="866">
                  <c:v>42630</c:v>
                </c:pt>
                <c:pt idx="867">
                  <c:v>42630</c:v>
                </c:pt>
                <c:pt idx="868">
                  <c:v>42630</c:v>
                </c:pt>
                <c:pt idx="869">
                  <c:v>42630</c:v>
                </c:pt>
                <c:pt idx="870">
                  <c:v>42630</c:v>
                </c:pt>
                <c:pt idx="871">
                  <c:v>42630</c:v>
                </c:pt>
                <c:pt idx="872">
                  <c:v>42630</c:v>
                </c:pt>
                <c:pt idx="873">
                  <c:v>42630</c:v>
                </c:pt>
                <c:pt idx="874">
                  <c:v>42630</c:v>
                </c:pt>
                <c:pt idx="875">
                  <c:v>42630</c:v>
                </c:pt>
                <c:pt idx="876">
                  <c:v>42630</c:v>
                </c:pt>
                <c:pt idx="877">
                  <c:v>42630</c:v>
                </c:pt>
                <c:pt idx="878">
                  <c:v>42630</c:v>
                </c:pt>
                <c:pt idx="879">
                  <c:v>42630</c:v>
                </c:pt>
                <c:pt idx="880">
                  <c:v>42630</c:v>
                </c:pt>
                <c:pt idx="881">
                  <c:v>42630</c:v>
                </c:pt>
                <c:pt idx="882">
                  <c:v>42630</c:v>
                </c:pt>
                <c:pt idx="883">
                  <c:v>42630</c:v>
                </c:pt>
                <c:pt idx="884">
                  <c:v>42630</c:v>
                </c:pt>
                <c:pt idx="885">
                  <c:v>42630</c:v>
                </c:pt>
                <c:pt idx="886">
                  <c:v>42630</c:v>
                </c:pt>
                <c:pt idx="887">
                  <c:v>42630</c:v>
                </c:pt>
                <c:pt idx="888">
                  <c:v>42630</c:v>
                </c:pt>
                <c:pt idx="889">
                  <c:v>42630</c:v>
                </c:pt>
                <c:pt idx="890">
                  <c:v>42630</c:v>
                </c:pt>
                <c:pt idx="891">
                  <c:v>42630</c:v>
                </c:pt>
                <c:pt idx="892">
                  <c:v>42630</c:v>
                </c:pt>
                <c:pt idx="893">
                  <c:v>42630</c:v>
                </c:pt>
                <c:pt idx="894">
                  <c:v>42630</c:v>
                </c:pt>
                <c:pt idx="895">
                  <c:v>42630</c:v>
                </c:pt>
                <c:pt idx="896">
                  <c:v>42630</c:v>
                </c:pt>
                <c:pt idx="897">
                  <c:v>42630</c:v>
                </c:pt>
                <c:pt idx="898">
                  <c:v>42630</c:v>
                </c:pt>
                <c:pt idx="899">
                  <c:v>42630</c:v>
                </c:pt>
                <c:pt idx="900">
                  <c:v>44100</c:v>
                </c:pt>
                <c:pt idx="901">
                  <c:v>44100</c:v>
                </c:pt>
                <c:pt idx="902">
                  <c:v>44100</c:v>
                </c:pt>
                <c:pt idx="903">
                  <c:v>44100</c:v>
                </c:pt>
                <c:pt idx="904">
                  <c:v>44100</c:v>
                </c:pt>
                <c:pt idx="905">
                  <c:v>44100</c:v>
                </c:pt>
                <c:pt idx="906">
                  <c:v>44100</c:v>
                </c:pt>
                <c:pt idx="907">
                  <c:v>44100</c:v>
                </c:pt>
                <c:pt idx="908">
                  <c:v>44100</c:v>
                </c:pt>
                <c:pt idx="909">
                  <c:v>44100</c:v>
                </c:pt>
                <c:pt idx="910">
                  <c:v>44100</c:v>
                </c:pt>
                <c:pt idx="911">
                  <c:v>44100</c:v>
                </c:pt>
                <c:pt idx="912">
                  <c:v>44100</c:v>
                </c:pt>
                <c:pt idx="913">
                  <c:v>44100</c:v>
                </c:pt>
                <c:pt idx="914">
                  <c:v>44100</c:v>
                </c:pt>
                <c:pt idx="915">
                  <c:v>44100</c:v>
                </c:pt>
                <c:pt idx="916">
                  <c:v>44100</c:v>
                </c:pt>
                <c:pt idx="917">
                  <c:v>44100</c:v>
                </c:pt>
                <c:pt idx="918">
                  <c:v>44100</c:v>
                </c:pt>
                <c:pt idx="919">
                  <c:v>44100</c:v>
                </c:pt>
                <c:pt idx="920">
                  <c:v>44100</c:v>
                </c:pt>
                <c:pt idx="921">
                  <c:v>44100</c:v>
                </c:pt>
                <c:pt idx="922">
                  <c:v>44100</c:v>
                </c:pt>
                <c:pt idx="923">
                  <c:v>44100</c:v>
                </c:pt>
                <c:pt idx="924">
                  <c:v>44100</c:v>
                </c:pt>
                <c:pt idx="925">
                  <c:v>44100</c:v>
                </c:pt>
                <c:pt idx="926">
                  <c:v>44100</c:v>
                </c:pt>
                <c:pt idx="927">
                  <c:v>44100</c:v>
                </c:pt>
                <c:pt idx="928">
                  <c:v>44100</c:v>
                </c:pt>
                <c:pt idx="929">
                  <c:v>44100</c:v>
                </c:pt>
                <c:pt idx="930">
                  <c:v>44100</c:v>
                </c:pt>
                <c:pt idx="931">
                  <c:v>44100</c:v>
                </c:pt>
                <c:pt idx="932">
                  <c:v>44100</c:v>
                </c:pt>
                <c:pt idx="933">
                  <c:v>44100</c:v>
                </c:pt>
                <c:pt idx="934">
                  <c:v>44100</c:v>
                </c:pt>
                <c:pt idx="935">
                  <c:v>44100</c:v>
                </c:pt>
                <c:pt idx="936">
                  <c:v>44100</c:v>
                </c:pt>
                <c:pt idx="937">
                  <c:v>44100</c:v>
                </c:pt>
                <c:pt idx="938">
                  <c:v>44100</c:v>
                </c:pt>
                <c:pt idx="939">
                  <c:v>44100</c:v>
                </c:pt>
                <c:pt idx="940">
                  <c:v>44100</c:v>
                </c:pt>
                <c:pt idx="941">
                  <c:v>44100</c:v>
                </c:pt>
                <c:pt idx="942">
                  <c:v>44100</c:v>
                </c:pt>
                <c:pt idx="943">
                  <c:v>44100</c:v>
                </c:pt>
                <c:pt idx="944">
                  <c:v>44100</c:v>
                </c:pt>
                <c:pt idx="945">
                  <c:v>45570</c:v>
                </c:pt>
                <c:pt idx="946">
                  <c:v>45570</c:v>
                </c:pt>
                <c:pt idx="947">
                  <c:v>45570</c:v>
                </c:pt>
                <c:pt idx="948">
                  <c:v>45570</c:v>
                </c:pt>
                <c:pt idx="949">
                  <c:v>45570</c:v>
                </c:pt>
                <c:pt idx="950">
                  <c:v>45570</c:v>
                </c:pt>
                <c:pt idx="951">
                  <c:v>45570</c:v>
                </c:pt>
                <c:pt idx="952">
                  <c:v>45570</c:v>
                </c:pt>
                <c:pt idx="953">
                  <c:v>45570</c:v>
                </c:pt>
                <c:pt idx="954">
                  <c:v>45570</c:v>
                </c:pt>
                <c:pt idx="955">
                  <c:v>45570</c:v>
                </c:pt>
                <c:pt idx="956">
                  <c:v>45570</c:v>
                </c:pt>
                <c:pt idx="957">
                  <c:v>45570</c:v>
                </c:pt>
                <c:pt idx="958">
                  <c:v>45570</c:v>
                </c:pt>
                <c:pt idx="959">
                  <c:v>45570</c:v>
                </c:pt>
                <c:pt idx="960">
                  <c:v>45570</c:v>
                </c:pt>
                <c:pt idx="961">
                  <c:v>45570</c:v>
                </c:pt>
                <c:pt idx="962">
                  <c:v>45570</c:v>
                </c:pt>
                <c:pt idx="963">
                  <c:v>45570</c:v>
                </c:pt>
                <c:pt idx="964">
                  <c:v>45570</c:v>
                </c:pt>
                <c:pt idx="965">
                  <c:v>45570</c:v>
                </c:pt>
                <c:pt idx="966">
                  <c:v>45570</c:v>
                </c:pt>
                <c:pt idx="967">
                  <c:v>45570</c:v>
                </c:pt>
                <c:pt idx="968">
                  <c:v>45570</c:v>
                </c:pt>
                <c:pt idx="969">
                  <c:v>45570</c:v>
                </c:pt>
                <c:pt idx="970">
                  <c:v>45570</c:v>
                </c:pt>
                <c:pt idx="971">
                  <c:v>45570</c:v>
                </c:pt>
                <c:pt idx="972">
                  <c:v>45570</c:v>
                </c:pt>
                <c:pt idx="973">
                  <c:v>45570</c:v>
                </c:pt>
                <c:pt idx="974">
                  <c:v>45570</c:v>
                </c:pt>
                <c:pt idx="975">
                  <c:v>45570</c:v>
                </c:pt>
                <c:pt idx="976">
                  <c:v>45570</c:v>
                </c:pt>
                <c:pt idx="977">
                  <c:v>45570</c:v>
                </c:pt>
                <c:pt idx="978">
                  <c:v>45570</c:v>
                </c:pt>
                <c:pt idx="979">
                  <c:v>45570</c:v>
                </c:pt>
                <c:pt idx="980">
                  <c:v>45570</c:v>
                </c:pt>
                <c:pt idx="981">
                  <c:v>45570</c:v>
                </c:pt>
                <c:pt idx="982">
                  <c:v>45570</c:v>
                </c:pt>
                <c:pt idx="983">
                  <c:v>45570</c:v>
                </c:pt>
                <c:pt idx="984">
                  <c:v>45570</c:v>
                </c:pt>
                <c:pt idx="985">
                  <c:v>45570</c:v>
                </c:pt>
                <c:pt idx="986">
                  <c:v>45570</c:v>
                </c:pt>
                <c:pt idx="987">
                  <c:v>45570</c:v>
                </c:pt>
                <c:pt idx="988">
                  <c:v>45570</c:v>
                </c:pt>
                <c:pt idx="989">
                  <c:v>45570</c:v>
                </c:pt>
                <c:pt idx="990">
                  <c:v>47040</c:v>
                </c:pt>
                <c:pt idx="991">
                  <c:v>47040</c:v>
                </c:pt>
                <c:pt idx="992">
                  <c:v>47040</c:v>
                </c:pt>
                <c:pt idx="993">
                  <c:v>47040</c:v>
                </c:pt>
                <c:pt idx="994">
                  <c:v>47040</c:v>
                </c:pt>
                <c:pt idx="995">
                  <c:v>47040</c:v>
                </c:pt>
                <c:pt idx="996">
                  <c:v>47040</c:v>
                </c:pt>
                <c:pt idx="997">
                  <c:v>47040</c:v>
                </c:pt>
                <c:pt idx="998">
                  <c:v>47040</c:v>
                </c:pt>
                <c:pt idx="999">
                  <c:v>47040</c:v>
                </c:pt>
                <c:pt idx="1000">
                  <c:v>47040</c:v>
                </c:pt>
                <c:pt idx="1001">
                  <c:v>47040</c:v>
                </c:pt>
                <c:pt idx="1002">
                  <c:v>47040</c:v>
                </c:pt>
                <c:pt idx="1003">
                  <c:v>47040</c:v>
                </c:pt>
                <c:pt idx="1004">
                  <c:v>47040</c:v>
                </c:pt>
                <c:pt idx="1005">
                  <c:v>47040</c:v>
                </c:pt>
                <c:pt idx="1006">
                  <c:v>47040</c:v>
                </c:pt>
                <c:pt idx="1007">
                  <c:v>47040</c:v>
                </c:pt>
                <c:pt idx="1008">
                  <c:v>47040</c:v>
                </c:pt>
                <c:pt idx="1009">
                  <c:v>47040</c:v>
                </c:pt>
                <c:pt idx="1010">
                  <c:v>47040</c:v>
                </c:pt>
                <c:pt idx="1011">
                  <c:v>47040</c:v>
                </c:pt>
                <c:pt idx="1012">
                  <c:v>47040</c:v>
                </c:pt>
                <c:pt idx="1013">
                  <c:v>47040</c:v>
                </c:pt>
                <c:pt idx="1014">
                  <c:v>47040</c:v>
                </c:pt>
                <c:pt idx="1015">
                  <c:v>47040</c:v>
                </c:pt>
                <c:pt idx="1016">
                  <c:v>47040</c:v>
                </c:pt>
                <c:pt idx="1017">
                  <c:v>47040</c:v>
                </c:pt>
                <c:pt idx="1018">
                  <c:v>47040</c:v>
                </c:pt>
                <c:pt idx="1019">
                  <c:v>47040</c:v>
                </c:pt>
                <c:pt idx="1020">
                  <c:v>47040</c:v>
                </c:pt>
                <c:pt idx="1021">
                  <c:v>47040</c:v>
                </c:pt>
                <c:pt idx="1022">
                  <c:v>47040</c:v>
                </c:pt>
                <c:pt idx="1023">
                  <c:v>47040</c:v>
                </c:pt>
                <c:pt idx="1024">
                  <c:v>47040</c:v>
                </c:pt>
                <c:pt idx="1025">
                  <c:v>47040</c:v>
                </c:pt>
                <c:pt idx="1026">
                  <c:v>47040</c:v>
                </c:pt>
                <c:pt idx="1027">
                  <c:v>47040</c:v>
                </c:pt>
                <c:pt idx="1028">
                  <c:v>47040</c:v>
                </c:pt>
                <c:pt idx="1029">
                  <c:v>47040</c:v>
                </c:pt>
                <c:pt idx="1030">
                  <c:v>47040</c:v>
                </c:pt>
                <c:pt idx="1031">
                  <c:v>47040</c:v>
                </c:pt>
                <c:pt idx="1032">
                  <c:v>47040</c:v>
                </c:pt>
                <c:pt idx="1033">
                  <c:v>47040</c:v>
                </c:pt>
                <c:pt idx="1034">
                  <c:v>47040</c:v>
                </c:pt>
                <c:pt idx="1035">
                  <c:v>48510</c:v>
                </c:pt>
                <c:pt idx="1036">
                  <c:v>48510</c:v>
                </c:pt>
                <c:pt idx="1037">
                  <c:v>48510</c:v>
                </c:pt>
                <c:pt idx="1038">
                  <c:v>48510</c:v>
                </c:pt>
                <c:pt idx="1039">
                  <c:v>48510</c:v>
                </c:pt>
                <c:pt idx="1040">
                  <c:v>48510</c:v>
                </c:pt>
                <c:pt idx="1041">
                  <c:v>48510</c:v>
                </c:pt>
                <c:pt idx="1042">
                  <c:v>48510</c:v>
                </c:pt>
                <c:pt idx="1043">
                  <c:v>48510</c:v>
                </c:pt>
                <c:pt idx="1044">
                  <c:v>48510</c:v>
                </c:pt>
                <c:pt idx="1045">
                  <c:v>48510</c:v>
                </c:pt>
                <c:pt idx="1046">
                  <c:v>48510</c:v>
                </c:pt>
                <c:pt idx="1047">
                  <c:v>48510</c:v>
                </c:pt>
                <c:pt idx="1048">
                  <c:v>48510</c:v>
                </c:pt>
                <c:pt idx="1049">
                  <c:v>48510</c:v>
                </c:pt>
                <c:pt idx="1050">
                  <c:v>48510</c:v>
                </c:pt>
                <c:pt idx="1051">
                  <c:v>48510</c:v>
                </c:pt>
                <c:pt idx="1052">
                  <c:v>48510</c:v>
                </c:pt>
                <c:pt idx="1053">
                  <c:v>48510</c:v>
                </c:pt>
                <c:pt idx="1054">
                  <c:v>48510</c:v>
                </c:pt>
                <c:pt idx="1055">
                  <c:v>48510</c:v>
                </c:pt>
                <c:pt idx="1056">
                  <c:v>48510</c:v>
                </c:pt>
                <c:pt idx="1057">
                  <c:v>48510</c:v>
                </c:pt>
                <c:pt idx="1058">
                  <c:v>48510</c:v>
                </c:pt>
                <c:pt idx="1059">
                  <c:v>48510</c:v>
                </c:pt>
                <c:pt idx="1060">
                  <c:v>48510</c:v>
                </c:pt>
                <c:pt idx="1061">
                  <c:v>48510</c:v>
                </c:pt>
                <c:pt idx="1062">
                  <c:v>48510</c:v>
                </c:pt>
                <c:pt idx="1063">
                  <c:v>48510</c:v>
                </c:pt>
                <c:pt idx="1064">
                  <c:v>48510</c:v>
                </c:pt>
                <c:pt idx="1065">
                  <c:v>48510</c:v>
                </c:pt>
                <c:pt idx="1066">
                  <c:v>48510</c:v>
                </c:pt>
                <c:pt idx="1067">
                  <c:v>48510</c:v>
                </c:pt>
                <c:pt idx="1068">
                  <c:v>48510</c:v>
                </c:pt>
                <c:pt idx="1069">
                  <c:v>48510</c:v>
                </c:pt>
                <c:pt idx="1070">
                  <c:v>48510</c:v>
                </c:pt>
                <c:pt idx="1071">
                  <c:v>48510</c:v>
                </c:pt>
                <c:pt idx="1072">
                  <c:v>48510</c:v>
                </c:pt>
                <c:pt idx="1073">
                  <c:v>48510</c:v>
                </c:pt>
                <c:pt idx="1074">
                  <c:v>48510</c:v>
                </c:pt>
                <c:pt idx="1075">
                  <c:v>48510</c:v>
                </c:pt>
                <c:pt idx="1076">
                  <c:v>48510</c:v>
                </c:pt>
                <c:pt idx="1077">
                  <c:v>48510</c:v>
                </c:pt>
                <c:pt idx="1078">
                  <c:v>48510</c:v>
                </c:pt>
                <c:pt idx="1079">
                  <c:v>48510</c:v>
                </c:pt>
                <c:pt idx="1080">
                  <c:v>49980</c:v>
                </c:pt>
                <c:pt idx="1081">
                  <c:v>49980</c:v>
                </c:pt>
                <c:pt idx="1082">
                  <c:v>49980</c:v>
                </c:pt>
                <c:pt idx="1083">
                  <c:v>49980</c:v>
                </c:pt>
                <c:pt idx="1084">
                  <c:v>49980</c:v>
                </c:pt>
                <c:pt idx="1085">
                  <c:v>49980</c:v>
                </c:pt>
                <c:pt idx="1086">
                  <c:v>49980</c:v>
                </c:pt>
                <c:pt idx="1087">
                  <c:v>49980</c:v>
                </c:pt>
                <c:pt idx="1088">
                  <c:v>49980</c:v>
                </c:pt>
                <c:pt idx="1089">
                  <c:v>49980</c:v>
                </c:pt>
                <c:pt idx="1090">
                  <c:v>49980</c:v>
                </c:pt>
                <c:pt idx="1091">
                  <c:v>49980</c:v>
                </c:pt>
                <c:pt idx="1092">
                  <c:v>49980</c:v>
                </c:pt>
                <c:pt idx="1093">
                  <c:v>49980</c:v>
                </c:pt>
                <c:pt idx="1094">
                  <c:v>49980</c:v>
                </c:pt>
                <c:pt idx="1095">
                  <c:v>49980</c:v>
                </c:pt>
                <c:pt idx="1096">
                  <c:v>49980</c:v>
                </c:pt>
                <c:pt idx="1097">
                  <c:v>49980</c:v>
                </c:pt>
                <c:pt idx="1098">
                  <c:v>49980</c:v>
                </c:pt>
                <c:pt idx="1099">
                  <c:v>49980</c:v>
                </c:pt>
                <c:pt idx="1100">
                  <c:v>49980</c:v>
                </c:pt>
                <c:pt idx="1101">
                  <c:v>49980</c:v>
                </c:pt>
                <c:pt idx="1102">
                  <c:v>49980</c:v>
                </c:pt>
                <c:pt idx="1103">
                  <c:v>49980</c:v>
                </c:pt>
                <c:pt idx="1104">
                  <c:v>49980</c:v>
                </c:pt>
                <c:pt idx="1105">
                  <c:v>49980</c:v>
                </c:pt>
                <c:pt idx="1106">
                  <c:v>49980</c:v>
                </c:pt>
                <c:pt idx="1107">
                  <c:v>49980</c:v>
                </c:pt>
                <c:pt idx="1108">
                  <c:v>49980</c:v>
                </c:pt>
                <c:pt idx="1109">
                  <c:v>49980</c:v>
                </c:pt>
                <c:pt idx="1110">
                  <c:v>49980</c:v>
                </c:pt>
                <c:pt idx="1111">
                  <c:v>49980</c:v>
                </c:pt>
                <c:pt idx="1112">
                  <c:v>49980</c:v>
                </c:pt>
                <c:pt idx="1113">
                  <c:v>49980</c:v>
                </c:pt>
                <c:pt idx="1114">
                  <c:v>49980</c:v>
                </c:pt>
                <c:pt idx="1115">
                  <c:v>49980</c:v>
                </c:pt>
                <c:pt idx="1116">
                  <c:v>49980</c:v>
                </c:pt>
                <c:pt idx="1117">
                  <c:v>49980</c:v>
                </c:pt>
                <c:pt idx="1118">
                  <c:v>49980</c:v>
                </c:pt>
                <c:pt idx="1119">
                  <c:v>49980</c:v>
                </c:pt>
                <c:pt idx="1120">
                  <c:v>49980</c:v>
                </c:pt>
                <c:pt idx="1121">
                  <c:v>49980</c:v>
                </c:pt>
                <c:pt idx="1122">
                  <c:v>49980</c:v>
                </c:pt>
                <c:pt idx="1123">
                  <c:v>49980</c:v>
                </c:pt>
                <c:pt idx="1124">
                  <c:v>49980</c:v>
                </c:pt>
                <c:pt idx="1125">
                  <c:v>51450</c:v>
                </c:pt>
                <c:pt idx="1126">
                  <c:v>51450</c:v>
                </c:pt>
                <c:pt idx="1127">
                  <c:v>51450</c:v>
                </c:pt>
                <c:pt idx="1128">
                  <c:v>51450</c:v>
                </c:pt>
                <c:pt idx="1129">
                  <c:v>51450</c:v>
                </c:pt>
                <c:pt idx="1130">
                  <c:v>51450</c:v>
                </c:pt>
                <c:pt idx="1131">
                  <c:v>51450</c:v>
                </c:pt>
                <c:pt idx="1132">
                  <c:v>51450</c:v>
                </c:pt>
                <c:pt idx="1133">
                  <c:v>51450</c:v>
                </c:pt>
                <c:pt idx="1134">
                  <c:v>51450</c:v>
                </c:pt>
                <c:pt idx="1135">
                  <c:v>51450</c:v>
                </c:pt>
                <c:pt idx="1136">
                  <c:v>51450</c:v>
                </c:pt>
                <c:pt idx="1137">
                  <c:v>51450</c:v>
                </c:pt>
                <c:pt idx="1138">
                  <c:v>51450</c:v>
                </c:pt>
                <c:pt idx="1139">
                  <c:v>51450</c:v>
                </c:pt>
                <c:pt idx="1140">
                  <c:v>51450</c:v>
                </c:pt>
                <c:pt idx="1141">
                  <c:v>51450</c:v>
                </c:pt>
                <c:pt idx="1142">
                  <c:v>51450</c:v>
                </c:pt>
                <c:pt idx="1143">
                  <c:v>51450</c:v>
                </c:pt>
                <c:pt idx="1144">
                  <c:v>51450</c:v>
                </c:pt>
                <c:pt idx="1145">
                  <c:v>51450</c:v>
                </c:pt>
                <c:pt idx="1146">
                  <c:v>51450</c:v>
                </c:pt>
                <c:pt idx="1147">
                  <c:v>51450</c:v>
                </c:pt>
                <c:pt idx="1148">
                  <c:v>51450</c:v>
                </c:pt>
                <c:pt idx="1149">
                  <c:v>51450</c:v>
                </c:pt>
                <c:pt idx="1150">
                  <c:v>51450</c:v>
                </c:pt>
                <c:pt idx="1151">
                  <c:v>51450</c:v>
                </c:pt>
                <c:pt idx="1152">
                  <c:v>51450</c:v>
                </c:pt>
                <c:pt idx="1153">
                  <c:v>51450</c:v>
                </c:pt>
                <c:pt idx="1154">
                  <c:v>51450</c:v>
                </c:pt>
                <c:pt idx="1155">
                  <c:v>51450</c:v>
                </c:pt>
                <c:pt idx="1156">
                  <c:v>51450</c:v>
                </c:pt>
                <c:pt idx="1157">
                  <c:v>51450</c:v>
                </c:pt>
                <c:pt idx="1158">
                  <c:v>51450</c:v>
                </c:pt>
                <c:pt idx="1159">
                  <c:v>51450</c:v>
                </c:pt>
                <c:pt idx="1160">
                  <c:v>51450</c:v>
                </c:pt>
                <c:pt idx="1161">
                  <c:v>51450</c:v>
                </c:pt>
                <c:pt idx="1162">
                  <c:v>51450</c:v>
                </c:pt>
                <c:pt idx="1163">
                  <c:v>51450</c:v>
                </c:pt>
                <c:pt idx="1164">
                  <c:v>51450</c:v>
                </c:pt>
                <c:pt idx="1165">
                  <c:v>51450</c:v>
                </c:pt>
                <c:pt idx="1166">
                  <c:v>51450</c:v>
                </c:pt>
                <c:pt idx="1167">
                  <c:v>51450</c:v>
                </c:pt>
                <c:pt idx="1168">
                  <c:v>51450</c:v>
                </c:pt>
                <c:pt idx="1169">
                  <c:v>51450</c:v>
                </c:pt>
                <c:pt idx="1170">
                  <c:v>52920</c:v>
                </c:pt>
                <c:pt idx="1171">
                  <c:v>52920</c:v>
                </c:pt>
                <c:pt idx="1172">
                  <c:v>52920</c:v>
                </c:pt>
                <c:pt idx="1173">
                  <c:v>52920</c:v>
                </c:pt>
                <c:pt idx="1174">
                  <c:v>52920</c:v>
                </c:pt>
                <c:pt idx="1175">
                  <c:v>52920</c:v>
                </c:pt>
                <c:pt idx="1176">
                  <c:v>52920</c:v>
                </c:pt>
                <c:pt idx="1177">
                  <c:v>52920</c:v>
                </c:pt>
                <c:pt idx="1178">
                  <c:v>52920</c:v>
                </c:pt>
                <c:pt idx="1179">
                  <c:v>52920</c:v>
                </c:pt>
                <c:pt idx="1180">
                  <c:v>52920</c:v>
                </c:pt>
                <c:pt idx="1181">
                  <c:v>52920</c:v>
                </c:pt>
                <c:pt idx="1182">
                  <c:v>52920</c:v>
                </c:pt>
                <c:pt idx="1183">
                  <c:v>52920</c:v>
                </c:pt>
                <c:pt idx="1184">
                  <c:v>52920</c:v>
                </c:pt>
                <c:pt idx="1185">
                  <c:v>52920</c:v>
                </c:pt>
                <c:pt idx="1186">
                  <c:v>52920</c:v>
                </c:pt>
                <c:pt idx="1187">
                  <c:v>52920</c:v>
                </c:pt>
                <c:pt idx="1188">
                  <c:v>52920</c:v>
                </c:pt>
                <c:pt idx="1189">
                  <c:v>52920</c:v>
                </c:pt>
                <c:pt idx="1190">
                  <c:v>52920</c:v>
                </c:pt>
                <c:pt idx="1191">
                  <c:v>52920</c:v>
                </c:pt>
                <c:pt idx="1192">
                  <c:v>52920</c:v>
                </c:pt>
                <c:pt idx="1193">
                  <c:v>52920</c:v>
                </c:pt>
                <c:pt idx="1194">
                  <c:v>52920</c:v>
                </c:pt>
                <c:pt idx="1195">
                  <c:v>52920</c:v>
                </c:pt>
                <c:pt idx="1196">
                  <c:v>52920</c:v>
                </c:pt>
                <c:pt idx="1197">
                  <c:v>52920</c:v>
                </c:pt>
                <c:pt idx="1198">
                  <c:v>52920</c:v>
                </c:pt>
                <c:pt idx="1199">
                  <c:v>52920</c:v>
                </c:pt>
                <c:pt idx="1200">
                  <c:v>52920</c:v>
                </c:pt>
                <c:pt idx="1201">
                  <c:v>52920</c:v>
                </c:pt>
                <c:pt idx="1202">
                  <c:v>52920</c:v>
                </c:pt>
                <c:pt idx="1203">
                  <c:v>52920</c:v>
                </c:pt>
                <c:pt idx="1204">
                  <c:v>52920</c:v>
                </c:pt>
                <c:pt idx="1205">
                  <c:v>52920</c:v>
                </c:pt>
                <c:pt idx="1206">
                  <c:v>52920</c:v>
                </c:pt>
                <c:pt idx="1207">
                  <c:v>52920</c:v>
                </c:pt>
                <c:pt idx="1208">
                  <c:v>52920</c:v>
                </c:pt>
                <c:pt idx="1209">
                  <c:v>52920</c:v>
                </c:pt>
                <c:pt idx="1210">
                  <c:v>52920</c:v>
                </c:pt>
                <c:pt idx="1211">
                  <c:v>52920</c:v>
                </c:pt>
                <c:pt idx="1212">
                  <c:v>52920</c:v>
                </c:pt>
                <c:pt idx="1213">
                  <c:v>52920</c:v>
                </c:pt>
                <c:pt idx="1214">
                  <c:v>52920</c:v>
                </c:pt>
                <c:pt idx="1215">
                  <c:v>54390</c:v>
                </c:pt>
                <c:pt idx="1216">
                  <c:v>54390</c:v>
                </c:pt>
                <c:pt idx="1217">
                  <c:v>54390</c:v>
                </c:pt>
                <c:pt idx="1218">
                  <c:v>54390</c:v>
                </c:pt>
                <c:pt idx="1219">
                  <c:v>54390</c:v>
                </c:pt>
                <c:pt idx="1220">
                  <c:v>54390</c:v>
                </c:pt>
                <c:pt idx="1221">
                  <c:v>54390</c:v>
                </c:pt>
                <c:pt idx="1222">
                  <c:v>54390</c:v>
                </c:pt>
                <c:pt idx="1223">
                  <c:v>54390</c:v>
                </c:pt>
                <c:pt idx="1224">
                  <c:v>54390</c:v>
                </c:pt>
                <c:pt idx="1225">
                  <c:v>54390</c:v>
                </c:pt>
                <c:pt idx="1226">
                  <c:v>54390</c:v>
                </c:pt>
                <c:pt idx="1227">
                  <c:v>54390</c:v>
                </c:pt>
                <c:pt idx="1228">
                  <c:v>54390</c:v>
                </c:pt>
                <c:pt idx="1229">
                  <c:v>54390</c:v>
                </c:pt>
                <c:pt idx="1230">
                  <c:v>54390</c:v>
                </c:pt>
                <c:pt idx="1231">
                  <c:v>54390</c:v>
                </c:pt>
                <c:pt idx="1232">
                  <c:v>54390</c:v>
                </c:pt>
                <c:pt idx="1233">
                  <c:v>54390</c:v>
                </c:pt>
                <c:pt idx="1234">
                  <c:v>54390</c:v>
                </c:pt>
                <c:pt idx="1235">
                  <c:v>54390</c:v>
                </c:pt>
                <c:pt idx="1236">
                  <c:v>54390</c:v>
                </c:pt>
                <c:pt idx="1237">
                  <c:v>54390</c:v>
                </c:pt>
                <c:pt idx="1238">
                  <c:v>54390</c:v>
                </c:pt>
                <c:pt idx="1239">
                  <c:v>54390</c:v>
                </c:pt>
                <c:pt idx="1240">
                  <c:v>54390</c:v>
                </c:pt>
                <c:pt idx="1241">
                  <c:v>54390</c:v>
                </c:pt>
                <c:pt idx="1242">
                  <c:v>54390</c:v>
                </c:pt>
                <c:pt idx="1243">
                  <c:v>54390</c:v>
                </c:pt>
                <c:pt idx="1244">
                  <c:v>54390</c:v>
                </c:pt>
                <c:pt idx="1245">
                  <c:v>54390</c:v>
                </c:pt>
                <c:pt idx="1246">
                  <c:v>54390</c:v>
                </c:pt>
                <c:pt idx="1247">
                  <c:v>54390</c:v>
                </c:pt>
                <c:pt idx="1248">
                  <c:v>54390</c:v>
                </c:pt>
                <c:pt idx="1249">
                  <c:v>54390</c:v>
                </c:pt>
                <c:pt idx="1250">
                  <c:v>54390</c:v>
                </c:pt>
                <c:pt idx="1251">
                  <c:v>54390</c:v>
                </c:pt>
                <c:pt idx="1252">
                  <c:v>54390</c:v>
                </c:pt>
                <c:pt idx="1253">
                  <c:v>54390</c:v>
                </c:pt>
                <c:pt idx="1254">
                  <c:v>54390</c:v>
                </c:pt>
                <c:pt idx="1255">
                  <c:v>54390</c:v>
                </c:pt>
                <c:pt idx="1256">
                  <c:v>54390</c:v>
                </c:pt>
                <c:pt idx="1257">
                  <c:v>54390</c:v>
                </c:pt>
                <c:pt idx="1258">
                  <c:v>54390</c:v>
                </c:pt>
                <c:pt idx="1259">
                  <c:v>54390</c:v>
                </c:pt>
                <c:pt idx="1260">
                  <c:v>55860</c:v>
                </c:pt>
                <c:pt idx="1261">
                  <c:v>55860</c:v>
                </c:pt>
                <c:pt idx="1262">
                  <c:v>55860</c:v>
                </c:pt>
                <c:pt idx="1263">
                  <c:v>55860</c:v>
                </c:pt>
                <c:pt idx="1264">
                  <c:v>55860</c:v>
                </c:pt>
                <c:pt idx="1265">
                  <c:v>55860</c:v>
                </c:pt>
                <c:pt idx="1266">
                  <c:v>55860</c:v>
                </c:pt>
                <c:pt idx="1267">
                  <c:v>55860</c:v>
                </c:pt>
                <c:pt idx="1268">
                  <c:v>55860</c:v>
                </c:pt>
                <c:pt idx="1269">
                  <c:v>55860</c:v>
                </c:pt>
                <c:pt idx="1270">
                  <c:v>55860</c:v>
                </c:pt>
                <c:pt idx="1271">
                  <c:v>55860</c:v>
                </c:pt>
                <c:pt idx="1272">
                  <c:v>55860</c:v>
                </c:pt>
                <c:pt idx="1273">
                  <c:v>55860</c:v>
                </c:pt>
                <c:pt idx="1274">
                  <c:v>55860</c:v>
                </c:pt>
                <c:pt idx="1275">
                  <c:v>55860</c:v>
                </c:pt>
                <c:pt idx="1276">
                  <c:v>55860</c:v>
                </c:pt>
                <c:pt idx="1277">
                  <c:v>55860</c:v>
                </c:pt>
                <c:pt idx="1278">
                  <c:v>55860</c:v>
                </c:pt>
                <c:pt idx="1279">
                  <c:v>55860</c:v>
                </c:pt>
                <c:pt idx="1280">
                  <c:v>55860</c:v>
                </c:pt>
                <c:pt idx="1281">
                  <c:v>55860</c:v>
                </c:pt>
                <c:pt idx="1282">
                  <c:v>55860</c:v>
                </c:pt>
                <c:pt idx="1283">
                  <c:v>55860</c:v>
                </c:pt>
                <c:pt idx="1284">
                  <c:v>55860</c:v>
                </c:pt>
                <c:pt idx="1285">
                  <c:v>55860</c:v>
                </c:pt>
                <c:pt idx="1286">
                  <c:v>55860</c:v>
                </c:pt>
                <c:pt idx="1287">
                  <c:v>55860</c:v>
                </c:pt>
                <c:pt idx="1288">
                  <c:v>55860</c:v>
                </c:pt>
                <c:pt idx="1289">
                  <c:v>55860</c:v>
                </c:pt>
                <c:pt idx="1290">
                  <c:v>55860</c:v>
                </c:pt>
                <c:pt idx="1291">
                  <c:v>55860</c:v>
                </c:pt>
                <c:pt idx="1292">
                  <c:v>55860</c:v>
                </c:pt>
                <c:pt idx="1293">
                  <c:v>55860</c:v>
                </c:pt>
                <c:pt idx="1294">
                  <c:v>55860</c:v>
                </c:pt>
                <c:pt idx="1295">
                  <c:v>55860</c:v>
                </c:pt>
                <c:pt idx="1296">
                  <c:v>55860</c:v>
                </c:pt>
                <c:pt idx="1297">
                  <c:v>55860</c:v>
                </c:pt>
                <c:pt idx="1298">
                  <c:v>55860</c:v>
                </c:pt>
                <c:pt idx="1299">
                  <c:v>55860</c:v>
                </c:pt>
                <c:pt idx="1300">
                  <c:v>55860</c:v>
                </c:pt>
                <c:pt idx="1301">
                  <c:v>55860</c:v>
                </c:pt>
                <c:pt idx="1302">
                  <c:v>55860</c:v>
                </c:pt>
                <c:pt idx="1303">
                  <c:v>55860</c:v>
                </c:pt>
                <c:pt idx="1304">
                  <c:v>55860</c:v>
                </c:pt>
                <c:pt idx="1305">
                  <c:v>57330</c:v>
                </c:pt>
                <c:pt idx="1306">
                  <c:v>57330</c:v>
                </c:pt>
                <c:pt idx="1307">
                  <c:v>57330</c:v>
                </c:pt>
                <c:pt idx="1308">
                  <c:v>57330</c:v>
                </c:pt>
                <c:pt idx="1309">
                  <c:v>57330</c:v>
                </c:pt>
                <c:pt idx="1310">
                  <c:v>57330</c:v>
                </c:pt>
                <c:pt idx="1311">
                  <c:v>57330</c:v>
                </c:pt>
                <c:pt idx="1312">
                  <c:v>57330</c:v>
                </c:pt>
                <c:pt idx="1313">
                  <c:v>57330</c:v>
                </c:pt>
                <c:pt idx="1314">
                  <c:v>57330</c:v>
                </c:pt>
                <c:pt idx="1315">
                  <c:v>57330</c:v>
                </c:pt>
                <c:pt idx="1316">
                  <c:v>57330</c:v>
                </c:pt>
                <c:pt idx="1317">
                  <c:v>57330</c:v>
                </c:pt>
                <c:pt idx="1318">
                  <c:v>57330</c:v>
                </c:pt>
                <c:pt idx="1319">
                  <c:v>57330</c:v>
                </c:pt>
                <c:pt idx="1320">
                  <c:v>57330</c:v>
                </c:pt>
                <c:pt idx="1321">
                  <c:v>57330</c:v>
                </c:pt>
                <c:pt idx="1322">
                  <c:v>57330</c:v>
                </c:pt>
                <c:pt idx="1323">
                  <c:v>57330</c:v>
                </c:pt>
                <c:pt idx="1324">
                  <c:v>57330</c:v>
                </c:pt>
                <c:pt idx="1325">
                  <c:v>57330</c:v>
                </c:pt>
                <c:pt idx="1326">
                  <c:v>57330</c:v>
                </c:pt>
                <c:pt idx="1327">
                  <c:v>57330</c:v>
                </c:pt>
                <c:pt idx="1328">
                  <c:v>57330</c:v>
                </c:pt>
                <c:pt idx="1329">
                  <c:v>57330</c:v>
                </c:pt>
                <c:pt idx="1330">
                  <c:v>57330</c:v>
                </c:pt>
                <c:pt idx="1331">
                  <c:v>57330</c:v>
                </c:pt>
                <c:pt idx="1332">
                  <c:v>57330</c:v>
                </c:pt>
                <c:pt idx="1333">
                  <c:v>57330</c:v>
                </c:pt>
                <c:pt idx="1334">
                  <c:v>57330</c:v>
                </c:pt>
                <c:pt idx="1335">
                  <c:v>57330</c:v>
                </c:pt>
                <c:pt idx="1336">
                  <c:v>57330</c:v>
                </c:pt>
                <c:pt idx="1337">
                  <c:v>57330</c:v>
                </c:pt>
                <c:pt idx="1338">
                  <c:v>57330</c:v>
                </c:pt>
                <c:pt idx="1339">
                  <c:v>57330</c:v>
                </c:pt>
                <c:pt idx="1340">
                  <c:v>57330</c:v>
                </c:pt>
                <c:pt idx="1341">
                  <c:v>57330</c:v>
                </c:pt>
                <c:pt idx="1342">
                  <c:v>57330</c:v>
                </c:pt>
                <c:pt idx="1343">
                  <c:v>57330</c:v>
                </c:pt>
                <c:pt idx="1344">
                  <c:v>57330</c:v>
                </c:pt>
                <c:pt idx="1345">
                  <c:v>57330</c:v>
                </c:pt>
                <c:pt idx="1346">
                  <c:v>57330</c:v>
                </c:pt>
                <c:pt idx="1347">
                  <c:v>57330</c:v>
                </c:pt>
                <c:pt idx="1348">
                  <c:v>57330</c:v>
                </c:pt>
                <c:pt idx="1349">
                  <c:v>57330</c:v>
                </c:pt>
                <c:pt idx="1350">
                  <c:v>58800</c:v>
                </c:pt>
                <c:pt idx="1351">
                  <c:v>58800</c:v>
                </c:pt>
                <c:pt idx="1352">
                  <c:v>58800</c:v>
                </c:pt>
                <c:pt idx="1353">
                  <c:v>58800</c:v>
                </c:pt>
                <c:pt idx="1354">
                  <c:v>58800</c:v>
                </c:pt>
                <c:pt idx="1355">
                  <c:v>58800</c:v>
                </c:pt>
                <c:pt idx="1356">
                  <c:v>58800</c:v>
                </c:pt>
                <c:pt idx="1357">
                  <c:v>58800</c:v>
                </c:pt>
                <c:pt idx="1358">
                  <c:v>58800</c:v>
                </c:pt>
                <c:pt idx="1359">
                  <c:v>58800</c:v>
                </c:pt>
                <c:pt idx="1360">
                  <c:v>58800</c:v>
                </c:pt>
                <c:pt idx="1361">
                  <c:v>58800</c:v>
                </c:pt>
                <c:pt idx="1362">
                  <c:v>58800</c:v>
                </c:pt>
                <c:pt idx="1363">
                  <c:v>58800</c:v>
                </c:pt>
                <c:pt idx="1364">
                  <c:v>58800</c:v>
                </c:pt>
                <c:pt idx="1365">
                  <c:v>58800</c:v>
                </c:pt>
                <c:pt idx="1366">
                  <c:v>58800</c:v>
                </c:pt>
                <c:pt idx="1367">
                  <c:v>58800</c:v>
                </c:pt>
                <c:pt idx="1368">
                  <c:v>58800</c:v>
                </c:pt>
                <c:pt idx="1369">
                  <c:v>58800</c:v>
                </c:pt>
                <c:pt idx="1370">
                  <c:v>58800</c:v>
                </c:pt>
                <c:pt idx="1371">
                  <c:v>58800</c:v>
                </c:pt>
                <c:pt idx="1372">
                  <c:v>58800</c:v>
                </c:pt>
                <c:pt idx="1373">
                  <c:v>58800</c:v>
                </c:pt>
                <c:pt idx="1374">
                  <c:v>58800</c:v>
                </c:pt>
                <c:pt idx="1375">
                  <c:v>58800</c:v>
                </c:pt>
                <c:pt idx="1376">
                  <c:v>58800</c:v>
                </c:pt>
                <c:pt idx="1377">
                  <c:v>58800</c:v>
                </c:pt>
                <c:pt idx="1378">
                  <c:v>58800</c:v>
                </c:pt>
                <c:pt idx="1379">
                  <c:v>58800</c:v>
                </c:pt>
                <c:pt idx="1380">
                  <c:v>58800</c:v>
                </c:pt>
                <c:pt idx="1381">
                  <c:v>58800</c:v>
                </c:pt>
                <c:pt idx="1382">
                  <c:v>58800</c:v>
                </c:pt>
                <c:pt idx="1383">
                  <c:v>58800</c:v>
                </c:pt>
                <c:pt idx="1384">
                  <c:v>58800</c:v>
                </c:pt>
                <c:pt idx="1385">
                  <c:v>58800</c:v>
                </c:pt>
                <c:pt idx="1386">
                  <c:v>58800</c:v>
                </c:pt>
                <c:pt idx="1387">
                  <c:v>58800</c:v>
                </c:pt>
                <c:pt idx="1388">
                  <c:v>58800</c:v>
                </c:pt>
                <c:pt idx="1389">
                  <c:v>58800</c:v>
                </c:pt>
                <c:pt idx="1390">
                  <c:v>58800</c:v>
                </c:pt>
                <c:pt idx="1391">
                  <c:v>58800</c:v>
                </c:pt>
                <c:pt idx="1392">
                  <c:v>58800</c:v>
                </c:pt>
                <c:pt idx="1393">
                  <c:v>58800</c:v>
                </c:pt>
                <c:pt idx="1394">
                  <c:v>58800</c:v>
                </c:pt>
                <c:pt idx="1395">
                  <c:v>60270</c:v>
                </c:pt>
                <c:pt idx="1396">
                  <c:v>60270</c:v>
                </c:pt>
                <c:pt idx="1397">
                  <c:v>60270</c:v>
                </c:pt>
                <c:pt idx="1398">
                  <c:v>60270</c:v>
                </c:pt>
                <c:pt idx="1399">
                  <c:v>60270</c:v>
                </c:pt>
                <c:pt idx="1400">
                  <c:v>60270</c:v>
                </c:pt>
                <c:pt idx="1401">
                  <c:v>60270</c:v>
                </c:pt>
                <c:pt idx="1402">
                  <c:v>60270</c:v>
                </c:pt>
                <c:pt idx="1403">
                  <c:v>60270</c:v>
                </c:pt>
                <c:pt idx="1404">
                  <c:v>60270</c:v>
                </c:pt>
                <c:pt idx="1405">
                  <c:v>60270</c:v>
                </c:pt>
                <c:pt idx="1406">
                  <c:v>60270</c:v>
                </c:pt>
                <c:pt idx="1407">
                  <c:v>60270</c:v>
                </c:pt>
                <c:pt idx="1408">
                  <c:v>60270</c:v>
                </c:pt>
                <c:pt idx="1409">
                  <c:v>60270</c:v>
                </c:pt>
                <c:pt idx="1410">
                  <c:v>60270</c:v>
                </c:pt>
                <c:pt idx="1411">
                  <c:v>60270</c:v>
                </c:pt>
                <c:pt idx="1412">
                  <c:v>60270</c:v>
                </c:pt>
                <c:pt idx="1413">
                  <c:v>60270</c:v>
                </c:pt>
                <c:pt idx="1414">
                  <c:v>60270</c:v>
                </c:pt>
                <c:pt idx="1415">
                  <c:v>60270</c:v>
                </c:pt>
                <c:pt idx="1416">
                  <c:v>60270</c:v>
                </c:pt>
                <c:pt idx="1417">
                  <c:v>60270</c:v>
                </c:pt>
                <c:pt idx="1418">
                  <c:v>60270</c:v>
                </c:pt>
                <c:pt idx="1419">
                  <c:v>60270</c:v>
                </c:pt>
                <c:pt idx="1420">
                  <c:v>60270</c:v>
                </c:pt>
                <c:pt idx="1421">
                  <c:v>60270</c:v>
                </c:pt>
                <c:pt idx="1422">
                  <c:v>60270</c:v>
                </c:pt>
                <c:pt idx="1423">
                  <c:v>60270</c:v>
                </c:pt>
                <c:pt idx="1424">
                  <c:v>60270</c:v>
                </c:pt>
                <c:pt idx="1425">
                  <c:v>60270</c:v>
                </c:pt>
                <c:pt idx="1426">
                  <c:v>60270</c:v>
                </c:pt>
                <c:pt idx="1427">
                  <c:v>60270</c:v>
                </c:pt>
                <c:pt idx="1428">
                  <c:v>60270</c:v>
                </c:pt>
                <c:pt idx="1429">
                  <c:v>60270</c:v>
                </c:pt>
                <c:pt idx="1430">
                  <c:v>60270</c:v>
                </c:pt>
                <c:pt idx="1431">
                  <c:v>60270</c:v>
                </c:pt>
                <c:pt idx="1432">
                  <c:v>60270</c:v>
                </c:pt>
                <c:pt idx="1433">
                  <c:v>60270</c:v>
                </c:pt>
                <c:pt idx="1434">
                  <c:v>60270</c:v>
                </c:pt>
                <c:pt idx="1435">
                  <c:v>60270</c:v>
                </c:pt>
                <c:pt idx="1436">
                  <c:v>60270</c:v>
                </c:pt>
                <c:pt idx="1437">
                  <c:v>60270</c:v>
                </c:pt>
                <c:pt idx="1438">
                  <c:v>60270</c:v>
                </c:pt>
                <c:pt idx="1439">
                  <c:v>60270</c:v>
                </c:pt>
                <c:pt idx="1440">
                  <c:v>61740</c:v>
                </c:pt>
                <c:pt idx="1441">
                  <c:v>61740</c:v>
                </c:pt>
                <c:pt idx="1442">
                  <c:v>61740</c:v>
                </c:pt>
                <c:pt idx="1443">
                  <c:v>61740</c:v>
                </c:pt>
                <c:pt idx="1444">
                  <c:v>61740</c:v>
                </c:pt>
                <c:pt idx="1445">
                  <c:v>61740</c:v>
                </c:pt>
                <c:pt idx="1446">
                  <c:v>61740</c:v>
                </c:pt>
                <c:pt idx="1447">
                  <c:v>61740</c:v>
                </c:pt>
                <c:pt idx="1448">
                  <c:v>61740</c:v>
                </c:pt>
                <c:pt idx="1449">
                  <c:v>61740</c:v>
                </c:pt>
                <c:pt idx="1450">
                  <c:v>61740</c:v>
                </c:pt>
                <c:pt idx="1451">
                  <c:v>61740</c:v>
                </c:pt>
                <c:pt idx="1452">
                  <c:v>61740</c:v>
                </c:pt>
                <c:pt idx="1453">
                  <c:v>61740</c:v>
                </c:pt>
                <c:pt idx="1454">
                  <c:v>61740</c:v>
                </c:pt>
                <c:pt idx="1455">
                  <c:v>61740</c:v>
                </c:pt>
                <c:pt idx="1456">
                  <c:v>61740</c:v>
                </c:pt>
                <c:pt idx="1457">
                  <c:v>61740</c:v>
                </c:pt>
                <c:pt idx="1458">
                  <c:v>61740</c:v>
                </c:pt>
                <c:pt idx="1459">
                  <c:v>61740</c:v>
                </c:pt>
                <c:pt idx="1460">
                  <c:v>61740</c:v>
                </c:pt>
                <c:pt idx="1461">
                  <c:v>61740</c:v>
                </c:pt>
                <c:pt idx="1462">
                  <c:v>61740</c:v>
                </c:pt>
                <c:pt idx="1463">
                  <c:v>61740</c:v>
                </c:pt>
                <c:pt idx="1464">
                  <c:v>61740</c:v>
                </c:pt>
                <c:pt idx="1465">
                  <c:v>61740</c:v>
                </c:pt>
                <c:pt idx="1466">
                  <c:v>61740</c:v>
                </c:pt>
                <c:pt idx="1467">
                  <c:v>61740</c:v>
                </c:pt>
                <c:pt idx="1468">
                  <c:v>61740</c:v>
                </c:pt>
                <c:pt idx="1469">
                  <c:v>61740</c:v>
                </c:pt>
                <c:pt idx="1470">
                  <c:v>61740</c:v>
                </c:pt>
                <c:pt idx="1471">
                  <c:v>61740</c:v>
                </c:pt>
                <c:pt idx="1472">
                  <c:v>61740</c:v>
                </c:pt>
                <c:pt idx="1473">
                  <c:v>61740</c:v>
                </c:pt>
                <c:pt idx="1474">
                  <c:v>61740</c:v>
                </c:pt>
                <c:pt idx="1475">
                  <c:v>61740</c:v>
                </c:pt>
                <c:pt idx="1476">
                  <c:v>61740</c:v>
                </c:pt>
                <c:pt idx="1477">
                  <c:v>61740</c:v>
                </c:pt>
                <c:pt idx="1478">
                  <c:v>61740</c:v>
                </c:pt>
                <c:pt idx="1479">
                  <c:v>61740</c:v>
                </c:pt>
                <c:pt idx="1480">
                  <c:v>61740</c:v>
                </c:pt>
                <c:pt idx="1481">
                  <c:v>61740</c:v>
                </c:pt>
                <c:pt idx="1482">
                  <c:v>61740</c:v>
                </c:pt>
                <c:pt idx="1483">
                  <c:v>61740</c:v>
                </c:pt>
                <c:pt idx="1484">
                  <c:v>61740</c:v>
                </c:pt>
                <c:pt idx="1485">
                  <c:v>63210</c:v>
                </c:pt>
                <c:pt idx="1486">
                  <c:v>63210</c:v>
                </c:pt>
                <c:pt idx="1487">
                  <c:v>63210</c:v>
                </c:pt>
                <c:pt idx="1488">
                  <c:v>63210</c:v>
                </c:pt>
                <c:pt idx="1489">
                  <c:v>63210</c:v>
                </c:pt>
                <c:pt idx="1490">
                  <c:v>63210</c:v>
                </c:pt>
                <c:pt idx="1491">
                  <c:v>63210</c:v>
                </c:pt>
                <c:pt idx="1492">
                  <c:v>63210</c:v>
                </c:pt>
                <c:pt idx="1493">
                  <c:v>63210</c:v>
                </c:pt>
                <c:pt idx="1494">
                  <c:v>63210</c:v>
                </c:pt>
                <c:pt idx="1495">
                  <c:v>63210</c:v>
                </c:pt>
                <c:pt idx="1496">
                  <c:v>63210</c:v>
                </c:pt>
                <c:pt idx="1497">
                  <c:v>63210</c:v>
                </c:pt>
                <c:pt idx="1498">
                  <c:v>63210</c:v>
                </c:pt>
                <c:pt idx="1499">
                  <c:v>63210</c:v>
                </c:pt>
                <c:pt idx="1500">
                  <c:v>63210</c:v>
                </c:pt>
                <c:pt idx="1501">
                  <c:v>63210</c:v>
                </c:pt>
                <c:pt idx="1502">
                  <c:v>63210</c:v>
                </c:pt>
                <c:pt idx="1503">
                  <c:v>63210</c:v>
                </c:pt>
                <c:pt idx="1504">
                  <c:v>63210</c:v>
                </c:pt>
                <c:pt idx="1505">
                  <c:v>63210</c:v>
                </c:pt>
                <c:pt idx="1506">
                  <c:v>63210</c:v>
                </c:pt>
                <c:pt idx="1507">
                  <c:v>63210</c:v>
                </c:pt>
                <c:pt idx="1508">
                  <c:v>63210</c:v>
                </c:pt>
                <c:pt idx="1509">
                  <c:v>63210</c:v>
                </c:pt>
                <c:pt idx="1510">
                  <c:v>63210</c:v>
                </c:pt>
                <c:pt idx="1511">
                  <c:v>63210</c:v>
                </c:pt>
                <c:pt idx="1512">
                  <c:v>63210</c:v>
                </c:pt>
                <c:pt idx="1513">
                  <c:v>63210</c:v>
                </c:pt>
                <c:pt idx="1514">
                  <c:v>63210</c:v>
                </c:pt>
                <c:pt idx="1515">
                  <c:v>63210</c:v>
                </c:pt>
                <c:pt idx="1516">
                  <c:v>63210</c:v>
                </c:pt>
                <c:pt idx="1517">
                  <c:v>63210</c:v>
                </c:pt>
                <c:pt idx="1518">
                  <c:v>63210</c:v>
                </c:pt>
                <c:pt idx="1519">
                  <c:v>63210</c:v>
                </c:pt>
                <c:pt idx="1520">
                  <c:v>63210</c:v>
                </c:pt>
                <c:pt idx="1521">
                  <c:v>63210</c:v>
                </c:pt>
                <c:pt idx="1522">
                  <c:v>63210</c:v>
                </c:pt>
                <c:pt idx="1523">
                  <c:v>63210</c:v>
                </c:pt>
                <c:pt idx="1524">
                  <c:v>63210</c:v>
                </c:pt>
                <c:pt idx="1525">
                  <c:v>63210</c:v>
                </c:pt>
                <c:pt idx="1526">
                  <c:v>63210</c:v>
                </c:pt>
                <c:pt idx="1527">
                  <c:v>63210</c:v>
                </c:pt>
                <c:pt idx="1528">
                  <c:v>63210</c:v>
                </c:pt>
                <c:pt idx="1529">
                  <c:v>63210</c:v>
                </c:pt>
                <c:pt idx="1530">
                  <c:v>64680</c:v>
                </c:pt>
                <c:pt idx="1531">
                  <c:v>64680</c:v>
                </c:pt>
                <c:pt idx="1532">
                  <c:v>64680</c:v>
                </c:pt>
                <c:pt idx="1533">
                  <c:v>64680</c:v>
                </c:pt>
                <c:pt idx="1534">
                  <c:v>64680</c:v>
                </c:pt>
                <c:pt idx="1535">
                  <c:v>64680</c:v>
                </c:pt>
                <c:pt idx="1536">
                  <c:v>64680</c:v>
                </c:pt>
                <c:pt idx="1537">
                  <c:v>64680</c:v>
                </c:pt>
                <c:pt idx="1538">
                  <c:v>64680</c:v>
                </c:pt>
                <c:pt idx="1539">
                  <c:v>64680</c:v>
                </c:pt>
                <c:pt idx="1540">
                  <c:v>64680</c:v>
                </c:pt>
                <c:pt idx="1541">
                  <c:v>64680</c:v>
                </c:pt>
                <c:pt idx="1542">
                  <c:v>64680</c:v>
                </c:pt>
                <c:pt idx="1543">
                  <c:v>64680</c:v>
                </c:pt>
                <c:pt idx="1544">
                  <c:v>64680</c:v>
                </c:pt>
                <c:pt idx="1545">
                  <c:v>64680</c:v>
                </c:pt>
                <c:pt idx="1546">
                  <c:v>64680</c:v>
                </c:pt>
                <c:pt idx="1547">
                  <c:v>64680</c:v>
                </c:pt>
                <c:pt idx="1548">
                  <c:v>64680</c:v>
                </c:pt>
                <c:pt idx="1549">
                  <c:v>64680</c:v>
                </c:pt>
                <c:pt idx="1550">
                  <c:v>64680</c:v>
                </c:pt>
                <c:pt idx="1551">
                  <c:v>64680</c:v>
                </c:pt>
                <c:pt idx="1552">
                  <c:v>64680</c:v>
                </c:pt>
                <c:pt idx="1553">
                  <c:v>64680</c:v>
                </c:pt>
                <c:pt idx="1554">
                  <c:v>64680</c:v>
                </c:pt>
                <c:pt idx="1555">
                  <c:v>64680</c:v>
                </c:pt>
                <c:pt idx="1556">
                  <c:v>64680</c:v>
                </c:pt>
                <c:pt idx="1557">
                  <c:v>64680</c:v>
                </c:pt>
                <c:pt idx="1558">
                  <c:v>64680</c:v>
                </c:pt>
                <c:pt idx="1559">
                  <c:v>64680</c:v>
                </c:pt>
                <c:pt idx="1560">
                  <c:v>64680</c:v>
                </c:pt>
                <c:pt idx="1561">
                  <c:v>64680</c:v>
                </c:pt>
                <c:pt idx="1562">
                  <c:v>64680</c:v>
                </c:pt>
                <c:pt idx="1563">
                  <c:v>64680</c:v>
                </c:pt>
                <c:pt idx="1564">
                  <c:v>64680</c:v>
                </c:pt>
                <c:pt idx="1565">
                  <c:v>64680</c:v>
                </c:pt>
                <c:pt idx="1566">
                  <c:v>64680</c:v>
                </c:pt>
                <c:pt idx="1567">
                  <c:v>64680</c:v>
                </c:pt>
                <c:pt idx="1568">
                  <c:v>64680</c:v>
                </c:pt>
                <c:pt idx="1569">
                  <c:v>64680</c:v>
                </c:pt>
                <c:pt idx="1570">
                  <c:v>64680</c:v>
                </c:pt>
                <c:pt idx="1571">
                  <c:v>64680</c:v>
                </c:pt>
                <c:pt idx="1572">
                  <c:v>64680</c:v>
                </c:pt>
                <c:pt idx="1573">
                  <c:v>64680</c:v>
                </c:pt>
                <c:pt idx="1574">
                  <c:v>64680</c:v>
                </c:pt>
                <c:pt idx="1575">
                  <c:v>66150</c:v>
                </c:pt>
                <c:pt idx="1576">
                  <c:v>66150</c:v>
                </c:pt>
                <c:pt idx="1577">
                  <c:v>66150</c:v>
                </c:pt>
                <c:pt idx="1578">
                  <c:v>66150</c:v>
                </c:pt>
                <c:pt idx="1579">
                  <c:v>66150</c:v>
                </c:pt>
                <c:pt idx="1580">
                  <c:v>66150</c:v>
                </c:pt>
                <c:pt idx="1581">
                  <c:v>66150</c:v>
                </c:pt>
                <c:pt idx="1582">
                  <c:v>66150</c:v>
                </c:pt>
                <c:pt idx="1583">
                  <c:v>66150</c:v>
                </c:pt>
                <c:pt idx="1584">
                  <c:v>66150</c:v>
                </c:pt>
                <c:pt idx="1585">
                  <c:v>66150</c:v>
                </c:pt>
                <c:pt idx="1586">
                  <c:v>66150</c:v>
                </c:pt>
                <c:pt idx="1587">
                  <c:v>66150</c:v>
                </c:pt>
                <c:pt idx="1588">
                  <c:v>66150</c:v>
                </c:pt>
                <c:pt idx="1589">
                  <c:v>66150</c:v>
                </c:pt>
                <c:pt idx="1590">
                  <c:v>66150</c:v>
                </c:pt>
                <c:pt idx="1591">
                  <c:v>66150</c:v>
                </c:pt>
                <c:pt idx="1592">
                  <c:v>66150</c:v>
                </c:pt>
                <c:pt idx="1593">
                  <c:v>66150</c:v>
                </c:pt>
                <c:pt idx="1594">
                  <c:v>66150</c:v>
                </c:pt>
                <c:pt idx="1595">
                  <c:v>66150</c:v>
                </c:pt>
                <c:pt idx="1596">
                  <c:v>66150</c:v>
                </c:pt>
                <c:pt idx="1597">
                  <c:v>66150</c:v>
                </c:pt>
                <c:pt idx="1598">
                  <c:v>66150</c:v>
                </c:pt>
                <c:pt idx="1599">
                  <c:v>66150</c:v>
                </c:pt>
                <c:pt idx="1600">
                  <c:v>66150</c:v>
                </c:pt>
                <c:pt idx="1601">
                  <c:v>66150</c:v>
                </c:pt>
                <c:pt idx="1602">
                  <c:v>66150</c:v>
                </c:pt>
                <c:pt idx="1603">
                  <c:v>66150</c:v>
                </c:pt>
                <c:pt idx="1604">
                  <c:v>66150</c:v>
                </c:pt>
                <c:pt idx="1605">
                  <c:v>66150</c:v>
                </c:pt>
                <c:pt idx="1606">
                  <c:v>66150</c:v>
                </c:pt>
                <c:pt idx="1607">
                  <c:v>66150</c:v>
                </c:pt>
                <c:pt idx="1608">
                  <c:v>66150</c:v>
                </c:pt>
                <c:pt idx="1609">
                  <c:v>66150</c:v>
                </c:pt>
                <c:pt idx="1610">
                  <c:v>66150</c:v>
                </c:pt>
                <c:pt idx="1611">
                  <c:v>66150</c:v>
                </c:pt>
                <c:pt idx="1612">
                  <c:v>66150</c:v>
                </c:pt>
                <c:pt idx="1613">
                  <c:v>66150</c:v>
                </c:pt>
                <c:pt idx="1614">
                  <c:v>66150</c:v>
                </c:pt>
                <c:pt idx="1615">
                  <c:v>66150</c:v>
                </c:pt>
                <c:pt idx="1616">
                  <c:v>66150</c:v>
                </c:pt>
                <c:pt idx="1617">
                  <c:v>66150</c:v>
                </c:pt>
                <c:pt idx="1618">
                  <c:v>66150</c:v>
                </c:pt>
                <c:pt idx="1619">
                  <c:v>66150</c:v>
                </c:pt>
                <c:pt idx="1620">
                  <c:v>67620</c:v>
                </c:pt>
                <c:pt idx="1621">
                  <c:v>67620</c:v>
                </c:pt>
                <c:pt idx="1622">
                  <c:v>67620</c:v>
                </c:pt>
                <c:pt idx="1623">
                  <c:v>67620</c:v>
                </c:pt>
                <c:pt idx="1624">
                  <c:v>67620</c:v>
                </c:pt>
                <c:pt idx="1625">
                  <c:v>67620</c:v>
                </c:pt>
                <c:pt idx="1626">
                  <c:v>67620</c:v>
                </c:pt>
                <c:pt idx="1627">
                  <c:v>67620</c:v>
                </c:pt>
                <c:pt idx="1628">
                  <c:v>67620</c:v>
                </c:pt>
                <c:pt idx="1629">
                  <c:v>67620</c:v>
                </c:pt>
                <c:pt idx="1630">
                  <c:v>67620</c:v>
                </c:pt>
                <c:pt idx="1631">
                  <c:v>67620</c:v>
                </c:pt>
                <c:pt idx="1632">
                  <c:v>67620</c:v>
                </c:pt>
                <c:pt idx="1633">
                  <c:v>67620</c:v>
                </c:pt>
                <c:pt idx="1634">
                  <c:v>67620</c:v>
                </c:pt>
                <c:pt idx="1635">
                  <c:v>67620</c:v>
                </c:pt>
                <c:pt idx="1636">
                  <c:v>67620</c:v>
                </c:pt>
                <c:pt idx="1637">
                  <c:v>67620</c:v>
                </c:pt>
                <c:pt idx="1638">
                  <c:v>67620</c:v>
                </c:pt>
                <c:pt idx="1639">
                  <c:v>67620</c:v>
                </c:pt>
                <c:pt idx="1640">
                  <c:v>67620</c:v>
                </c:pt>
                <c:pt idx="1641">
                  <c:v>67620</c:v>
                </c:pt>
                <c:pt idx="1642">
                  <c:v>67620</c:v>
                </c:pt>
                <c:pt idx="1643">
                  <c:v>67620</c:v>
                </c:pt>
                <c:pt idx="1644">
                  <c:v>67620</c:v>
                </c:pt>
                <c:pt idx="1645">
                  <c:v>67620</c:v>
                </c:pt>
                <c:pt idx="1646">
                  <c:v>67620</c:v>
                </c:pt>
                <c:pt idx="1647">
                  <c:v>67620</c:v>
                </c:pt>
                <c:pt idx="1648">
                  <c:v>67620</c:v>
                </c:pt>
                <c:pt idx="1649">
                  <c:v>67620</c:v>
                </c:pt>
                <c:pt idx="1650">
                  <c:v>67620</c:v>
                </c:pt>
                <c:pt idx="1651">
                  <c:v>67620</c:v>
                </c:pt>
                <c:pt idx="1652">
                  <c:v>67620</c:v>
                </c:pt>
                <c:pt idx="1653">
                  <c:v>67620</c:v>
                </c:pt>
                <c:pt idx="1654">
                  <c:v>67620</c:v>
                </c:pt>
                <c:pt idx="1655">
                  <c:v>67620</c:v>
                </c:pt>
                <c:pt idx="1656">
                  <c:v>67620</c:v>
                </c:pt>
                <c:pt idx="1657">
                  <c:v>67620</c:v>
                </c:pt>
                <c:pt idx="1658">
                  <c:v>67620</c:v>
                </c:pt>
                <c:pt idx="1659">
                  <c:v>67620</c:v>
                </c:pt>
                <c:pt idx="1660">
                  <c:v>67620</c:v>
                </c:pt>
                <c:pt idx="1661">
                  <c:v>67620</c:v>
                </c:pt>
                <c:pt idx="1662">
                  <c:v>67620</c:v>
                </c:pt>
                <c:pt idx="1663">
                  <c:v>67620</c:v>
                </c:pt>
                <c:pt idx="1664">
                  <c:v>67620</c:v>
                </c:pt>
                <c:pt idx="1665">
                  <c:v>69090</c:v>
                </c:pt>
                <c:pt idx="1666">
                  <c:v>69090</c:v>
                </c:pt>
                <c:pt idx="1667">
                  <c:v>69090</c:v>
                </c:pt>
                <c:pt idx="1668">
                  <c:v>69090</c:v>
                </c:pt>
                <c:pt idx="1669">
                  <c:v>69090</c:v>
                </c:pt>
                <c:pt idx="1670">
                  <c:v>69090</c:v>
                </c:pt>
                <c:pt idx="1671">
                  <c:v>69090</c:v>
                </c:pt>
                <c:pt idx="1672">
                  <c:v>69090</c:v>
                </c:pt>
                <c:pt idx="1673">
                  <c:v>69090</c:v>
                </c:pt>
                <c:pt idx="1674">
                  <c:v>69090</c:v>
                </c:pt>
                <c:pt idx="1675">
                  <c:v>69090</c:v>
                </c:pt>
                <c:pt idx="1676">
                  <c:v>69090</c:v>
                </c:pt>
                <c:pt idx="1677">
                  <c:v>69090</c:v>
                </c:pt>
                <c:pt idx="1678">
                  <c:v>69090</c:v>
                </c:pt>
                <c:pt idx="1679">
                  <c:v>69090</c:v>
                </c:pt>
                <c:pt idx="1680">
                  <c:v>69090</c:v>
                </c:pt>
                <c:pt idx="1681">
                  <c:v>69090</c:v>
                </c:pt>
                <c:pt idx="1682">
                  <c:v>69090</c:v>
                </c:pt>
                <c:pt idx="1683">
                  <c:v>69090</c:v>
                </c:pt>
                <c:pt idx="1684">
                  <c:v>69090</c:v>
                </c:pt>
                <c:pt idx="1685">
                  <c:v>69090</c:v>
                </c:pt>
                <c:pt idx="1686">
                  <c:v>69090</c:v>
                </c:pt>
                <c:pt idx="1687">
                  <c:v>69090</c:v>
                </c:pt>
                <c:pt idx="1688">
                  <c:v>69090</c:v>
                </c:pt>
                <c:pt idx="1689">
                  <c:v>69090</c:v>
                </c:pt>
                <c:pt idx="1690">
                  <c:v>69090</c:v>
                </c:pt>
                <c:pt idx="1691">
                  <c:v>69090</c:v>
                </c:pt>
                <c:pt idx="1692">
                  <c:v>69090</c:v>
                </c:pt>
                <c:pt idx="1693">
                  <c:v>69090</c:v>
                </c:pt>
                <c:pt idx="1694">
                  <c:v>69090</c:v>
                </c:pt>
                <c:pt idx="1695">
                  <c:v>69090</c:v>
                </c:pt>
                <c:pt idx="1696">
                  <c:v>69090</c:v>
                </c:pt>
                <c:pt idx="1697">
                  <c:v>69090</c:v>
                </c:pt>
                <c:pt idx="1698">
                  <c:v>69090</c:v>
                </c:pt>
                <c:pt idx="1699">
                  <c:v>69090</c:v>
                </c:pt>
                <c:pt idx="1700">
                  <c:v>69090</c:v>
                </c:pt>
                <c:pt idx="1701">
                  <c:v>69090</c:v>
                </c:pt>
                <c:pt idx="1702">
                  <c:v>69090</c:v>
                </c:pt>
                <c:pt idx="1703">
                  <c:v>69090</c:v>
                </c:pt>
                <c:pt idx="1704">
                  <c:v>69090</c:v>
                </c:pt>
                <c:pt idx="1705">
                  <c:v>69090</c:v>
                </c:pt>
                <c:pt idx="1706">
                  <c:v>69090</c:v>
                </c:pt>
                <c:pt idx="1707">
                  <c:v>69090</c:v>
                </c:pt>
                <c:pt idx="1708">
                  <c:v>69090</c:v>
                </c:pt>
                <c:pt idx="1709">
                  <c:v>69090</c:v>
                </c:pt>
                <c:pt idx="1710">
                  <c:v>70560</c:v>
                </c:pt>
                <c:pt idx="1711">
                  <c:v>70560</c:v>
                </c:pt>
                <c:pt idx="1712">
                  <c:v>70560</c:v>
                </c:pt>
                <c:pt idx="1713">
                  <c:v>70560</c:v>
                </c:pt>
                <c:pt idx="1714">
                  <c:v>70560</c:v>
                </c:pt>
                <c:pt idx="1715">
                  <c:v>70560</c:v>
                </c:pt>
                <c:pt idx="1716">
                  <c:v>70560</c:v>
                </c:pt>
                <c:pt idx="1717">
                  <c:v>70560</c:v>
                </c:pt>
                <c:pt idx="1718">
                  <c:v>70560</c:v>
                </c:pt>
                <c:pt idx="1719">
                  <c:v>70560</c:v>
                </c:pt>
                <c:pt idx="1720">
                  <c:v>70560</c:v>
                </c:pt>
                <c:pt idx="1721">
                  <c:v>70560</c:v>
                </c:pt>
                <c:pt idx="1722">
                  <c:v>70560</c:v>
                </c:pt>
                <c:pt idx="1723">
                  <c:v>70560</c:v>
                </c:pt>
                <c:pt idx="1724">
                  <c:v>70560</c:v>
                </c:pt>
                <c:pt idx="1725">
                  <c:v>70560</c:v>
                </c:pt>
                <c:pt idx="1726">
                  <c:v>70560</c:v>
                </c:pt>
                <c:pt idx="1727">
                  <c:v>70560</c:v>
                </c:pt>
                <c:pt idx="1728">
                  <c:v>70560</c:v>
                </c:pt>
                <c:pt idx="1729">
                  <c:v>70560</c:v>
                </c:pt>
                <c:pt idx="1730">
                  <c:v>70560</c:v>
                </c:pt>
                <c:pt idx="1731">
                  <c:v>70560</c:v>
                </c:pt>
                <c:pt idx="1732">
                  <c:v>70560</c:v>
                </c:pt>
                <c:pt idx="1733">
                  <c:v>70560</c:v>
                </c:pt>
                <c:pt idx="1734">
                  <c:v>70560</c:v>
                </c:pt>
                <c:pt idx="1735">
                  <c:v>70560</c:v>
                </c:pt>
                <c:pt idx="1736">
                  <c:v>70560</c:v>
                </c:pt>
                <c:pt idx="1737">
                  <c:v>70560</c:v>
                </c:pt>
                <c:pt idx="1738">
                  <c:v>70560</c:v>
                </c:pt>
                <c:pt idx="1739">
                  <c:v>70560</c:v>
                </c:pt>
                <c:pt idx="1740">
                  <c:v>70560</c:v>
                </c:pt>
                <c:pt idx="1741">
                  <c:v>70560</c:v>
                </c:pt>
                <c:pt idx="1742">
                  <c:v>70560</c:v>
                </c:pt>
                <c:pt idx="1743">
                  <c:v>70560</c:v>
                </c:pt>
                <c:pt idx="1744">
                  <c:v>70560</c:v>
                </c:pt>
                <c:pt idx="1745">
                  <c:v>70560</c:v>
                </c:pt>
                <c:pt idx="1746">
                  <c:v>70560</c:v>
                </c:pt>
                <c:pt idx="1747">
                  <c:v>70560</c:v>
                </c:pt>
                <c:pt idx="1748">
                  <c:v>70560</c:v>
                </c:pt>
                <c:pt idx="1749">
                  <c:v>70560</c:v>
                </c:pt>
                <c:pt idx="1750">
                  <c:v>70560</c:v>
                </c:pt>
                <c:pt idx="1751">
                  <c:v>70560</c:v>
                </c:pt>
                <c:pt idx="1752">
                  <c:v>70560</c:v>
                </c:pt>
                <c:pt idx="1753">
                  <c:v>70560</c:v>
                </c:pt>
                <c:pt idx="1754">
                  <c:v>70560</c:v>
                </c:pt>
                <c:pt idx="1755">
                  <c:v>72030</c:v>
                </c:pt>
                <c:pt idx="1756">
                  <c:v>72030</c:v>
                </c:pt>
                <c:pt idx="1757">
                  <c:v>72030</c:v>
                </c:pt>
                <c:pt idx="1758">
                  <c:v>72030</c:v>
                </c:pt>
                <c:pt idx="1759">
                  <c:v>72030</c:v>
                </c:pt>
                <c:pt idx="1760">
                  <c:v>72030</c:v>
                </c:pt>
                <c:pt idx="1761">
                  <c:v>72030</c:v>
                </c:pt>
                <c:pt idx="1762">
                  <c:v>72030</c:v>
                </c:pt>
                <c:pt idx="1763">
                  <c:v>72030</c:v>
                </c:pt>
                <c:pt idx="1764">
                  <c:v>72030</c:v>
                </c:pt>
                <c:pt idx="1765">
                  <c:v>72030</c:v>
                </c:pt>
                <c:pt idx="1766">
                  <c:v>72030</c:v>
                </c:pt>
                <c:pt idx="1767">
                  <c:v>72030</c:v>
                </c:pt>
                <c:pt idx="1768">
                  <c:v>72030</c:v>
                </c:pt>
                <c:pt idx="1769">
                  <c:v>72030</c:v>
                </c:pt>
                <c:pt idx="1770">
                  <c:v>72030</c:v>
                </c:pt>
                <c:pt idx="1771">
                  <c:v>72030</c:v>
                </c:pt>
                <c:pt idx="1772">
                  <c:v>72030</c:v>
                </c:pt>
                <c:pt idx="1773">
                  <c:v>72030</c:v>
                </c:pt>
                <c:pt idx="1774">
                  <c:v>72030</c:v>
                </c:pt>
                <c:pt idx="1775">
                  <c:v>72030</c:v>
                </c:pt>
                <c:pt idx="1776">
                  <c:v>72030</c:v>
                </c:pt>
                <c:pt idx="1777">
                  <c:v>72030</c:v>
                </c:pt>
                <c:pt idx="1778">
                  <c:v>72030</c:v>
                </c:pt>
                <c:pt idx="1779">
                  <c:v>72030</c:v>
                </c:pt>
                <c:pt idx="1780">
                  <c:v>72030</c:v>
                </c:pt>
                <c:pt idx="1781">
                  <c:v>72030</c:v>
                </c:pt>
                <c:pt idx="1782">
                  <c:v>72030</c:v>
                </c:pt>
                <c:pt idx="1783">
                  <c:v>72030</c:v>
                </c:pt>
                <c:pt idx="1784">
                  <c:v>72030</c:v>
                </c:pt>
                <c:pt idx="1785">
                  <c:v>72030</c:v>
                </c:pt>
                <c:pt idx="1786">
                  <c:v>72030</c:v>
                </c:pt>
                <c:pt idx="1787">
                  <c:v>72030</c:v>
                </c:pt>
                <c:pt idx="1788">
                  <c:v>72030</c:v>
                </c:pt>
                <c:pt idx="1789">
                  <c:v>72030</c:v>
                </c:pt>
                <c:pt idx="1790">
                  <c:v>72030</c:v>
                </c:pt>
                <c:pt idx="1791">
                  <c:v>72030</c:v>
                </c:pt>
                <c:pt idx="1792">
                  <c:v>72030</c:v>
                </c:pt>
                <c:pt idx="1793">
                  <c:v>72030</c:v>
                </c:pt>
                <c:pt idx="1794">
                  <c:v>72030</c:v>
                </c:pt>
                <c:pt idx="1795">
                  <c:v>72030</c:v>
                </c:pt>
                <c:pt idx="1796">
                  <c:v>72030</c:v>
                </c:pt>
                <c:pt idx="1797">
                  <c:v>72030</c:v>
                </c:pt>
                <c:pt idx="1798">
                  <c:v>72030</c:v>
                </c:pt>
                <c:pt idx="1799">
                  <c:v>72030</c:v>
                </c:pt>
                <c:pt idx="1800">
                  <c:v>73500</c:v>
                </c:pt>
                <c:pt idx="1801">
                  <c:v>73500</c:v>
                </c:pt>
                <c:pt idx="1802">
                  <c:v>73500</c:v>
                </c:pt>
                <c:pt idx="1803">
                  <c:v>73500</c:v>
                </c:pt>
                <c:pt idx="1804">
                  <c:v>73500</c:v>
                </c:pt>
                <c:pt idx="1805">
                  <c:v>73500</c:v>
                </c:pt>
                <c:pt idx="1806">
                  <c:v>73500</c:v>
                </c:pt>
                <c:pt idx="1807">
                  <c:v>73500</c:v>
                </c:pt>
                <c:pt idx="1808">
                  <c:v>73500</c:v>
                </c:pt>
                <c:pt idx="1809">
                  <c:v>73500</c:v>
                </c:pt>
                <c:pt idx="1810">
                  <c:v>73500</c:v>
                </c:pt>
                <c:pt idx="1811">
                  <c:v>73500</c:v>
                </c:pt>
                <c:pt idx="1812">
                  <c:v>73500</c:v>
                </c:pt>
                <c:pt idx="1813">
                  <c:v>73500</c:v>
                </c:pt>
                <c:pt idx="1814">
                  <c:v>73500</c:v>
                </c:pt>
                <c:pt idx="1815">
                  <c:v>73500</c:v>
                </c:pt>
                <c:pt idx="1816">
                  <c:v>73500</c:v>
                </c:pt>
                <c:pt idx="1817">
                  <c:v>73500</c:v>
                </c:pt>
                <c:pt idx="1818">
                  <c:v>73500</c:v>
                </c:pt>
                <c:pt idx="1819">
                  <c:v>73500</c:v>
                </c:pt>
                <c:pt idx="1820">
                  <c:v>73500</c:v>
                </c:pt>
                <c:pt idx="1821">
                  <c:v>73500</c:v>
                </c:pt>
                <c:pt idx="1822">
                  <c:v>73500</c:v>
                </c:pt>
                <c:pt idx="1823">
                  <c:v>73500</c:v>
                </c:pt>
                <c:pt idx="1824">
                  <c:v>73500</c:v>
                </c:pt>
                <c:pt idx="1825">
                  <c:v>73500</c:v>
                </c:pt>
                <c:pt idx="1826">
                  <c:v>73500</c:v>
                </c:pt>
                <c:pt idx="1827">
                  <c:v>73500</c:v>
                </c:pt>
                <c:pt idx="1828">
                  <c:v>73500</c:v>
                </c:pt>
                <c:pt idx="1829">
                  <c:v>73500</c:v>
                </c:pt>
                <c:pt idx="1830">
                  <c:v>73500</c:v>
                </c:pt>
                <c:pt idx="1831">
                  <c:v>73500</c:v>
                </c:pt>
                <c:pt idx="1832">
                  <c:v>73500</c:v>
                </c:pt>
                <c:pt idx="1833">
                  <c:v>73500</c:v>
                </c:pt>
                <c:pt idx="1834">
                  <c:v>73500</c:v>
                </c:pt>
                <c:pt idx="1835">
                  <c:v>73500</c:v>
                </c:pt>
                <c:pt idx="1836">
                  <c:v>73500</c:v>
                </c:pt>
                <c:pt idx="1837">
                  <c:v>73500</c:v>
                </c:pt>
                <c:pt idx="1838">
                  <c:v>73500</c:v>
                </c:pt>
                <c:pt idx="1839">
                  <c:v>73500</c:v>
                </c:pt>
                <c:pt idx="1840">
                  <c:v>73500</c:v>
                </c:pt>
                <c:pt idx="1841">
                  <c:v>73500</c:v>
                </c:pt>
                <c:pt idx="1842">
                  <c:v>73500</c:v>
                </c:pt>
                <c:pt idx="1843">
                  <c:v>73500</c:v>
                </c:pt>
                <c:pt idx="1844">
                  <c:v>73500</c:v>
                </c:pt>
                <c:pt idx="1845">
                  <c:v>74970</c:v>
                </c:pt>
                <c:pt idx="1846">
                  <c:v>74970</c:v>
                </c:pt>
                <c:pt idx="1847">
                  <c:v>74970</c:v>
                </c:pt>
                <c:pt idx="1848">
                  <c:v>74970</c:v>
                </c:pt>
                <c:pt idx="1849">
                  <c:v>74970</c:v>
                </c:pt>
                <c:pt idx="1850">
                  <c:v>74970</c:v>
                </c:pt>
                <c:pt idx="1851">
                  <c:v>74970</c:v>
                </c:pt>
                <c:pt idx="1852">
                  <c:v>74970</c:v>
                </c:pt>
                <c:pt idx="1853">
                  <c:v>74970</c:v>
                </c:pt>
                <c:pt idx="1854">
                  <c:v>74970</c:v>
                </c:pt>
                <c:pt idx="1855">
                  <c:v>74970</c:v>
                </c:pt>
                <c:pt idx="1856">
                  <c:v>74970</c:v>
                </c:pt>
                <c:pt idx="1857">
                  <c:v>74970</c:v>
                </c:pt>
                <c:pt idx="1858">
                  <c:v>74970</c:v>
                </c:pt>
                <c:pt idx="1859">
                  <c:v>74970</c:v>
                </c:pt>
                <c:pt idx="1860">
                  <c:v>74970</c:v>
                </c:pt>
                <c:pt idx="1861">
                  <c:v>74970</c:v>
                </c:pt>
                <c:pt idx="1862">
                  <c:v>74970</c:v>
                </c:pt>
                <c:pt idx="1863">
                  <c:v>74970</c:v>
                </c:pt>
                <c:pt idx="1864">
                  <c:v>74970</c:v>
                </c:pt>
                <c:pt idx="1865">
                  <c:v>74970</c:v>
                </c:pt>
                <c:pt idx="1866">
                  <c:v>74970</c:v>
                </c:pt>
                <c:pt idx="1867">
                  <c:v>74970</c:v>
                </c:pt>
                <c:pt idx="1868">
                  <c:v>74970</c:v>
                </c:pt>
                <c:pt idx="1869">
                  <c:v>74970</c:v>
                </c:pt>
                <c:pt idx="1870">
                  <c:v>74970</c:v>
                </c:pt>
                <c:pt idx="1871">
                  <c:v>74970</c:v>
                </c:pt>
                <c:pt idx="1872">
                  <c:v>74970</c:v>
                </c:pt>
                <c:pt idx="1873">
                  <c:v>74970</c:v>
                </c:pt>
                <c:pt idx="1874">
                  <c:v>74970</c:v>
                </c:pt>
                <c:pt idx="1875">
                  <c:v>74970</c:v>
                </c:pt>
                <c:pt idx="1876">
                  <c:v>74970</c:v>
                </c:pt>
                <c:pt idx="1877">
                  <c:v>74970</c:v>
                </c:pt>
                <c:pt idx="1878">
                  <c:v>74970</c:v>
                </c:pt>
                <c:pt idx="1879">
                  <c:v>74970</c:v>
                </c:pt>
                <c:pt idx="1880">
                  <c:v>74970</c:v>
                </c:pt>
                <c:pt idx="1881">
                  <c:v>74970</c:v>
                </c:pt>
                <c:pt idx="1882">
                  <c:v>74970</c:v>
                </c:pt>
                <c:pt idx="1883">
                  <c:v>74970</c:v>
                </c:pt>
                <c:pt idx="1884">
                  <c:v>74970</c:v>
                </c:pt>
                <c:pt idx="1885">
                  <c:v>74970</c:v>
                </c:pt>
                <c:pt idx="1886">
                  <c:v>74970</c:v>
                </c:pt>
                <c:pt idx="1887">
                  <c:v>74970</c:v>
                </c:pt>
                <c:pt idx="1888">
                  <c:v>74970</c:v>
                </c:pt>
                <c:pt idx="1889">
                  <c:v>74970</c:v>
                </c:pt>
                <c:pt idx="1890">
                  <c:v>76440</c:v>
                </c:pt>
                <c:pt idx="1891">
                  <c:v>76440</c:v>
                </c:pt>
                <c:pt idx="1892">
                  <c:v>76440</c:v>
                </c:pt>
                <c:pt idx="1893">
                  <c:v>76440</c:v>
                </c:pt>
                <c:pt idx="1894">
                  <c:v>76440</c:v>
                </c:pt>
                <c:pt idx="1895">
                  <c:v>76440</c:v>
                </c:pt>
                <c:pt idx="1896">
                  <c:v>76440</c:v>
                </c:pt>
                <c:pt idx="1897">
                  <c:v>76440</c:v>
                </c:pt>
                <c:pt idx="1898">
                  <c:v>76440</c:v>
                </c:pt>
                <c:pt idx="1899">
                  <c:v>76440</c:v>
                </c:pt>
                <c:pt idx="1900">
                  <c:v>76440</c:v>
                </c:pt>
                <c:pt idx="1901">
                  <c:v>76440</c:v>
                </c:pt>
                <c:pt idx="1902">
                  <c:v>76440</c:v>
                </c:pt>
                <c:pt idx="1903">
                  <c:v>76440</c:v>
                </c:pt>
                <c:pt idx="1904">
                  <c:v>76440</c:v>
                </c:pt>
                <c:pt idx="1905">
                  <c:v>76440</c:v>
                </c:pt>
                <c:pt idx="1906">
                  <c:v>76440</c:v>
                </c:pt>
                <c:pt idx="1907">
                  <c:v>76440</c:v>
                </c:pt>
                <c:pt idx="1908">
                  <c:v>76440</c:v>
                </c:pt>
                <c:pt idx="1909">
                  <c:v>76440</c:v>
                </c:pt>
                <c:pt idx="1910">
                  <c:v>76440</c:v>
                </c:pt>
                <c:pt idx="1911">
                  <c:v>76440</c:v>
                </c:pt>
                <c:pt idx="1912">
                  <c:v>76440</c:v>
                </c:pt>
                <c:pt idx="1913">
                  <c:v>76440</c:v>
                </c:pt>
                <c:pt idx="1914">
                  <c:v>76440</c:v>
                </c:pt>
                <c:pt idx="1915">
                  <c:v>76440</c:v>
                </c:pt>
                <c:pt idx="1916">
                  <c:v>76440</c:v>
                </c:pt>
                <c:pt idx="1917">
                  <c:v>76440</c:v>
                </c:pt>
                <c:pt idx="1918">
                  <c:v>76440</c:v>
                </c:pt>
                <c:pt idx="1919">
                  <c:v>76440</c:v>
                </c:pt>
                <c:pt idx="1920">
                  <c:v>76440</c:v>
                </c:pt>
                <c:pt idx="1921">
                  <c:v>76440</c:v>
                </c:pt>
                <c:pt idx="1922">
                  <c:v>76440</c:v>
                </c:pt>
                <c:pt idx="1923">
                  <c:v>76440</c:v>
                </c:pt>
                <c:pt idx="1924">
                  <c:v>76440</c:v>
                </c:pt>
                <c:pt idx="1925">
                  <c:v>76440</c:v>
                </c:pt>
                <c:pt idx="1926">
                  <c:v>76440</c:v>
                </c:pt>
                <c:pt idx="1927">
                  <c:v>76440</c:v>
                </c:pt>
                <c:pt idx="1928">
                  <c:v>76440</c:v>
                </c:pt>
                <c:pt idx="1929">
                  <c:v>76440</c:v>
                </c:pt>
                <c:pt idx="1930">
                  <c:v>76440</c:v>
                </c:pt>
                <c:pt idx="1931">
                  <c:v>76440</c:v>
                </c:pt>
                <c:pt idx="1932">
                  <c:v>76440</c:v>
                </c:pt>
                <c:pt idx="1933">
                  <c:v>76440</c:v>
                </c:pt>
                <c:pt idx="1934">
                  <c:v>76440</c:v>
                </c:pt>
                <c:pt idx="1935">
                  <c:v>77910</c:v>
                </c:pt>
                <c:pt idx="1936">
                  <c:v>77910</c:v>
                </c:pt>
                <c:pt idx="1937">
                  <c:v>77910</c:v>
                </c:pt>
                <c:pt idx="1938">
                  <c:v>77910</c:v>
                </c:pt>
                <c:pt idx="1939">
                  <c:v>77910</c:v>
                </c:pt>
                <c:pt idx="1940">
                  <c:v>77910</c:v>
                </c:pt>
                <c:pt idx="1941">
                  <c:v>77910</c:v>
                </c:pt>
                <c:pt idx="1942">
                  <c:v>77910</c:v>
                </c:pt>
                <c:pt idx="1943">
                  <c:v>77910</c:v>
                </c:pt>
                <c:pt idx="1944">
                  <c:v>77910</c:v>
                </c:pt>
                <c:pt idx="1945">
                  <c:v>77910</c:v>
                </c:pt>
                <c:pt idx="1946">
                  <c:v>77910</c:v>
                </c:pt>
                <c:pt idx="1947">
                  <c:v>77910</c:v>
                </c:pt>
                <c:pt idx="1948">
                  <c:v>77910</c:v>
                </c:pt>
                <c:pt idx="1949">
                  <c:v>77910</c:v>
                </c:pt>
                <c:pt idx="1950">
                  <c:v>77910</c:v>
                </c:pt>
                <c:pt idx="1951">
                  <c:v>77910</c:v>
                </c:pt>
                <c:pt idx="1952">
                  <c:v>77910</c:v>
                </c:pt>
                <c:pt idx="1953">
                  <c:v>77910</c:v>
                </c:pt>
                <c:pt idx="1954">
                  <c:v>77910</c:v>
                </c:pt>
                <c:pt idx="1955">
                  <c:v>77910</c:v>
                </c:pt>
                <c:pt idx="1956">
                  <c:v>77910</c:v>
                </c:pt>
                <c:pt idx="1957">
                  <c:v>77910</c:v>
                </c:pt>
                <c:pt idx="1958">
                  <c:v>77910</c:v>
                </c:pt>
                <c:pt idx="1959">
                  <c:v>77910</c:v>
                </c:pt>
                <c:pt idx="1960">
                  <c:v>77910</c:v>
                </c:pt>
                <c:pt idx="1961">
                  <c:v>77910</c:v>
                </c:pt>
                <c:pt idx="1962">
                  <c:v>77910</c:v>
                </c:pt>
                <c:pt idx="1963">
                  <c:v>77910</c:v>
                </c:pt>
                <c:pt idx="1964">
                  <c:v>77910</c:v>
                </c:pt>
                <c:pt idx="1965">
                  <c:v>77910</c:v>
                </c:pt>
                <c:pt idx="1966">
                  <c:v>77910</c:v>
                </c:pt>
                <c:pt idx="1967">
                  <c:v>77910</c:v>
                </c:pt>
                <c:pt idx="1968">
                  <c:v>77910</c:v>
                </c:pt>
                <c:pt idx="1969">
                  <c:v>77910</c:v>
                </c:pt>
                <c:pt idx="1970">
                  <c:v>77910</c:v>
                </c:pt>
                <c:pt idx="1971">
                  <c:v>77910</c:v>
                </c:pt>
                <c:pt idx="1972">
                  <c:v>77910</c:v>
                </c:pt>
                <c:pt idx="1973">
                  <c:v>77910</c:v>
                </c:pt>
                <c:pt idx="1974">
                  <c:v>77910</c:v>
                </c:pt>
                <c:pt idx="1975">
                  <c:v>77910</c:v>
                </c:pt>
                <c:pt idx="1976">
                  <c:v>77910</c:v>
                </c:pt>
                <c:pt idx="1977">
                  <c:v>77910</c:v>
                </c:pt>
                <c:pt idx="1978">
                  <c:v>77910</c:v>
                </c:pt>
                <c:pt idx="1979">
                  <c:v>77910</c:v>
                </c:pt>
                <c:pt idx="1980">
                  <c:v>79380</c:v>
                </c:pt>
                <c:pt idx="1981">
                  <c:v>79380</c:v>
                </c:pt>
                <c:pt idx="1982">
                  <c:v>79380</c:v>
                </c:pt>
                <c:pt idx="1983">
                  <c:v>79380</c:v>
                </c:pt>
                <c:pt idx="1984">
                  <c:v>79380</c:v>
                </c:pt>
                <c:pt idx="1985">
                  <c:v>79380</c:v>
                </c:pt>
                <c:pt idx="1986">
                  <c:v>79380</c:v>
                </c:pt>
                <c:pt idx="1987">
                  <c:v>79380</c:v>
                </c:pt>
                <c:pt idx="1988">
                  <c:v>79380</c:v>
                </c:pt>
                <c:pt idx="1989">
                  <c:v>79380</c:v>
                </c:pt>
                <c:pt idx="1990">
                  <c:v>79380</c:v>
                </c:pt>
                <c:pt idx="1991">
                  <c:v>79380</c:v>
                </c:pt>
                <c:pt idx="1992">
                  <c:v>79380</c:v>
                </c:pt>
                <c:pt idx="1993">
                  <c:v>79380</c:v>
                </c:pt>
                <c:pt idx="1994">
                  <c:v>79380</c:v>
                </c:pt>
                <c:pt idx="1995">
                  <c:v>79380</c:v>
                </c:pt>
                <c:pt idx="1996">
                  <c:v>79380</c:v>
                </c:pt>
                <c:pt idx="1997">
                  <c:v>79380</c:v>
                </c:pt>
                <c:pt idx="1998">
                  <c:v>79380</c:v>
                </c:pt>
                <c:pt idx="1999">
                  <c:v>79380</c:v>
                </c:pt>
                <c:pt idx="2000">
                  <c:v>79380</c:v>
                </c:pt>
                <c:pt idx="2001">
                  <c:v>79380</c:v>
                </c:pt>
                <c:pt idx="2002">
                  <c:v>79380</c:v>
                </c:pt>
                <c:pt idx="2003">
                  <c:v>79380</c:v>
                </c:pt>
                <c:pt idx="2004">
                  <c:v>79380</c:v>
                </c:pt>
                <c:pt idx="2005">
                  <c:v>79380</c:v>
                </c:pt>
                <c:pt idx="2006">
                  <c:v>79380</c:v>
                </c:pt>
                <c:pt idx="2007">
                  <c:v>79380</c:v>
                </c:pt>
                <c:pt idx="2008">
                  <c:v>79380</c:v>
                </c:pt>
                <c:pt idx="2009">
                  <c:v>79380</c:v>
                </c:pt>
                <c:pt idx="2010">
                  <c:v>79380</c:v>
                </c:pt>
                <c:pt idx="2011">
                  <c:v>79380</c:v>
                </c:pt>
                <c:pt idx="2012">
                  <c:v>79380</c:v>
                </c:pt>
                <c:pt idx="2013">
                  <c:v>79380</c:v>
                </c:pt>
                <c:pt idx="2014">
                  <c:v>79380</c:v>
                </c:pt>
                <c:pt idx="2015">
                  <c:v>79380</c:v>
                </c:pt>
                <c:pt idx="2016">
                  <c:v>79380</c:v>
                </c:pt>
                <c:pt idx="2017">
                  <c:v>79380</c:v>
                </c:pt>
                <c:pt idx="2018">
                  <c:v>79380</c:v>
                </c:pt>
                <c:pt idx="2019">
                  <c:v>79380</c:v>
                </c:pt>
                <c:pt idx="2020">
                  <c:v>79380</c:v>
                </c:pt>
                <c:pt idx="2021">
                  <c:v>79380</c:v>
                </c:pt>
                <c:pt idx="2022">
                  <c:v>79380</c:v>
                </c:pt>
                <c:pt idx="2023">
                  <c:v>79380</c:v>
                </c:pt>
                <c:pt idx="2024">
                  <c:v>79380</c:v>
                </c:pt>
                <c:pt idx="2025">
                  <c:v>80850</c:v>
                </c:pt>
                <c:pt idx="2026">
                  <c:v>80850</c:v>
                </c:pt>
                <c:pt idx="2027">
                  <c:v>80850</c:v>
                </c:pt>
                <c:pt idx="2028">
                  <c:v>80850</c:v>
                </c:pt>
                <c:pt idx="2029">
                  <c:v>80850</c:v>
                </c:pt>
                <c:pt idx="2030">
                  <c:v>80850</c:v>
                </c:pt>
                <c:pt idx="2031">
                  <c:v>80850</c:v>
                </c:pt>
                <c:pt idx="2032">
                  <c:v>80850</c:v>
                </c:pt>
                <c:pt idx="2033">
                  <c:v>80850</c:v>
                </c:pt>
                <c:pt idx="2034">
                  <c:v>80850</c:v>
                </c:pt>
                <c:pt idx="2035">
                  <c:v>80850</c:v>
                </c:pt>
                <c:pt idx="2036">
                  <c:v>80850</c:v>
                </c:pt>
                <c:pt idx="2037">
                  <c:v>80850</c:v>
                </c:pt>
                <c:pt idx="2038">
                  <c:v>80850</c:v>
                </c:pt>
                <c:pt idx="2039">
                  <c:v>80850</c:v>
                </c:pt>
                <c:pt idx="2040">
                  <c:v>80850</c:v>
                </c:pt>
                <c:pt idx="2041">
                  <c:v>80850</c:v>
                </c:pt>
                <c:pt idx="2042">
                  <c:v>80850</c:v>
                </c:pt>
                <c:pt idx="2043">
                  <c:v>80850</c:v>
                </c:pt>
                <c:pt idx="2044">
                  <c:v>80850</c:v>
                </c:pt>
                <c:pt idx="2045">
                  <c:v>80850</c:v>
                </c:pt>
                <c:pt idx="2046">
                  <c:v>80850</c:v>
                </c:pt>
                <c:pt idx="2047">
                  <c:v>80850</c:v>
                </c:pt>
                <c:pt idx="2048">
                  <c:v>80850</c:v>
                </c:pt>
                <c:pt idx="2049">
                  <c:v>80850</c:v>
                </c:pt>
                <c:pt idx="2050">
                  <c:v>80850</c:v>
                </c:pt>
                <c:pt idx="2051">
                  <c:v>80850</c:v>
                </c:pt>
                <c:pt idx="2052">
                  <c:v>80850</c:v>
                </c:pt>
                <c:pt idx="2053">
                  <c:v>80850</c:v>
                </c:pt>
                <c:pt idx="2054">
                  <c:v>80850</c:v>
                </c:pt>
                <c:pt idx="2055">
                  <c:v>80850</c:v>
                </c:pt>
                <c:pt idx="2056">
                  <c:v>80850</c:v>
                </c:pt>
                <c:pt idx="2057">
                  <c:v>80850</c:v>
                </c:pt>
                <c:pt idx="2058">
                  <c:v>80850</c:v>
                </c:pt>
                <c:pt idx="2059">
                  <c:v>80850</c:v>
                </c:pt>
                <c:pt idx="2060">
                  <c:v>80850</c:v>
                </c:pt>
                <c:pt idx="2061">
                  <c:v>80850</c:v>
                </c:pt>
                <c:pt idx="2062">
                  <c:v>80850</c:v>
                </c:pt>
                <c:pt idx="2063">
                  <c:v>80850</c:v>
                </c:pt>
                <c:pt idx="2064">
                  <c:v>80850</c:v>
                </c:pt>
                <c:pt idx="2065">
                  <c:v>80850</c:v>
                </c:pt>
                <c:pt idx="2066">
                  <c:v>80850</c:v>
                </c:pt>
                <c:pt idx="2067">
                  <c:v>80850</c:v>
                </c:pt>
                <c:pt idx="2068">
                  <c:v>80850</c:v>
                </c:pt>
                <c:pt idx="2069">
                  <c:v>80850</c:v>
                </c:pt>
                <c:pt idx="2070">
                  <c:v>82320</c:v>
                </c:pt>
                <c:pt idx="2071">
                  <c:v>82320</c:v>
                </c:pt>
                <c:pt idx="2072">
                  <c:v>82320</c:v>
                </c:pt>
                <c:pt idx="2073">
                  <c:v>82320</c:v>
                </c:pt>
                <c:pt idx="2074">
                  <c:v>82320</c:v>
                </c:pt>
                <c:pt idx="2075">
                  <c:v>82320</c:v>
                </c:pt>
                <c:pt idx="2076">
                  <c:v>82320</c:v>
                </c:pt>
                <c:pt idx="2077">
                  <c:v>82320</c:v>
                </c:pt>
                <c:pt idx="2078">
                  <c:v>82320</c:v>
                </c:pt>
                <c:pt idx="2079">
                  <c:v>82320</c:v>
                </c:pt>
                <c:pt idx="2080">
                  <c:v>82320</c:v>
                </c:pt>
                <c:pt idx="2081">
                  <c:v>82320</c:v>
                </c:pt>
                <c:pt idx="2082">
                  <c:v>82320</c:v>
                </c:pt>
                <c:pt idx="2083">
                  <c:v>82320</c:v>
                </c:pt>
                <c:pt idx="2084">
                  <c:v>82320</c:v>
                </c:pt>
                <c:pt idx="2085">
                  <c:v>82320</c:v>
                </c:pt>
                <c:pt idx="2086">
                  <c:v>82320</c:v>
                </c:pt>
                <c:pt idx="2087">
                  <c:v>82320</c:v>
                </c:pt>
                <c:pt idx="2088">
                  <c:v>82320</c:v>
                </c:pt>
                <c:pt idx="2089">
                  <c:v>82320</c:v>
                </c:pt>
                <c:pt idx="2090">
                  <c:v>82320</c:v>
                </c:pt>
                <c:pt idx="2091">
                  <c:v>82320</c:v>
                </c:pt>
                <c:pt idx="2092">
                  <c:v>82320</c:v>
                </c:pt>
                <c:pt idx="2093">
                  <c:v>82320</c:v>
                </c:pt>
                <c:pt idx="2094">
                  <c:v>82320</c:v>
                </c:pt>
                <c:pt idx="2095">
                  <c:v>82320</c:v>
                </c:pt>
                <c:pt idx="2096">
                  <c:v>82320</c:v>
                </c:pt>
                <c:pt idx="2097">
                  <c:v>82320</c:v>
                </c:pt>
                <c:pt idx="2098">
                  <c:v>82320</c:v>
                </c:pt>
                <c:pt idx="2099">
                  <c:v>82320</c:v>
                </c:pt>
                <c:pt idx="2100">
                  <c:v>82320</c:v>
                </c:pt>
                <c:pt idx="2101">
                  <c:v>82320</c:v>
                </c:pt>
                <c:pt idx="2102">
                  <c:v>82320</c:v>
                </c:pt>
                <c:pt idx="2103">
                  <c:v>82320</c:v>
                </c:pt>
                <c:pt idx="2104">
                  <c:v>82320</c:v>
                </c:pt>
                <c:pt idx="2105">
                  <c:v>82320</c:v>
                </c:pt>
                <c:pt idx="2106">
                  <c:v>82320</c:v>
                </c:pt>
                <c:pt idx="2107">
                  <c:v>82320</c:v>
                </c:pt>
                <c:pt idx="2108">
                  <c:v>82320</c:v>
                </c:pt>
                <c:pt idx="2109">
                  <c:v>82320</c:v>
                </c:pt>
                <c:pt idx="2110">
                  <c:v>82320</c:v>
                </c:pt>
                <c:pt idx="2111">
                  <c:v>82320</c:v>
                </c:pt>
                <c:pt idx="2112">
                  <c:v>82320</c:v>
                </c:pt>
                <c:pt idx="2113">
                  <c:v>82320</c:v>
                </c:pt>
                <c:pt idx="2114">
                  <c:v>82320</c:v>
                </c:pt>
                <c:pt idx="2115">
                  <c:v>83790</c:v>
                </c:pt>
                <c:pt idx="2116">
                  <c:v>83790</c:v>
                </c:pt>
                <c:pt idx="2117">
                  <c:v>83790</c:v>
                </c:pt>
                <c:pt idx="2118">
                  <c:v>83790</c:v>
                </c:pt>
                <c:pt idx="2119">
                  <c:v>83790</c:v>
                </c:pt>
                <c:pt idx="2120">
                  <c:v>83790</c:v>
                </c:pt>
                <c:pt idx="2121">
                  <c:v>83790</c:v>
                </c:pt>
                <c:pt idx="2122">
                  <c:v>83790</c:v>
                </c:pt>
                <c:pt idx="2123">
                  <c:v>83790</c:v>
                </c:pt>
                <c:pt idx="2124">
                  <c:v>83790</c:v>
                </c:pt>
                <c:pt idx="2125">
                  <c:v>83790</c:v>
                </c:pt>
                <c:pt idx="2126">
                  <c:v>83790</c:v>
                </c:pt>
                <c:pt idx="2127">
                  <c:v>83790</c:v>
                </c:pt>
                <c:pt idx="2128">
                  <c:v>83790</c:v>
                </c:pt>
                <c:pt idx="2129">
                  <c:v>83790</c:v>
                </c:pt>
                <c:pt idx="2130">
                  <c:v>83790</c:v>
                </c:pt>
                <c:pt idx="2131">
                  <c:v>83790</c:v>
                </c:pt>
                <c:pt idx="2132">
                  <c:v>83790</c:v>
                </c:pt>
                <c:pt idx="2133">
                  <c:v>83790</c:v>
                </c:pt>
                <c:pt idx="2134">
                  <c:v>83790</c:v>
                </c:pt>
                <c:pt idx="2135">
                  <c:v>83790</c:v>
                </c:pt>
                <c:pt idx="2136">
                  <c:v>83790</c:v>
                </c:pt>
                <c:pt idx="2137">
                  <c:v>83790</c:v>
                </c:pt>
                <c:pt idx="2138">
                  <c:v>83790</c:v>
                </c:pt>
                <c:pt idx="2139">
                  <c:v>83790</c:v>
                </c:pt>
                <c:pt idx="2140">
                  <c:v>83790</c:v>
                </c:pt>
                <c:pt idx="2141">
                  <c:v>83790</c:v>
                </c:pt>
                <c:pt idx="2142">
                  <c:v>83790</c:v>
                </c:pt>
                <c:pt idx="2143">
                  <c:v>83790</c:v>
                </c:pt>
                <c:pt idx="2144">
                  <c:v>83790</c:v>
                </c:pt>
                <c:pt idx="2145">
                  <c:v>83790</c:v>
                </c:pt>
                <c:pt idx="2146">
                  <c:v>83790</c:v>
                </c:pt>
                <c:pt idx="2147">
                  <c:v>83790</c:v>
                </c:pt>
                <c:pt idx="2148">
                  <c:v>83790</c:v>
                </c:pt>
                <c:pt idx="2149">
                  <c:v>83790</c:v>
                </c:pt>
                <c:pt idx="2150">
                  <c:v>83790</c:v>
                </c:pt>
                <c:pt idx="2151">
                  <c:v>83790</c:v>
                </c:pt>
                <c:pt idx="2152">
                  <c:v>83790</c:v>
                </c:pt>
                <c:pt idx="2153">
                  <c:v>83790</c:v>
                </c:pt>
                <c:pt idx="2154">
                  <c:v>83790</c:v>
                </c:pt>
                <c:pt idx="2155">
                  <c:v>83790</c:v>
                </c:pt>
                <c:pt idx="2156">
                  <c:v>83790</c:v>
                </c:pt>
                <c:pt idx="2157">
                  <c:v>83790</c:v>
                </c:pt>
                <c:pt idx="2158">
                  <c:v>83790</c:v>
                </c:pt>
                <c:pt idx="2159">
                  <c:v>83790</c:v>
                </c:pt>
                <c:pt idx="2160">
                  <c:v>85260</c:v>
                </c:pt>
                <c:pt idx="2161">
                  <c:v>85260</c:v>
                </c:pt>
                <c:pt idx="2162">
                  <c:v>85260</c:v>
                </c:pt>
                <c:pt idx="2163">
                  <c:v>85260</c:v>
                </c:pt>
                <c:pt idx="2164">
                  <c:v>85260</c:v>
                </c:pt>
                <c:pt idx="2165">
                  <c:v>85260</c:v>
                </c:pt>
                <c:pt idx="2166">
                  <c:v>85260</c:v>
                </c:pt>
                <c:pt idx="2167">
                  <c:v>85260</c:v>
                </c:pt>
                <c:pt idx="2168">
                  <c:v>85260</c:v>
                </c:pt>
                <c:pt idx="2169">
                  <c:v>85260</c:v>
                </c:pt>
                <c:pt idx="2170">
                  <c:v>85260</c:v>
                </c:pt>
                <c:pt idx="2171">
                  <c:v>85260</c:v>
                </c:pt>
                <c:pt idx="2172">
                  <c:v>85260</c:v>
                </c:pt>
                <c:pt idx="2173">
                  <c:v>85260</c:v>
                </c:pt>
                <c:pt idx="2174">
                  <c:v>85260</c:v>
                </c:pt>
                <c:pt idx="2175">
                  <c:v>85260</c:v>
                </c:pt>
                <c:pt idx="2176">
                  <c:v>85260</c:v>
                </c:pt>
                <c:pt idx="2177">
                  <c:v>85260</c:v>
                </c:pt>
                <c:pt idx="2178">
                  <c:v>85260</c:v>
                </c:pt>
                <c:pt idx="2179">
                  <c:v>85260</c:v>
                </c:pt>
                <c:pt idx="2180">
                  <c:v>85260</c:v>
                </c:pt>
                <c:pt idx="2181">
                  <c:v>85260</c:v>
                </c:pt>
                <c:pt idx="2182">
                  <c:v>85260</c:v>
                </c:pt>
                <c:pt idx="2183">
                  <c:v>85260</c:v>
                </c:pt>
                <c:pt idx="2184">
                  <c:v>85260</c:v>
                </c:pt>
                <c:pt idx="2185">
                  <c:v>85260</c:v>
                </c:pt>
                <c:pt idx="2186">
                  <c:v>85260</c:v>
                </c:pt>
                <c:pt idx="2187">
                  <c:v>85260</c:v>
                </c:pt>
                <c:pt idx="2188">
                  <c:v>85260</c:v>
                </c:pt>
                <c:pt idx="2189">
                  <c:v>85260</c:v>
                </c:pt>
                <c:pt idx="2190">
                  <c:v>85260</c:v>
                </c:pt>
                <c:pt idx="2191">
                  <c:v>85260</c:v>
                </c:pt>
                <c:pt idx="2192">
                  <c:v>85260</c:v>
                </c:pt>
                <c:pt idx="2193">
                  <c:v>85260</c:v>
                </c:pt>
                <c:pt idx="2194">
                  <c:v>85260</c:v>
                </c:pt>
                <c:pt idx="2195">
                  <c:v>85260</c:v>
                </c:pt>
                <c:pt idx="2196">
                  <c:v>85260</c:v>
                </c:pt>
                <c:pt idx="2197">
                  <c:v>85260</c:v>
                </c:pt>
                <c:pt idx="2198">
                  <c:v>85260</c:v>
                </c:pt>
                <c:pt idx="2199">
                  <c:v>85260</c:v>
                </c:pt>
                <c:pt idx="2200">
                  <c:v>85260</c:v>
                </c:pt>
                <c:pt idx="2201">
                  <c:v>85260</c:v>
                </c:pt>
                <c:pt idx="2202">
                  <c:v>85260</c:v>
                </c:pt>
                <c:pt idx="2203">
                  <c:v>85260</c:v>
                </c:pt>
                <c:pt idx="2204">
                  <c:v>85260</c:v>
                </c:pt>
                <c:pt idx="2205">
                  <c:v>86730</c:v>
                </c:pt>
                <c:pt idx="2206">
                  <c:v>86730</c:v>
                </c:pt>
                <c:pt idx="2207">
                  <c:v>86730</c:v>
                </c:pt>
                <c:pt idx="2208">
                  <c:v>86730</c:v>
                </c:pt>
                <c:pt idx="2209">
                  <c:v>86730</c:v>
                </c:pt>
                <c:pt idx="2210">
                  <c:v>86730</c:v>
                </c:pt>
                <c:pt idx="2211">
                  <c:v>86730</c:v>
                </c:pt>
                <c:pt idx="2212">
                  <c:v>86730</c:v>
                </c:pt>
                <c:pt idx="2213">
                  <c:v>86730</c:v>
                </c:pt>
                <c:pt idx="2214">
                  <c:v>86730</c:v>
                </c:pt>
                <c:pt idx="2215">
                  <c:v>86730</c:v>
                </c:pt>
                <c:pt idx="2216">
                  <c:v>86730</c:v>
                </c:pt>
                <c:pt idx="2217">
                  <c:v>86730</c:v>
                </c:pt>
                <c:pt idx="2218">
                  <c:v>86730</c:v>
                </c:pt>
                <c:pt idx="2219">
                  <c:v>86730</c:v>
                </c:pt>
                <c:pt idx="2220">
                  <c:v>86730</c:v>
                </c:pt>
                <c:pt idx="2221">
                  <c:v>86730</c:v>
                </c:pt>
                <c:pt idx="2222">
                  <c:v>86730</c:v>
                </c:pt>
                <c:pt idx="2223">
                  <c:v>86730</c:v>
                </c:pt>
                <c:pt idx="2224">
                  <c:v>86730</c:v>
                </c:pt>
                <c:pt idx="2225">
                  <c:v>86730</c:v>
                </c:pt>
                <c:pt idx="2226">
                  <c:v>86730</c:v>
                </c:pt>
                <c:pt idx="2227">
                  <c:v>86730</c:v>
                </c:pt>
                <c:pt idx="2228">
                  <c:v>86730</c:v>
                </c:pt>
                <c:pt idx="2229">
                  <c:v>86730</c:v>
                </c:pt>
                <c:pt idx="2230">
                  <c:v>86730</c:v>
                </c:pt>
                <c:pt idx="2231">
                  <c:v>86730</c:v>
                </c:pt>
                <c:pt idx="2232">
                  <c:v>86730</c:v>
                </c:pt>
                <c:pt idx="2233">
                  <c:v>86730</c:v>
                </c:pt>
                <c:pt idx="2234">
                  <c:v>86730</c:v>
                </c:pt>
                <c:pt idx="2235">
                  <c:v>86730</c:v>
                </c:pt>
                <c:pt idx="2236">
                  <c:v>86730</c:v>
                </c:pt>
                <c:pt idx="2237">
                  <c:v>86730</c:v>
                </c:pt>
                <c:pt idx="2238">
                  <c:v>86730</c:v>
                </c:pt>
                <c:pt idx="2239">
                  <c:v>86730</c:v>
                </c:pt>
                <c:pt idx="2240">
                  <c:v>86730</c:v>
                </c:pt>
                <c:pt idx="2241">
                  <c:v>86730</c:v>
                </c:pt>
                <c:pt idx="2242">
                  <c:v>86730</c:v>
                </c:pt>
                <c:pt idx="2243">
                  <c:v>86730</c:v>
                </c:pt>
                <c:pt idx="2244">
                  <c:v>86730</c:v>
                </c:pt>
                <c:pt idx="2245">
                  <c:v>86730</c:v>
                </c:pt>
                <c:pt idx="2246">
                  <c:v>86730</c:v>
                </c:pt>
                <c:pt idx="2247">
                  <c:v>86730</c:v>
                </c:pt>
                <c:pt idx="2248">
                  <c:v>86730</c:v>
                </c:pt>
                <c:pt idx="2249">
                  <c:v>86730</c:v>
                </c:pt>
                <c:pt idx="2250">
                  <c:v>88200</c:v>
                </c:pt>
                <c:pt idx="2251">
                  <c:v>88200</c:v>
                </c:pt>
                <c:pt idx="2252">
                  <c:v>88200</c:v>
                </c:pt>
                <c:pt idx="2253">
                  <c:v>88200</c:v>
                </c:pt>
                <c:pt idx="2254">
                  <c:v>88200</c:v>
                </c:pt>
                <c:pt idx="2255">
                  <c:v>88200</c:v>
                </c:pt>
                <c:pt idx="2256">
                  <c:v>88200</c:v>
                </c:pt>
                <c:pt idx="2257">
                  <c:v>88200</c:v>
                </c:pt>
                <c:pt idx="2258">
                  <c:v>88200</c:v>
                </c:pt>
                <c:pt idx="2259">
                  <c:v>88200</c:v>
                </c:pt>
                <c:pt idx="2260">
                  <c:v>88200</c:v>
                </c:pt>
                <c:pt idx="2261">
                  <c:v>88200</c:v>
                </c:pt>
                <c:pt idx="2262">
                  <c:v>88200</c:v>
                </c:pt>
                <c:pt idx="2263">
                  <c:v>88200</c:v>
                </c:pt>
                <c:pt idx="2264">
                  <c:v>88200</c:v>
                </c:pt>
                <c:pt idx="2265">
                  <c:v>88200</c:v>
                </c:pt>
                <c:pt idx="2266">
                  <c:v>88200</c:v>
                </c:pt>
                <c:pt idx="2267">
                  <c:v>88200</c:v>
                </c:pt>
                <c:pt idx="2268">
                  <c:v>88200</c:v>
                </c:pt>
                <c:pt idx="2269">
                  <c:v>88200</c:v>
                </c:pt>
                <c:pt idx="2270">
                  <c:v>88200</c:v>
                </c:pt>
                <c:pt idx="2271">
                  <c:v>88200</c:v>
                </c:pt>
                <c:pt idx="2272">
                  <c:v>88200</c:v>
                </c:pt>
                <c:pt idx="2273">
                  <c:v>88200</c:v>
                </c:pt>
                <c:pt idx="2274">
                  <c:v>88200</c:v>
                </c:pt>
                <c:pt idx="2275">
                  <c:v>88200</c:v>
                </c:pt>
                <c:pt idx="2276">
                  <c:v>88200</c:v>
                </c:pt>
                <c:pt idx="2277">
                  <c:v>88200</c:v>
                </c:pt>
                <c:pt idx="2278">
                  <c:v>88200</c:v>
                </c:pt>
                <c:pt idx="2279">
                  <c:v>88200</c:v>
                </c:pt>
                <c:pt idx="2280">
                  <c:v>88200</c:v>
                </c:pt>
                <c:pt idx="2281">
                  <c:v>88200</c:v>
                </c:pt>
                <c:pt idx="2282">
                  <c:v>88200</c:v>
                </c:pt>
                <c:pt idx="2283">
                  <c:v>88200</c:v>
                </c:pt>
                <c:pt idx="2284">
                  <c:v>88200</c:v>
                </c:pt>
                <c:pt idx="2285">
                  <c:v>88200</c:v>
                </c:pt>
                <c:pt idx="2286">
                  <c:v>88200</c:v>
                </c:pt>
                <c:pt idx="2287">
                  <c:v>88200</c:v>
                </c:pt>
                <c:pt idx="2288">
                  <c:v>88200</c:v>
                </c:pt>
                <c:pt idx="2289">
                  <c:v>88200</c:v>
                </c:pt>
                <c:pt idx="2290">
                  <c:v>88200</c:v>
                </c:pt>
                <c:pt idx="2291">
                  <c:v>88200</c:v>
                </c:pt>
                <c:pt idx="2292">
                  <c:v>88200</c:v>
                </c:pt>
                <c:pt idx="2293">
                  <c:v>88200</c:v>
                </c:pt>
                <c:pt idx="2294">
                  <c:v>88200</c:v>
                </c:pt>
              </c:numCache>
            </c:numRef>
          </c:xVal>
          <c:yVal>
            <c:numRef>
              <c:f>Rente_Max_Min_Voll_Teil_Single!$C$2:$C$2296</c:f>
              <c:numCache>
                <c:formatCode>General</c:formatCode>
                <c:ptCount val="2295"/>
                <c:pt idx="0">
                  <c:v>1225</c:v>
                </c:pt>
                <c:pt idx="1">
                  <c:v>1197.159090909091</c:v>
                </c:pt>
                <c:pt idx="2">
                  <c:v>1169.3181818181818</c:v>
                </c:pt>
                <c:pt idx="3">
                  <c:v>1141.4772727272727</c:v>
                </c:pt>
                <c:pt idx="4">
                  <c:v>1113.6363636363635</c:v>
                </c:pt>
                <c:pt idx="5">
                  <c:v>1085.7954545454545</c:v>
                </c:pt>
                <c:pt idx="6">
                  <c:v>1057.9545454545455</c:v>
                </c:pt>
                <c:pt idx="7">
                  <c:v>1030.1136363636365</c:v>
                </c:pt>
                <c:pt idx="8">
                  <c:v>1002.2727272727273</c:v>
                </c:pt>
                <c:pt idx="9">
                  <c:v>974.43181818181813</c:v>
                </c:pt>
                <c:pt idx="10">
                  <c:v>946.59090909090912</c:v>
                </c:pt>
                <c:pt idx="11">
                  <c:v>918.75</c:v>
                </c:pt>
                <c:pt idx="12">
                  <c:v>890.90909090909088</c:v>
                </c:pt>
                <c:pt idx="13">
                  <c:v>863.06818181818187</c:v>
                </c:pt>
                <c:pt idx="14">
                  <c:v>835.22727272727275</c:v>
                </c:pt>
                <c:pt idx="15">
                  <c:v>807.38636363636363</c:v>
                </c:pt>
                <c:pt idx="16">
                  <c:v>779.5454545454545</c:v>
                </c:pt>
                <c:pt idx="17">
                  <c:v>751.7045454545455</c:v>
                </c:pt>
                <c:pt idx="18">
                  <c:v>723.86363636363626</c:v>
                </c:pt>
                <c:pt idx="19">
                  <c:v>696.02272727272725</c:v>
                </c:pt>
                <c:pt idx="20">
                  <c:v>668.18181818181813</c:v>
                </c:pt>
                <c:pt idx="21">
                  <c:v>640.34090909090912</c:v>
                </c:pt>
                <c:pt idx="22">
                  <c:v>612.5</c:v>
                </c:pt>
                <c:pt idx="23">
                  <c:v>584.65909090909088</c:v>
                </c:pt>
                <c:pt idx="24">
                  <c:v>556.81818181818187</c:v>
                </c:pt>
                <c:pt idx="25">
                  <c:v>528.97727272727263</c:v>
                </c:pt>
                <c:pt idx="26">
                  <c:v>501.13636363636363</c:v>
                </c:pt>
                <c:pt idx="27">
                  <c:v>473.29545454545456</c:v>
                </c:pt>
                <c:pt idx="28">
                  <c:v>445.45454545454544</c:v>
                </c:pt>
                <c:pt idx="29">
                  <c:v>417.61363636363637</c:v>
                </c:pt>
                <c:pt idx="30">
                  <c:v>389.7727272727272</c:v>
                </c:pt>
                <c:pt idx="31">
                  <c:v>361.93181818181813</c:v>
                </c:pt>
                <c:pt idx="32">
                  <c:v>334.09090909090907</c:v>
                </c:pt>
                <c:pt idx="33">
                  <c:v>306.25</c:v>
                </c:pt>
                <c:pt idx="34">
                  <c:v>278.40909090909093</c:v>
                </c:pt>
                <c:pt idx="35">
                  <c:v>250.56818181818173</c:v>
                </c:pt>
                <c:pt idx="36">
                  <c:v>222.72727272727266</c:v>
                </c:pt>
                <c:pt idx="37">
                  <c:v>194.8863636363636</c:v>
                </c:pt>
                <c:pt idx="38">
                  <c:v>167.04545454545453</c:v>
                </c:pt>
                <c:pt idx="39">
                  <c:v>139.20454545454547</c:v>
                </c:pt>
                <c:pt idx="40">
                  <c:v>111.36363636363626</c:v>
                </c:pt>
                <c:pt idx="41">
                  <c:v>83.522727272727195</c:v>
                </c:pt>
                <c:pt idx="42">
                  <c:v>55.68181818181813</c:v>
                </c:pt>
                <c:pt idx="43">
                  <c:v>27.840909090909065</c:v>
                </c:pt>
                <c:pt idx="44">
                  <c:v>0</c:v>
                </c:pt>
                <c:pt idx="45">
                  <c:v>1257</c:v>
                </c:pt>
                <c:pt idx="46">
                  <c:v>1228.4318181818182</c:v>
                </c:pt>
                <c:pt idx="47">
                  <c:v>1199.8636363636365</c:v>
                </c:pt>
                <c:pt idx="48">
                  <c:v>1171.2954545454547</c:v>
                </c:pt>
                <c:pt idx="49">
                  <c:v>1142.7272727272727</c:v>
                </c:pt>
                <c:pt idx="50">
                  <c:v>1114.159090909091</c:v>
                </c:pt>
                <c:pt idx="51">
                  <c:v>1085.590909090909</c:v>
                </c:pt>
                <c:pt idx="52">
                  <c:v>1057.0227272727273</c:v>
                </c:pt>
                <c:pt idx="53">
                  <c:v>1028.4545454545453</c:v>
                </c:pt>
                <c:pt idx="54">
                  <c:v>999.88636363636363</c:v>
                </c:pt>
                <c:pt idx="55">
                  <c:v>971.31818181818176</c:v>
                </c:pt>
                <c:pt idx="56">
                  <c:v>942.75</c:v>
                </c:pt>
                <c:pt idx="57">
                  <c:v>914.18181818181824</c:v>
                </c:pt>
                <c:pt idx="58">
                  <c:v>885.61363636363637</c:v>
                </c:pt>
                <c:pt idx="59">
                  <c:v>857.04545454545462</c:v>
                </c:pt>
                <c:pt idx="60">
                  <c:v>828.47727272727263</c:v>
                </c:pt>
                <c:pt idx="61">
                  <c:v>799.90909090909088</c:v>
                </c:pt>
                <c:pt idx="62">
                  <c:v>771.34090909090912</c:v>
                </c:pt>
                <c:pt idx="63">
                  <c:v>742.77272727272714</c:v>
                </c:pt>
                <c:pt idx="64">
                  <c:v>714.20454545454538</c:v>
                </c:pt>
                <c:pt idx="65">
                  <c:v>685.63636363636363</c:v>
                </c:pt>
                <c:pt idx="66">
                  <c:v>657.06818181818176</c:v>
                </c:pt>
                <c:pt idx="67">
                  <c:v>628.5</c:v>
                </c:pt>
                <c:pt idx="68">
                  <c:v>599.93181818181824</c:v>
                </c:pt>
                <c:pt idx="69">
                  <c:v>571.36363636363637</c:v>
                </c:pt>
                <c:pt idx="70">
                  <c:v>542.7954545454545</c:v>
                </c:pt>
                <c:pt idx="71">
                  <c:v>514.22727272727263</c:v>
                </c:pt>
                <c:pt idx="72">
                  <c:v>485.65909090909088</c:v>
                </c:pt>
                <c:pt idx="73">
                  <c:v>457.09090909090912</c:v>
                </c:pt>
                <c:pt idx="74">
                  <c:v>428.52272727272731</c:v>
                </c:pt>
                <c:pt idx="75">
                  <c:v>399.95454545454538</c:v>
                </c:pt>
                <c:pt idx="76">
                  <c:v>371.38636363636357</c:v>
                </c:pt>
                <c:pt idx="77">
                  <c:v>342.81818181818181</c:v>
                </c:pt>
                <c:pt idx="78">
                  <c:v>314.25</c:v>
                </c:pt>
                <c:pt idx="79">
                  <c:v>285.68181818181819</c:v>
                </c:pt>
                <c:pt idx="80">
                  <c:v>257.11363636363626</c:v>
                </c:pt>
                <c:pt idx="81">
                  <c:v>228.54545454545448</c:v>
                </c:pt>
                <c:pt idx="82">
                  <c:v>199.97727272727269</c:v>
                </c:pt>
                <c:pt idx="83">
                  <c:v>171.40909090909091</c:v>
                </c:pt>
                <c:pt idx="84">
                  <c:v>142.84090909090909</c:v>
                </c:pt>
                <c:pt idx="85">
                  <c:v>114.27272727272717</c:v>
                </c:pt>
                <c:pt idx="86">
                  <c:v>85.704545454545382</c:v>
                </c:pt>
                <c:pt idx="87">
                  <c:v>57.136363636363583</c:v>
                </c:pt>
                <c:pt idx="88">
                  <c:v>28.568181818181792</c:v>
                </c:pt>
                <c:pt idx="89">
                  <c:v>0</c:v>
                </c:pt>
                <c:pt idx="90">
                  <c:v>1289</c:v>
                </c:pt>
                <c:pt idx="91">
                  <c:v>1259.7045454545455</c:v>
                </c:pt>
                <c:pt idx="92">
                  <c:v>1230.409090909091</c:v>
                </c:pt>
                <c:pt idx="93">
                  <c:v>1201.1136363636365</c:v>
                </c:pt>
                <c:pt idx="94">
                  <c:v>1171.8181818181818</c:v>
                </c:pt>
                <c:pt idx="95">
                  <c:v>1142.5227272727273</c:v>
                </c:pt>
                <c:pt idx="96">
                  <c:v>1113.2272727272727</c:v>
                </c:pt>
                <c:pt idx="97">
                  <c:v>1083.9318181818182</c:v>
                </c:pt>
                <c:pt idx="98">
                  <c:v>1054.6363636363635</c:v>
                </c:pt>
                <c:pt idx="99">
                  <c:v>1025.340909090909</c:v>
                </c:pt>
                <c:pt idx="100">
                  <c:v>996.0454545454545</c:v>
                </c:pt>
                <c:pt idx="101">
                  <c:v>966.75</c:v>
                </c:pt>
                <c:pt idx="102">
                  <c:v>937.4545454545455</c:v>
                </c:pt>
                <c:pt idx="103">
                  <c:v>908.15909090909099</c:v>
                </c:pt>
                <c:pt idx="104">
                  <c:v>878.86363636363649</c:v>
                </c:pt>
                <c:pt idx="105">
                  <c:v>849.56818181818176</c:v>
                </c:pt>
                <c:pt idx="106">
                  <c:v>820.27272727272725</c:v>
                </c:pt>
                <c:pt idx="107">
                  <c:v>790.97727272727275</c:v>
                </c:pt>
                <c:pt idx="108">
                  <c:v>761.68181818181813</c:v>
                </c:pt>
                <c:pt idx="109">
                  <c:v>732.38636363636351</c:v>
                </c:pt>
                <c:pt idx="110">
                  <c:v>703.09090909090901</c:v>
                </c:pt>
                <c:pt idx="111">
                  <c:v>673.7954545454545</c:v>
                </c:pt>
                <c:pt idx="112">
                  <c:v>644.5</c:v>
                </c:pt>
                <c:pt idx="113">
                  <c:v>615.2045454545455</c:v>
                </c:pt>
                <c:pt idx="114">
                  <c:v>585.90909090909099</c:v>
                </c:pt>
                <c:pt idx="115">
                  <c:v>556.61363636363626</c:v>
                </c:pt>
                <c:pt idx="116">
                  <c:v>527.31818181818176</c:v>
                </c:pt>
                <c:pt idx="117">
                  <c:v>498.02272727272725</c:v>
                </c:pt>
                <c:pt idx="118">
                  <c:v>468.72727272727275</c:v>
                </c:pt>
                <c:pt idx="119">
                  <c:v>439.43181818181824</c:v>
                </c:pt>
                <c:pt idx="120">
                  <c:v>410.13636363636357</c:v>
                </c:pt>
                <c:pt idx="121">
                  <c:v>380.84090909090907</c:v>
                </c:pt>
                <c:pt idx="122">
                  <c:v>351.5454545454545</c:v>
                </c:pt>
                <c:pt idx="123">
                  <c:v>322.25</c:v>
                </c:pt>
                <c:pt idx="124">
                  <c:v>292.9545454545455</c:v>
                </c:pt>
                <c:pt idx="125">
                  <c:v>263.65909090909082</c:v>
                </c:pt>
                <c:pt idx="126">
                  <c:v>234.36363636363629</c:v>
                </c:pt>
                <c:pt idx="127">
                  <c:v>205.06818181818178</c:v>
                </c:pt>
                <c:pt idx="128">
                  <c:v>175.77272727272725</c:v>
                </c:pt>
                <c:pt idx="129">
                  <c:v>146.47727272727275</c:v>
                </c:pt>
                <c:pt idx="130">
                  <c:v>117.18181818181807</c:v>
                </c:pt>
                <c:pt idx="131">
                  <c:v>87.886363636363555</c:v>
                </c:pt>
                <c:pt idx="132">
                  <c:v>58.590909090909037</c:v>
                </c:pt>
                <c:pt idx="133">
                  <c:v>29.295454545454518</c:v>
                </c:pt>
                <c:pt idx="134">
                  <c:v>0</c:v>
                </c:pt>
                <c:pt idx="135">
                  <c:v>1321</c:v>
                </c:pt>
                <c:pt idx="136">
                  <c:v>1290.9772727272727</c:v>
                </c:pt>
                <c:pt idx="137">
                  <c:v>1260.9545454545455</c:v>
                </c:pt>
                <c:pt idx="138">
                  <c:v>1230.9318181818182</c:v>
                </c:pt>
                <c:pt idx="139">
                  <c:v>1200.9090909090908</c:v>
                </c:pt>
                <c:pt idx="140">
                  <c:v>1170.8863636363635</c:v>
                </c:pt>
                <c:pt idx="141">
                  <c:v>1140.8636363636365</c:v>
                </c:pt>
                <c:pt idx="142">
                  <c:v>1110.8409090909092</c:v>
                </c:pt>
                <c:pt idx="143">
                  <c:v>1080.8181818181818</c:v>
                </c:pt>
                <c:pt idx="144">
                  <c:v>1050.7954545454545</c:v>
                </c:pt>
                <c:pt idx="145">
                  <c:v>1020.7727272727273</c:v>
                </c:pt>
                <c:pt idx="146">
                  <c:v>990.75</c:v>
                </c:pt>
                <c:pt idx="147">
                  <c:v>960.72727272727275</c:v>
                </c:pt>
                <c:pt idx="148">
                  <c:v>930.7045454545455</c:v>
                </c:pt>
                <c:pt idx="149">
                  <c:v>900.68181818181824</c:v>
                </c:pt>
                <c:pt idx="150">
                  <c:v>870.65909090909088</c:v>
                </c:pt>
                <c:pt idx="151">
                  <c:v>840.63636363636363</c:v>
                </c:pt>
                <c:pt idx="152">
                  <c:v>810.61363636363637</c:v>
                </c:pt>
                <c:pt idx="153">
                  <c:v>780.59090909090901</c:v>
                </c:pt>
                <c:pt idx="154">
                  <c:v>750.56818181818176</c:v>
                </c:pt>
                <c:pt idx="155">
                  <c:v>720.5454545454545</c:v>
                </c:pt>
                <c:pt idx="156">
                  <c:v>690.52272727272725</c:v>
                </c:pt>
                <c:pt idx="157">
                  <c:v>660.5</c:v>
                </c:pt>
                <c:pt idx="158">
                  <c:v>630.47727272727275</c:v>
                </c:pt>
                <c:pt idx="159">
                  <c:v>600.4545454545455</c:v>
                </c:pt>
                <c:pt idx="160">
                  <c:v>570.43181818181813</c:v>
                </c:pt>
                <c:pt idx="161">
                  <c:v>540.40909090909088</c:v>
                </c:pt>
                <c:pt idx="162">
                  <c:v>510.38636363636363</c:v>
                </c:pt>
                <c:pt idx="163">
                  <c:v>480.36363636363637</c:v>
                </c:pt>
                <c:pt idx="164">
                  <c:v>450.34090909090912</c:v>
                </c:pt>
                <c:pt idx="165">
                  <c:v>420.31818181818176</c:v>
                </c:pt>
                <c:pt idx="166">
                  <c:v>390.2954545454545</c:v>
                </c:pt>
                <c:pt idx="167">
                  <c:v>360.27272727272725</c:v>
                </c:pt>
                <c:pt idx="168">
                  <c:v>330.25</c:v>
                </c:pt>
                <c:pt idx="169">
                  <c:v>300.22727272727275</c:v>
                </c:pt>
                <c:pt idx="170">
                  <c:v>270.20454545454538</c:v>
                </c:pt>
                <c:pt idx="171">
                  <c:v>240.1818181818181</c:v>
                </c:pt>
                <c:pt idx="172">
                  <c:v>210.15909090909088</c:v>
                </c:pt>
                <c:pt idx="173">
                  <c:v>180.13636363636363</c:v>
                </c:pt>
                <c:pt idx="174">
                  <c:v>150.11363636363637</c:v>
                </c:pt>
                <c:pt idx="175">
                  <c:v>120.09090909090898</c:v>
                </c:pt>
                <c:pt idx="176">
                  <c:v>90.068181818181742</c:v>
                </c:pt>
                <c:pt idx="177">
                  <c:v>60.04545454545449</c:v>
                </c:pt>
                <c:pt idx="178">
                  <c:v>30.022727272727245</c:v>
                </c:pt>
                <c:pt idx="179">
                  <c:v>0</c:v>
                </c:pt>
                <c:pt idx="180">
                  <c:v>1352</c:v>
                </c:pt>
                <c:pt idx="181">
                  <c:v>1321.2727272727273</c:v>
                </c:pt>
                <c:pt idx="182">
                  <c:v>1290.5454545454545</c:v>
                </c:pt>
                <c:pt idx="183">
                  <c:v>1259.818181818182</c:v>
                </c:pt>
                <c:pt idx="184">
                  <c:v>1229.090909090909</c:v>
                </c:pt>
                <c:pt idx="185">
                  <c:v>1198.3636363636363</c:v>
                </c:pt>
                <c:pt idx="186">
                  <c:v>1167.6363636363637</c:v>
                </c:pt>
                <c:pt idx="187">
                  <c:v>1136.909090909091</c:v>
                </c:pt>
                <c:pt idx="188">
                  <c:v>1106.181818181818</c:v>
                </c:pt>
                <c:pt idx="189">
                  <c:v>1075.4545454545455</c:v>
                </c:pt>
                <c:pt idx="190">
                  <c:v>1044.7272727272727</c:v>
                </c:pt>
                <c:pt idx="191">
                  <c:v>1014</c:v>
                </c:pt>
                <c:pt idx="192">
                  <c:v>983.27272727272725</c:v>
                </c:pt>
                <c:pt idx="193">
                  <c:v>952.54545454545462</c:v>
                </c:pt>
                <c:pt idx="194">
                  <c:v>921.81818181818187</c:v>
                </c:pt>
                <c:pt idx="195">
                  <c:v>891.09090909090901</c:v>
                </c:pt>
                <c:pt idx="196">
                  <c:v>860.36363636363637</c:v>
                </c:pt>
                <c:pt idx="197">
                  <c:v>829.63636363636363</c:v>
                </c:pt>
                <c:pt idx="198">
                  <c:v>798.90909090909076</c:v>
                </c:pt>
                <c:pt idx="199">
                  <c:v>768.18181818181813</c:v>
                </c:pt>
                <c:pt idx="200">
                  <c:v>737.45454545454538</c:v>
                </c:pt>
                <c:pt idx="201">
                  <c:v>706.72727272727275</c:v>
                </c:pt>
                <c:pt idx="202">
                  <c:v>676</c:v>
                </c:pt>
                <c:pt idx="203">
                  <c:v>645.27272727272725</c:v>
                </c:pt>
                <c:pt idx="204">
                  <c:v>614.54545454545462</c:v>
                </c:pt>
                <c:pt idx="205">
                  <c:v>583.81818181818176</c:v>
                </c:pt>
                <c:pt idx="206">
                  <c:v>553.09090909090901</c:v>
                </c:pt>
                <c:pt idx="207">
                  <c:v>522.36363636363637</c:v>
                </c:pt>
                <c:pt idx="208">
                  <c:v>491.63636363636363</c:v>
                </c:pt>
                <c:pt idx="209">
                  <c:v>460.90909090909093</c:v>
                </c:pt>
                <c:pt idx="210">
                  <c:v>430.18181818181807</c:v>
                </c:pt>
                <c:pt idx="211">
                  <c:v>399.45454545454538</c:v>
                </c:pt>
                <c:pt idx="212">
                  <c:v>368.72727272727269</c:v>
                </c:pt>
                <c:pt idx="213">
                  <c:v>338</c:v>
                </c:pt>
                <c:pt idx="214">
                  <c:v>307.27272727272731</c:v>
                </c:pt>
                <c:pt idx="215">
                  <c:v>276.54545454545445</c:v>
                </c:pt>
                <c:pt idx="216">
                  <c:v>245.81818181818176</c:v>
                </c:pt>
                <c:pt idx="217">
                  <c:v>215.09090909090904</c:v>
                </c:pt>
                <c:pt idx="218">
                  <c:v>184.36363636363635</c:v>
                </c:pt>
                <c:pt idx="219">
                  <c:v>153.63636363636365</c:v>
                </c:pt>
                <c:pt idx="220">
                  <c:v>122.90909090909079</c:v>
                </c:pt>
                <c:pt idx="221">
                  <c:v>92.181818181818102</c:v>
                </c:pt>
                <c:pt idx="222">
                  <c:v>61.454545454545396</c:v>
                </c:pt>
                <c:pt idx="223">
                  <c:v>30.727272727272698</c:v>
                </c:pt>
                <c:pt idx="224">
                  <c:v>0</c:v>
                </c:pt>
                <c:pt idx="225">
                  <c:v>1384</c:v>
                </c:pt>
                <c:pt idx="226">
                  <c:v>1352.5454545454545</c:v>
                </c:pt>
                <c:pt idx="227">
                  <c:v>1321.0909090909092</c:v>
                </c:pt>
                <c:pt idx="228">
                  <c:v>1289.6363636363637</c:v>
                </c:pt>
                <c:pt idx="229">
                  <c:v>1258.1818181818182</c:v>
                </c:pt>
                <c:pt idx="230">
                  <c:v>1226.7272727272727</c:v>
                </c:pt>
                <c:pt idx="231">
                  <c:v>1195.2727272727273</c:v>
                </c:pt>
                <c:pt idx="232">
                  <c:v>1163.8181818181818</c:v>
                </c:pt>
                <c:pt idx="233">
                  <c:v>1132.3636363636363</c:v>
                </c:pt>
                <c:pt idx="234">
                  <c:v>1100.9090909090908</c:v>
                </c:pt>
                <c:pt idx="235">
                  <c:v>1069.4545454545455</c:v>
                </c:pt>
                <c:pt idx="236">
                  <c:v>1038</c:v>
                </c:pt>
                <c:pt idx="237">
                  <c:v>1006.5454545454546</c:v>
                </c:pt>
                <c:pt idx="238">
                  <c:v>975.09090909090912</c:v>
                </c:pt>
                <c:pt idx="239">
                  <c:v>943.63636363636374</c:v>
                </c:pt>
                <c:pt idx="240">
                  <c:v>912.18181818181813</c:v>
                </c:pt>
                <c:pt idx="241">
                  <c:v>880.72727272727275</c:v>
                </c:pt>
                <c:pt idx="242">
                  <c:v>849.27272727272725</c:v>
                </c:pt>
                <c:pt idx="243">
                  <c:v>817.81818181818176</c:v>
                </c:pt>
                <c:pt idx="244">
                  <c:v>786.36363636363626</c:v>
                </c:pt>
                <c:pt idx="245">
                  <c:v>754.90909090909088</c:v>
                </c:pt>
                <c:pt idx="246">
                  <c:v>723.45454545454538</c:v>
                </c:pt>
                <c:pt idx="247">
                  <c:v>692</c:v>
                </c:pt>
                <c:pt idx="248">
                  <c:v>660.54545454545462</c:v>
                </c:pt>
                <c:pt idx="249">
                  <c:v>629.09090909090912</c:v>
                </c:pt>
                <c:pt idx="250">
                  <c:v>597.63636363636351</c:v>
                </c:pt>
                <c:pt idx="251">
                  <c:v>566.18181818181813</c:v>
                </c:pt>
                <c:pt idx="252">
                  <c:v>534.72727272727275</c:v>
                </c:pt>
                <c:pt idx="253">
                  <c:v>503.27272727272731</c:v>
                </c:pt>
                <c:pt idx="254">
                  <c:v>471.81818181818187</c:v>
                </c:pt>
                <c:pt idx="255">
                  <c:v>440.36363636363626</c:v>
                </c:pt>
                <c:pt idx="256">
                  <c:v>408.90909090909088</c:v>
                </c:pt>
                <c:pt idx="257">
                  <c:v>377.45454545454544</c:v>
                </c:pt>
                <c:pt idx="258">
                  <c:v>346</c:v>
                </c:pt>
                <c:pt idx="259">
                  <c:v>314.54545454545456</c:v>
                </c:pt>
                <c:pt idx="260">
                  <c:v>283.09090909090901</c:v>
                </c:pt>
                <c:pt idx="261">
                  <c:v>251.63636363636357</c:v>
                </c:pt>
                <c:pt idx="262">
                  <c:v>220.18181818181813</c:v>
                </c:pt>
                <c:pt idx="263">
                  <c:v>188.72727272727272</c:v>
                </c:pt>
                <c:pt idx="264">
                  <c:v>157.27272727272728</c:v>
                </c:pt>
                <c:pt idx="265">
                  <c:v>125.8181818181817</c:v>
                </c:pt>
                <c:pt idx="266">
                  <c:v>94.363636363636274</c:v>
                </c:pt>
                <c:pt idx="267">
                  <c:v>62.90909090909085</c:v>
                </c:pt>
                <c:pt idx="268">
                  <c:v>31.454545454545425</c:v>
                </c:pt>
                <c:pt idx="269">
                  <c:v>0</c:v>
                </c:pt>
                <c:pt idx="270">
                  <c:v>1416</c:v>
                </c:pt>
                <c:pt idx="271">
                  <c:v>1383.8181818181818</c:v>
                </c:pt>
                <c:pt idx="272">
                  <c:v>1351.6363636363637</c:v>
                </c:pt>
                <c:pt idx="273">
                  <c:v>1319.4545454545455</c:v>
                </c:pt>
                <c:pt idx="274">
                  <c:v>1287.2727272727273</c:v>
                </c:pt>
                <c:pt idx="275">
                  <c:v>1255.090909090909</c:v>
                </c:pt>
                <c:pt idx="276">
                  <c:v>1222.909090909091</c:v>
                </c:pt>
                <c:pt idx="277">
                  <c:v>1190.7272727272727</c:v>
                </c:pt>
                <c:pt idx="278">
                  <c:v>1158.5454545454545</c:v>
                </c:pt>
                <c:pt idx="279">
                  <c:v>1126.3636363636363</c:v>
                </c:pt>
                <c:pt idx="280">
                  <c:v>1094.1818181818182</c:v>
                </c:pt>
                <c:pt idx="281">
                  <c:v>1062</c:v>
                </c:pt>
                <c:pt idx="282">
                  <c:v>1029.8181818181818</c:v>
                </c:pt>
                <c:pt idx="283">
                  <c:v>997.63636363636374</c:v>
                </c:pt>
                <c:pt idx="284">
                  <c:v>965.4545454545455</c:v>
                </c:pt>
                <c:pt idx="285">
                  <c:v>933.27272727272725</c:v>
                </c:pt>
                <c:pt idx="286">
                  <c:v>901.09090909090912</c:v>
                </c:pt>
                <c:pt idx="287">
                  <c:v>868.90909090909088</c:v>
                </c:pt>
                <c:pt idx="288">
                  <c:v>836.72727272727263</c:v>
                </c:pt>
                <c:pt idx="289">
                  <c:v>804.5454545454545</c:v>
                </c:pt>
                <c:pt idx="290">
                  <c:v>772.36363636363626</c:v>
                </c:pt>
                <c:pt idx="291">
                  <c:v>740.18181818181813</c:v>
                </c:pt>
                <c:pt idx="292">
                  <c:v>708</c:v>
                </c:pt>
                <c:pt idx="293">
                  <c:v>675.81818181818187</c:v>
                </c:pt>
                <c:pt idx="294">
                  <c:v>643.63636363636374</c:v>
                </c:pt>
                <c:pt idx="295">
                  <c:v>611.45454545454538</c:v>
                </c:pt>
                <c:pt idx="296">
                  <c:v>579.27272727272725</c:v>
                </c:pt>
                <c:pt idx="297">
                  <c:v>547.09090909090912</c:v>
                </c:pt>
                <c:pt idx="298">
                  <c:v>514.90909090909088</c:v>
                </c:pt>
                <c:pt idx="299">
                  <c:v>482.72727272727275</c:v>
                </c:pt>
                <c:pt idx="300">
                  <c:v>450.54545454545445</c:v>
                </c:pt>
                <c:pt idx="301">
                  <c:v>418.36363636363632</c:v>
                </c:pt>
                <c:pt idx="302">
                  <c:v>386.18181818181813</c:v>
                </c:pt>
                <c:pt idx="303">
                  <c:v>354</c:v>
                </c:pt>
                <c:pt idx="304">
                  <c:v>321.81818181818187</c:v>
                </c:pt>
                <c:pt idx="305">
                  <c:v>289.63636363636351</c:v>
                </c:pt>
                <c:pt idx="306">
                  <c:v>257.45454545454538</c:v>
                </c:pt>
                <c:pt idx="307">
                  <c:v>225.27272727272722</c:v>
                </c:pt>
                <c:pt idx="308">
                  <c:v>193.09090909090907</c:v>
                </c:pt>
                <c:pt idx="309">
                  <c:v>160.90909090909093</c:v>
                </c:pt>
                <c:pt idx="310">
                  <c:v>128.72727272727261</c:v>
                </c:pt>
                <c:pt idx="311">
                  <c:v>96.545454545454461</c:v>
                </c:pt>
                <c:pt idx="312">
                  <c:v>64.363636363636303</c:v>
                </c:pt>
                <c:pt idx="313">
                  <c:v>32.181818181818151</c:v>
                </c:pt>
                <c:pt idx="314">
                  <c:v>0</c:v>
                </c:pt>
                <c:pt idx="315">
                  <c:v>1448</c:v>
                </c:pt>
                <c:pt idx="316">
                  <c:v>1415.090909090909</c:v>
                </c:pt>
                <c:pt idx="317">
                  <c:v>1382.1818181818182</c:v>
                </c:pt>
                <c:pt idx="318">
                  <c:v>1349.2727272727273</c:v>
                </c:pt>
                <c:pt idx="319">
                  <c:v>1316.3636363636363</c:v>
                </c:pt>
                <c:pt idx="320">
                  <c:v>1283.4545454545455</c:v>
                </c:pt>
                <c:pt idx="321">
                  <c:v>1250.5454545454545</c:v>
                </c:pt>
                <c:pt idx="322">
                  <c:v>1217.6363636363637</c:v>
                </c:pt>
                <c:pt idx="323">
                  <c:v>1184.7272727272727</c:v>
                </c:pt>
                <c:pt idx="324">
                  <c:v>1151.8181818181818</c:v>
                </c:pt>
                <c:pt idx="325">
                  <c:v>1118.909090909091</c:v>
                </c:pt>
                <c:pt idx="326">
                  <c:v>1086</c:v>
                </c:pt>
                <c:pt idx="327">
                  <c:v>1053.090909090909</c:v>
                </c:pt>
                <c:pt idx="328">
                  <c:v>1020.1818181818182</c:v>
                </c:pt>
                <c:pt idx="329">
                  <c:v>987.27272727272737</c:v>
                </c:pt>
                <c:pt idx="330">
                  <c:v>954.36363636363637</c:v>
                </c:pt>
                <c:pt idx="331">
                  <c:v>921.4545454545455</c:v>
                </c:pt>
                <c:pt idx="332">
                  <c:v>888.5454545454545</c:v>
                </c:pt>
                <c:pt idx="333">
                  <c:v>855.63636363636351</c:v>
                </c:pt>
                <c:pt idx="334">
                  <c:v>822.72727272727263</c:v>
                </c:pt>
                <c:pt idx="335">
                  <c:v>789.81818181818176</c:v>
                </c:pt>
                <c:pt idx="336">
                  <c:v>756.90909090909088</c:v>
                </c:pt>
                <c:pt idx="337">
                  <c:v>724</c:v>
                </c:pt>
                <c:pt idx="338">
                  <c:v>691.09090909090912</c:v>
                </c:pt>
                <c:pt idx="339">
                  <c:v>658.18181818181824</c:v>
                </c:pt>
                <c:pt idx="340">
                  <c:v>625.27272727272725</c:v>
                </c:pt>
                <c:pt idx="341">
                  <c:v>592.36363636363637</c:v>
                </c:pt>
                <c:pt idx="342">
                  <c:v>559.4545454545455</c:v>
                </c:pt>
                <c:pt idx="343">
                  <c:v>526.5454545454545</c:v>
                </c:pt>
                <c:pt idx="344">
                  <c:v>493.63636363636368</c:v>
                </c:pt>
                <c:pt idx="345">
                  <c:v>460.72727272727263</c:v>
                </c:pt>
                <c:pt idx="346">
                  <c:v>427.81818181818176</c:v>
                </c:pt>
                <c:pt idx="347">
                  <c:v>394.90909090909088</c:v>
                </c:pt>
                <c:pt idx="348">
                  <c:v>362</c:v>
                </c:pt>
                <c:pt idx="349">
                  <c:v>329.09090909090912</c:v>
                </c:pt>
                <c:pt idx="350">
                  <c:v>296.18181818181807</c:v>
                </c:pt>
                <c:pt idx="351">
                  <c:v>263.2727272727272</c:v>
                </c:pt>
                <c:pt idx="352">
                  <c:v>230.36363636363632</c:v>
                </c:pt>
                <c:pt idx="353">
                  <c:v>197.45454545454544</c:v>
                </c:pt>
                <c:pt idx="354">
                  <c:v>164.54545454545456</c:v>
                </c:pt>
                <c:pt idx="355">
                  <c:v>131.63636363636351</c:v>
                </c:pt>
                <c:pt idx="356">
                  <c:v>98.727272727272634</c:v>
                </c:pt>
                <c:pt idx="357">
                  <c:v>65.818181818181756</c:v>
                </c:pt>
                <c:pt idx="358">
                  <c:v>32.909090909090878</c:v>
                </c:pt>
                <c:pt idx="359">
                  <c:v>0</c:v>
                </c:pt>
                <c:pt idx="360">
                  <c:v>1480</c:v>
                </c:pt>
                <c:pt idx="361">
                  <c:v>1446.3636363636365</c:v>
                </c:pt>
                <c:pt idx="362">
                  <c:v>1412.7272727272727</c:v>
                </c:pt>
                <c:pt idx="363">
                  <c:v>1379.0909090909092</c:v>
                </c:pt>
                <c:pt idx="364">
                  <c:v>1345.4545454545455</c:v>
                </c:pt>
                <c:pt idx="365">
                  <c:v>1311.8181818181818</c:v>
                </c:pt>
                <c:pt idx="366">
                  <c:v>1278.1818181818182</c:v>
                </c:pt>
                <c:pt idx="367">
                  <c:v>1244.5454545454545</c:v>
                </c:pt>
                <c:pt idx="368">
                  <c:v>1210.9090909090908</c:v>
                </c:pt>
                <c:pt idx="369">
                  <c:v>1177.2727272727273</c:v>
                </c:pt>
                <c:pt idx="370">
                  <c:v>1143.6363636363635</c:v>
                </c:pt>
                <c:pt idx="371">
                  <c:v>1110</c:v>
                </c:pt>
                <c:pt idx="372">
                  <c:v>1076.3636363636365</c:v>
                </c:pt>
                <c:pt idx="373">
                  <c:v>1042.7272727272727</c:v>
                </c:pt>
                <c:pt idx="374">
                  <c:v>1009.0909090909092</c:v>
                </c:pt>
                <c:pt idx="375">
                  <c:v>975.45454545454538</c:v>
                </c:pt>
                <c:pt idx="376">
                  <c:v>941.81818181818176</c:v>
                </c:pt>
                <c:pt idx="377">
                  <c:v>908.18181818181824</c:v>
                </c:pt>
                <c:pt idx="378">
                  <c:v>874.54545454545439</c:v>
                </c:pt>
                <c:pt idx="379">
                  <c:v>840.90909090909076</c:v>
                </c:pt>
                <c:pt idx="380">
                  <c:v>807.27272727272725</c:v>
                </c:pt>
                <c:pt idx="381">
                  <c:v>773.63636363636363</c:v>
                </c:pt>
                <c:pt idx="382">
                  <c:v>740</c:v>
                </c:pt>
                <c:pt idx="383">
                  <c:v>706.36363636363637</c:v>
                </c:pt>
                <c:pt idx="384">
                  <c:v>672.72727272727275</c:v>
                </c:pt>
                <c:pt idx="385">
                  <c:v>639.09090909090901</c:v>
                </c:pt>
                <c:pt idx="386">
                  <c:v>605.45454545454538</c:v>
                </c:pt>
                <c:pt idx="387">
                  <c:v>571.81818181818176</c:v>
                </c:pt>
                <c:pt idx="388">
                  <c:v>538.18181818181824</c:v>
                </c:pt>
                <c:pt idx="389">
                  <c:v>504.54545454545462</c:v>
                </c:pt>
                <c:pt idx="390">
                  <c:v>470.90909090909082</c:v>
                </c:pt>
                <c:pt idx="391">
                  <c:v>437.2727272727272</c:v>
                </c:pt>
                <c:pt idx="392">
                  <c:v>403.63636363636363</c:v>
                </c:pt>
                <c:pt idx="393">
                  <c:v>370</c:v>
                </c:pt>
                <c:pt idx="394">
                  <c:v>336.36363636363637</c:v>
                </c:pt>
                <c:pt idx="395">
                  <c:v>302.72727272727263</c:v>
                </c:pt>
                <c:pt idx="396">
                  <c:v>269.09090909090901</c:v>
                </c:pt>
                <c:pt idx="397">
                  <c:v>235.45454545454541</c:v>
                </c:pt>
                <c:pt idx="398">
                  <c:v>201.81818181818181</c:v>
                </c:pt>
                <c:pt idx="399">
                  <c:v>168.18181818181819</c:v>
                </c:pt>
                <c:pt idx="400">
                  <c:v>134.54545454545442</c:v>
                </c:pt>
                <c:pt idx="401">
                  <c:v>100.90909090909082</c:v>
                </c:pt>
                <c:pt idx="402">
                  <c:v>67.272727272727209</c:v>
                </c:pt>
                <c:pt idx="403">
                  <c:v>33.636363636363605</c:v>
                </c:pt>
                <c:pt idx="404">
                  <c:v>0</c:v>
                </c:pt>
                <c:pt idx="405">
                  <c:v>1512</c:v>
                </c:pt>
                <c:pt idx="406">
                  <c:v>1477.6363636363637</c:v>
                </c:pt>
                <c:pt idx="407">
                  <c:v>1443.2727272727273</c:v>
                </c:pt>
                <c:pt idx="408">
                  <c:v>1408.909090909091</c:v>
                </c:pt>
                <c:pt idx="409">
                  <c:v>1374.5454545454545</c:v>
                </c:pt>
                <c:pt idx="410">
                  <c:v>1340.1818181818182</c:v>
                </c:pt>
                <c:pt idx="411">
                  <c:v>1305.8181818181818</c:v>
                </c:pt>
                <c:pt idx="412">
                  <c:v>1271.4545454545455</c:v>
                </c:pt>
                <c:pt idx="413">
                  <c:v>1237.090909090909</c:v>
                </c:pt>
                <c:pt idx="414">
                  <c:v>1202.7272727272727</c:v>
                </c:pt>
                <c:pt idx="415">
                  <c:v>1168.3636363636363</c:v>
                </c:pt>
                <c:pt idx="416">
                  <c:v>1134</c:v>
                </c:pt>
                <c:pt idx="417">
                  <c:v>1099.6363636363637</c:v>
                </c:pt>
                <c:pt idx="418">
                  <c:v>1065.2727272727273</c:v>
                </c:pt>
                <c:pt idx="419">
                  <c:v>1030.909090909091</c:v>
                </c:pt>
                <c:pt idx="420">
                  <c:v>996.5454545454545</c:v>
                </c:pt>
                <c:pt idx="421">
                  <c:v>962.18181818181813</c:v>
                </c:pt>
                <c:pt idx="422">
                  <c:v>927.81818181818187</c:v>
                </c:pt>
                <c:pt idx="423">
                  <c:v>893.45454545454538</c:v>
                </c:pt>
                <c:pt idx="424">
                  <c:v>859.09090909090901</c:v>
                </c:pt>
                <c:pt idx="425">
                  <c:v>824.72727272727263</c:v>
                </c:pt>
                <c:pt idx="426">
                  <c:v>790.36363636363637</c:v>
                </c:pt>
                <c:pt idx="427">
                  <c:v>756</c:v>
                </c:pt>
                <c:pt idx="428">
                  <c:v>721.63636363636363</c:v>
                </c:pt>
                <c:pt idx="429">
                  <c:v>687.27272727272737</c:v>
                </c:pt>
                <c:pt idx="430">
                  <c:v>652.90909090909088</c:v>
                </c:pt>
                <c:pt idx="431">
                  <c:v>618.5454545454545</c:v>
                </c:pt>
                <c:pt idx="432">
                  <c:v>584.18181818181813</c:v>
                </c:pt>
                <c:pt idx="433">
                  <c:v>549.81818181818187</c:v>
                </c:pt>
                <c:pt idx="434">
                  <c:v>515.4545454545455</c:v>
                </c:pt>
                <c:pt idx="435">
                  <c:v>481.09090909090901</c:v>
                </c:pt>
                <c:pt idx="436">
                  <c:v>446.72727272727269</c:v>
                </c:pt>
                <c:pt idx="437">
                  <c:v>412.36363636363632</c:v>
                </c:pt>
                <c:pt idx="438">
                  <c:v>378</c:v>
                </c:pt>
                <c:pt idx="439">
                  <c:v>343.63636363636368</c:v>
                </c:pt>
                <c:pt idx="440">
                  <c:v>309.27272727272714</c:v>
                </c:pt>
                <c:pt idx="441">
                  <c:v>274.90909090909082</c:v>
                </c:pt>
                <c:pt idx="442">
                  <c:v>240.5454545454545</c:v>
                </c:pt>
                <c:pt idx="443">
                  <c:v>206.18181818181816</c:v>
                </c:pt>
                <c:pt idx="444">
                  <c:v>171.81818181818184</c:v>
                </c:pt>
                <c:pt idx="445">
                  <c:v>137.45454545454533</c:v>
                </c:pt>
                <c:pt idx="446">
                  <c:v>103.09090909090899</c:v>
                </c:pt>
                <c:pt idx="447">
                  <c:v>68.727272727272663</c:v>
                </c:pt>
                <c:pt idx="448">
                  <c:v>34.363636363636331</c:v>
                </c:pt>
                <c:pt idx="449">
                  <c:v>0</c:v>
                </c:pt>
                <c:pt idx="450">
                  <c:v>1544</c:v>
                </c:pt>
                <c:pt idx="451">
                  <c:v>1508.909090909091</c:v>
                </c:pt>
                <c:pt idx="452">
                  <c:v>1473.818181818182</c:v>
                </c:pt>
                <c:pt idx="453">
                  <c:v>1438.7272727272727</c:v>
                </c:pt>
                <c:pt idx="454">
                  <c:v>1403.6363636363635</c:v>
                </c:pt>
                <c:pt idx="455">
                  <c:v>1368.5454545454545</c:v>
                </c:pt>
                <c:pt idx="456">
                  <c:v>1333.4545454545455</c:v>
                </c:pt>
                <c:pt idx="457">
                  <c:v>1298.3636363636365</c:v>
                </c:pt>
                <c:pt idx="458">
                  <c:v>1263.2727272727273</c:v>
                </c:pt>
                <c:pt idx="459">
                  <c:v>1228.181818181818</c:v>
                </c:pt>
                <c:pt idx="460">
                  <c:v>1193.090909090909</c:v>
                </c:pt>
                <c:pt idx="461">
                  <c:v>1158</c:v>
                </c:pt>
                <c:pt idx="462">
                  <c:v>1122.909090909091</c:v>
                </c:pt>
                <c:pt idx="463">
                  <c:v>1087.818181818182</c:v>
                </c:pt>
                <c:pt idx="464">
                  <c:v>1052.7272727272727</c:v>
                </c:pt>
                <c:pt idx="465">
                  <c:v>1017.6363636363636</c:v>
                </c:pt>
                <c:pt idx="466">
                  <c:v>982.5454545454545</c:v>
                </c:pt>
                <c:pt idx="467">
                  <c:v>947.4545454545455</c:v>
                </c:pt>
                <c:pt idx="468">
                  <c:v>912.36363636363626</c:v>
                </c:pt>
                <c:pt idx="469">
                  <c:v>877.27272727272714</c:v>
                </c:pt>
                <c:pt idx="470">
                  <c:v>842.18181818181813</c:v>
                </c:pt>
                <c:pt idx="471">
                  <c:v>807.09090909090901</c:v>
                </c:pt>
                <c:pt idx="472">
                  <c:v>772</c:v>
                </c:pt>
                <c:pt idx="473">
                  <c:v>736.90909090909099</c:v>
                </c:pt>
                <c:pt idx="474">
                  <c:v>701.81818181818187</c:v>
                </c:pt>
                <c:pt idx="475">
                  <c:v>666.72727272727263</c:v>
                </c:pt>
                <c:pt idx="476">
                  <c:v>631.63636363636363</c:v>
                </c:pt>
                <c:pt idx="477">
                  <c:v>596.5454545454545</c:v>
                </c:pt>
                <c:pt idx="478">
                  <c:v>561.4545454545455</c:v>
                </c:pt>
                <c:pt idx="479">
                  <c:v>526.36363636363637</c:v>
                </c:pt>
                <c:pt idx="480">
                  <c:v>491.2727272727272</c:v>
                </c:pt>
                <c:pt idx="481">
                  <c:v>456.18181818181813</c:v>
                </c:pt>
                <c:pt idx="482">
                  <c:v>421.09090909090907</c:v>
                </c:pt>
                <c:pt idx="483">
                  <c:v>386</c:v>
                </c:pt>
                <c:pt idx="484">
                  <c:v>350.90909090909093</c:v>
                </c:pt>
                <c:pt idx="485">
                  <c:v>315.8181818181817</c:v>
                </c:pt>
                <c:pt idx="486">
                  <c:v>280.72727272727263</c:v>
                </c:pt>
                <c:pt idx="487">
                  <c:v>245.6363636363636</c:v>
                </c:pt>
                <c:pt idx="488">
                  <c:v>210.54545454545453</c:v>
                </c:pt>
                <c:pt idx="489">
                  <c:v>175.45454545454547</c:v>
                </c:pt>
                <c:pt idx="490">
                  <c:v>140.36363636363623</c:v>
                </c:pt>
                <c:pt idx="491">
                  <c:v>105.27272727272718</c:v>
                </c:pt>
                <c:pt idx="492">
                  <c:v>70.181818181818116</c:v>
                </c:pt>
                <c:pt idx="493">
                  <c:v>35.090909090909058</c:v>
                </c:pt>
                <c:pt idx="494">
                  <c:v>0</c:v>
                </c:pt>
                <c:pt idx="495">
                  <c:v>1575</c:v>
                </c:pt>
                <c:pt idx="496">
                  <c:v>1539.2045454545455</c:v>
                </c:pt>
                <c:pt idx="497">
                  <c:v>1503.409090909091</c:v>
                </c:pt>
                <c:pt idx="498">
                  <c:v>1467.6136363636365</c:v>
                </c:pt>
                <c:pt idx="499">
                  <c:v>1431.8181818181818</c:v>
                </c:pt>
                <c:pt idx="500">
                  <c:v>1396.0227272727273</c:v>
                </c:pt>
                <c:pt idx="501">
                  <c:v>1360.2272727272727</c:v>
                </c:pt>
                <c:pt idx="502">
                  <c:v>1324.4318181818182</c:v>
                </c:pt>
                <c:pt idx="503">
                  <c:v>1288.6363636363635</c:v>
                </c:pt>
                <c:pt idx="504">
                  <c:v>1252.840909090909</c:v>
                </c:pt>
                <c:pt idx="505">
                  <c:v>1217.0454545454545</c:v>
                </c:pt>
                <c:pt idx="506">
                  <c:v>1181.25</c:v>
                </c:pt>
                <c:pt idx="507">
                  <c:v>1145.4545454545455</c:v>
                </c:pt>
                <c:pt idx="508">
                  <c:v>1109.659090909091</c:v>
                </c:pt>
                <c:pt idx="509">
                  <c:v>1073.8636363636365</c:v>
                </c:pt>
                <c:pt idx="510">
                  <c:v>1038.0681818181818</c:v>
                </c:pt>
                <c:pt idx="511">
                  <c:v>1002.2727272727273</c:v>
                </c:pt>
                <c:pt idx="512">
                  <c:v>966.47727272727275</c:v>
                </c:pt>
                <c:pt idx="513">
                  <c:v>930.68181818181802</c:v>
                </c:pt>
                <c:pt idx="514">
                  <c:v>894.88636363636351</c:v>
                </c:pt>
                <c:pt idx="515">
                  <c:v>859.09090909090901</c:v>
                </c:pt>
                <c:pt idx="516">
                  <c:v>823.2954545454545</c:v>
                </c:pt>
                <c:pt idx="517">
                  <c:v>787.5</c:v>
                </c:pt>
                <c:pt idx="518">
                  <c:v>751.7045454545455</c:v>
                </c:pt>
                <c:pt idx="519">
                  <c:v>715.90909090909099</c:v>
                </c:pt>
                <c:pt idx="520">
                  <c:v>680.11363636363626</c:v>
                </c:pt>
                <c:pt idx="521">
                  <c:v>644.31818181818176</c:v>
                </c:pt>
                <c:pt idx="522">
                  <c:v>608.52272727272725</c:v>
                </c:pt>
                <c:pt idx="523">
                  <c:v>572.72727272727275</c:v>
                </c:pt>
                <c:pt idx="524">
                  <c:v>536.93181818181824</c:v>
                </c:pt>
                <c:pt idx="525">
                  <c:v>501.13636363636357</c:v>
                </c:pt>
                <c:pt idx="526">
                  <c:v>465.34090909090901</c:v>
                </c:pt>
                <c:pt idx="527">
                  <c:v>429.5454545454545</c:v>
                </c:pt>
                <c:pt idx="528">
                  <c:v>393.75</c:v>
                </c:pt>
                <c:pt idx="529">
                  <c:v>357.9545454545455</c:v>
                </c:pt>
                <c:pt idx="530">
                  <c:v>322.15909090909082</c:v>
                </c:pt>
                <c:pt idx="531">
                  <c:v>286.36363636363626</c:v>
                </c:pt>
                <c:pt idx="532">
                  <c:v>250.56818181818178</c:v>
                </c:pt>
                <c:pt idx="533">
                  <c:v>214.77272727272725</c:v>
                </c:pt>
                <c:pt idx="534">
                  <c:v>178.97727272727275</c:v>
                </c:pt>
                <c:pt idx="535">
                  <c:v>143.18181818181804</c:v>
                </c:pt>
                <c:pt idx="536">
                  <c:v>107.38636363636354</c:v>
                </c:pt>
                <c:pt idx="537">
                  <c:v>71.590909090909022</c:v>
                </c:pt>
                <c:pt idx="538">
                  <c:v>35.795454545454511</c:v>
                </c:pt>
                <c:pt idx="539">
                  <c:v>0</c:v>
                </c:pt>
                <c:pt idx="540">
                  <c:v>1607</c:v>
                </c:pt>
                <c:pt idx="541">
                  <c:v>1570.4772727272727</c:v>
                </c:pt>
                <c:pt idx="542">
                  <c:v>1533.9545454545455</c:v>
                </c:pt>
                <c:pt idx="543">
                  <c:v>1497.4318181818182</c:v>
                </c:pt>
                <c:pt idx="544">
                  <c:v>1460.9090909090908</c:v>
                </c:pt>
                <c:pt idx="545">
                  <c:v>1424.3863636363635</c:v>
                </c:pt>
                <c:pt idx="546">
                  <c:v>1387.8636363636365</c:v>
                </c:pt>
                <c:pt idx="547">
                  <c:v>1351.3409090909092</c:v>
                </c:pt>
                <c:pt idx="548">
                  <c:v>1314.8181818181818</c:v>
                </c:pt>
                <c:pt idx="549">
                  <c:v>1278.2954545454545</c:v>
                </c:pt>
                <c:pt idx="550">
                  <c:v>1241.7727272727273</c:v>
                </c:pt>
                <c:pt idx="551">
                  <c:v>1205.25</c:v>
                </c:pt>
                <c:pt idx="552">
                  <c:v>1168.7272727272727</c:v>
                </c:pt>
                <c:pt idx="553">
                  <c:v>1132.2045454545455</c:v>
                </c:pt>
                <c:pt idx="554">
                  <c:v>1095.6818181818182</c:v>
                </c:pt>
                <c:pt idx="555">
                  <c:v>1059.1590909090908</c:v>
                </c:pt>
                <c:pt idx="556">
                  <c:v>1022.6363636363636</c:v>
                </c:pt>
                <c:pt idx="557">
                  <c:v>986.11363636363637</c:v>
                </c:pt>
                <c:pt idx="558">
                  <c:v>949.59090909090901</c:v>
                </c:pt>
                <c:pt idx="559">
                  <c:v>913.06818181818176</c:v>
                </c:pt>
                <c:pt idx="560">
                  <c:v>876.5454545454545</c:v>
                </c:pt>
                <c:pt idx="561">
                  <c:v>840.02272727272725</c:v>
                </c:pt>
                <c:pt idx="562">
                  <c:v>803.5</c:v>
                </c:pt>
                <c:pt idx="563">
                  <c:v>766.97727272727275</c:v>
                </c:pt>
                <c:pt idx="564">
                  <c:v>730.4545454545455</c:v>
                </c:pt>
                <c:pt idx="565">
                  <c:v>693.93181818181813</c:v>
                </c:pt>
                <c:pt idx="566">
                  <c:v>657.40909090909088</c:v>
                </c:pt>
                <c:pt idx="567">
                  <c:v>620.88636363636363</c:v>
                </c:pt>
                <c:pt idx="568">
                  <c:v>584.36363636363637</c:v>
                </c:pt>
                <c:pt idx="569">
                  <c:v>547.84090909090912</c:v>
                </c:pt>
                <c:pt idx="570">
                  <c:v>511.3181818181817</c:v>
                </c:pt>
                <c:pt idx="571">
                  <c:v>474.7954545454545</c:v>
                </c:pt>
                <c:pt idx="572">
                  <c:v>438.27272727272725</c:v>
                </c:pt>
                <c:pt idx="573">
                  <c:v>401.75</c:v>
                </c:pt>
                <c:pt idx="574">
                  <c:v>365.22727272727275</c:v>
                </c:pt>
                <c:pt idx="575">
                  <c:v>328.70454545454533</c:v>
                </c:pt>
                <c:pt idx="576">
                  <c:v>292.18181818181807</c:v>
                </c:pt>
                <c:pt idx="577">
                  <c:v>255.65909090909085</c:v>
                </c:pt>
                <c:pt idx="578">
                  <c:v>219.13636363636363</c:v>
                </c:pt>
                <c:pt idx="579">
                  <c:v>182.61363636363637</c:v>
                </c:pt>
                <c:pt idx="580">
                  <c:v>146.09090909090895</c:v>
                </c:pt>
                <c:pt idx="581">
                  <c:v>109.56818181818173</c:v>
                </c:pt>
                <c:pt idx="582">
                  <c:v>73.045454545454476</c:v>
                </c:pt>
                <c:pt idx="583">
                  <c:v>36.522727272727238</c:v>
                </c:pt>
                <c:pt idx="584">
                  <c:v>0</c:v>
                </c:pt>
                <c:pt idx="585">
                  <c:v>1639</c:v>
                </c:pt>
                <c:pt idx="586">
                  <c:v>1601.75</c:v>
                </c:pt>
                <c:pt idx="587">
                  <c:v>1564.5</c:v>
                </c:pt>
                <c:pt idx="588">
                  <c:v>1527.25</c:v>
                </c:pt>
                <c:pt idx="589">
                  <c:v>1490</c:v>
                </c:pt>
                <c:pt idx="590">
                  <c:v>1452.75</c:v>
                </c:pt>
                <c:pt idx="591">
                  <c:v>1415.5</c:v>
                </c:pt>
                <c:pt idx="592">
                  <c:v>1378.25</c:v>
                </c:pt>
                <c:pt idx="593">
                  <c:v>1341</c:v>
                </c:pt>
                <c:pt idx="594">
                  <c:v>1303.75</c:v>
                </c:pt>
                <c:pt idx="595">
                  <c:v>1266.5</c:v>
                </c:pt>
                <c:pt idx="596">
                  <c:v>1229.25</c:v>
                </c:pt>
                <c:pt idx="597">
                  <c:v>1192</c:v>
                </c:pt>
                <c:pt idx="598">
                  <c:v>1154.75</c:v>
                </c:pt>
                <c:pt idx="599">
                  <c:v>1117.5</c:v>
                </c:pt>
                <c:pt idx="600">
                  <c:v>1080.25</c:v>
                </c:pt>
                <c:pt idx="601">
                  <c:v>1043</c:v>
                </c:pt>
                <c:pt idx="602">
                  <c:v>1005.75</c:v>
                </c:pt>
                <c:pt idx="603">
                  <c:v>968.49999999999989</c:v>
                </c:pt>
                <c:pt idx="604">
                  <c:v>931.24999999999989</c:v>
                </c:pt>
                <c:pt idx="605">
                  <c:v>893.99999999999989</c:v>
                </c:pt>
                <c:pt idx="606">
                  <c:v>856.75</c:v>
                </c:pt>
                <c:pt idx="607">
                  <c:v>819.5</c:v>
                </c:pt>
                <c:pt idx="608">
                  <c:v>782.25</c:v>
                </c:pt>
                <c:pt idx="609">
                  <c:v>745.00000000000011</c:v>
                </c:pt>
                <c:pt idx="610">
                  <c:v>707.74999999999989</c:v>
                </c:pt>
                <c:pt idx="611">
                  <c:v>670.5</c:v>
                </c:pt>
                <c:pt idx="612">
                  <c:v>633.25</c:v>
                </c:pt>
                <c:pt idx="613">
                  <c:v>596</c:v>
                </c:pt>
                <c:pt idx="614">
                  <c:v>558.75</c:v>
                </c:pt>
                <c:pt idx="615">
                  <c:v>521.49999999999989</c:v>
                </c:pt>
                <c:pt idx="616">
                  <c:v>484.24999999999994</c:v>
                </c:pt>
                <c:pt idx="617">
                  <c:v>446.99999999999994</c:v>
                </c:pt>
                <c:pt idx="618">
                  <c:v>409.75</c:v>
                </c:pt>
                <c:pt idx="619">
                  <c:v>372.50000000000006</c:v>
                </c:pt>
                <c:pt idx="620">
                  <c:v>335.24999999999989</c:v>
                </c:pt>
                <c:pt idx="621">
                  <c:v>297.99999999999994</c:v>
                </c:pt>
                <c:pt idx="622">
                  <c:v>260.74999999999994</c:v>
                </c:pt>
                <c:pt idx="623">
                  <c:v>223.49999999999997</c:v>
                </c:pt>
                <c:pt idx="624">
                  <c:v>186.25000000000003</c:v>
                </c:pt>
                <c:pt idx="625">
                  <c:v>148.99999999999986</c:v>
                </c:pt>
                <c:pt idx="626">
                  <c:v>111.7499999999999</c:v>
                </c:pt>
                <c:pt idx="627">
                  <c:v>74.499999999999929</c:v>
                </c:pt>
                <c:pt idx="628">
                  <c:v>37.249999999999964</c:v>
                </c:pt>
                <c:pt idx="629">
                  <c:v>0</c:v>
                </c:pt>
                <c:pt idx="630">
                  <c:v>1671</c:v>
                </c:pt>
                <c:pt idx="631">
                  <c:v>1633.0227272727273</c:v>
                </c:pt>
                <c:pt idx="632">
                  <c:v>1595.0454545454545</c:v>
                </c:pt>
                <c:pt idx="633">
                  <c:v>1557.068181818182</c:v>
                </c:pt>
                <c:pt idx="634">
                  <c:v>1519.090909090909</c:v>
                </c:pt>
                <c:pt idx="635">
                  <c:v>1481.1136363636363</c:v>
                </c:pt>
                <c:pt idx="636">
                  <c:v>1443.1363636363637</c:v>
                </c:pt>
                <c:pt idx="637">
                  <c:v>1405.159090909091</c:v>
                </c:pt>
                <c:pt idx="638">
                  <c:v>1367.181818181818</c:v>
                </c:pt>
                <c:pt idx="639">
                  <c:v>1329.2045454545455</c:v>
                </c:pt>
                <c:pt idx="640">
                  <c:v>1291.2272727272727</c:v>
                </c:pt>
                <c:pt idx="641">
                  <c:v>1253.25</c:v>
                </c:pt>
                <c:pt idx="642">
                  <c:v>1215.2727272727273</c:v>
                </c:pt>
                <c:pt idx="643">
                  <c:v>1177.2954545454545</c:v>
                </c:pt>
                <c:pt idx="644">
                  <c:v>1139.318181818182</c:v>
                </c:pt>
                <c:pt idx="645">
                  <c:v>1101.340909090909</c:v>
                </c:pt>
                <c:pt idx="646">
                  <c:v>1063.3636363636363</c:v>
                </c:pt>
                <c:pt idx="647">
                  <c:v>1025.3863636363637</c:v>
                </c:pt>
                <c:pt idx="648">
                  <c:v>987.40909090909076</c:v>
                </c:pt>
                <c:pt idx="649">
                  <c:v>949.43181818181813</c:v>
                </c:pt>
                <c:pt idx="650">
                  <c:v>911.45454545454538</c:v>
                </c:pt>
                <c:pt idx="651">
                  <c:v>873.47727272727275</c:v>
                </c:pt>
                <c:pt idx="652">
                  <c:v>835.5</c:v>
                </c:pt>
                <c:pt idx="653">
                  <c:v>797.52272727272725</c:v>
                </c:pt>
                <c:pt idx="654">
                  <c:v>759.54545454545462</c:v>
                </c:pt>
                <c:pt idx="655">
                  <c:v>721.56818181818176</c:v>
                </c:pt>
                <c:pt idx="656">
                  <c:v>683.59090909090901</c:v>
                </c:pt>
                <c:pt idx="657">
                  <c:v>645.61363636363637</c:v>
                </c:pt>
                <c:pt idx="658">
                  <c:v>607.63636363636363</c:v>
                </c:pt>
                <c:pt idx="659">
                  <c:v>569.65909090909099</c:v>
                </c:pt>
                <c:pt idx="660">
                  <c:v>531.68181818181813</c:v>
                </c:pt>
                <c:pt idx="661">
                  <c:v>493.70454545454538</c:v>
                </c:pt>
                <c:pt idx="662">
                  <c:v>455.72727272727269</c:v>
                </c:pt>
                <c:pt idx="663">
                  <c:v>417.75</c:v>
                </c:pt>
                <c:pt idx="664">
                  <c:v>379.77272727272731</c:v>
                </c:pt>
                <c:pt idx="665">
                  <c:v>341.79545454545445</c:v>
                </c:pt>
                <c:pt idx="666">
                  <c:v>303.81818181818176</c:v>
                </c:pt>
                <c:pt idx="667">
                  <c:v>265.84090909090907</c:v>
                </c:pt>
                <c:pt idx="668">
                  <c:v>227.86363636363635</c:v>
                </c:pt>
                <c:pt idx="669">
                  <c:v>189.88636363636365</c:v>
                </c:pt>
                <c:pt idx="670">
                  <c:v>151.90909090909076</c:v>
                </c:pt>
                <c:pt idx="671">
                  <c:v>113.93181818181809</c:v>
                </c:pt>
                <c:pt idx="672">
                  <c:v>75.954545454545382</c:v>
                </c:pt>
                <c:pt idx="673">
                  <c:v>37.977272727272691</c:v>
                </c:pt>
                <c:pt idx="674">
                  <c:v>0</c:v>
                </c:pt>
                <c:pt idx="675">
                  <c:v>1703</c:v>
                </c:pt>
                <c:pt idx="676">
                  <c:v>1664.2954545454545</c:v>
                </c:pt>
                <c:pt idx="677">
                  <c:v>1625.5909090909092</c:v>
                </c:pt>
                <c:pt idx="678">
                  <c:v>1586.8863636363637</c:v>
                </c:pt>
                <c:pt idx="679">
                  <c:v>1548.1818181818182</c:v>
                </c:pt>
                <c:pt idx="680">
                  <c:v>1509.4772727272727</c:v>
                </c:pt>
                <c:pt idx="681">
                  <c:v>1470.7727272727273</c:v>
                </c:pt>
                <c:pt idx="682">
                  <c:v>1432.0681818181818</c:v>
                </c:pt>
                <c:pt idx="683">
                  <c:v>1393.3636363636363</c:v>
                </c:pt>
                <c:pt idx="684">
                  <c:v>1354.6590909090908</c:v>
                </c:pt>
                <c:pt idx="685">
                  <c:v>1315.9545454545455</c:v>
                </c:pt>
                <c:pt idx="686">
                  <c:v>1277.25</c:v>
                </c:pt>
                <c:pt idx="687">
                  <c:v>1238.5454545454545</c:v>
                </c:pt>
                <c:pt idx="688">
                  <c:v>1199.8409090909092</c:v>
                </c:pt>
                <c:pt idx="689">
                  <c:v>1161.1363636363637</c:v>
                </c:pt>
                <c:pt idx="690">
                  <c:v>1122.4318181818182</c:v>
                </c:pt>
                <c:pt idx="691">
                  <c:v>1083.7272727272727</c:v>
                </c:pt>
                <c:pt idx="692">
                  <c:v>1045.0227272727273</c:v>
                </c:pt>
                <c:pt idx="693">
                  <c:v>1006.3181818181816</c:v>
                </c:pt>
                <c:pt idx="694">
                  <c:v>967.61363636363626</c:v>
                </c:pt>
                <c:pt idx="695">
                  <c:v>928.90909090909088</c:v>
                </c:pt>
                <c:pt idx="696">
                  <c:v>890.20454545454538</c:v>
                </c:pt>
                <c:pt idx="697">
                  <c:v>851.5</c:v>
                </c:pt>
                <c:pt idx="698">
                  <c:v>812.79545454545462</c:v>
                </c:pt>
                <c:pt idx="699">
                  <c:v>774.09090909090912</c:v>
                </c:pt>
                <c:pt idx="700">
                  <c:v>735.38636363636351</c:v>
                </c:pt>
                <c:pt idx="701">
                  <c:v>696.68181818181813</c:v>
                </c:pt>
                <c:pt idx="702">
                  <c:v>657.97727272727275</c:v>
                </c:pt>
                <c:pt idx="703">
                  <c:v>619.27272727272725</c:v>
                </c:pt>
                <c:pt idx="704">
                  <c:v>580.56818181818187</c:v>
                </c:pt>
                <c:pt idx="705">
                  <c:v>541.86363636363626</c:v>
                </c:pt>
                <c:pt idx="706">
                  <c:v>503.15909090909082</c:v>
                </c:pt>
                <c:pt idx="707">
                  <c:v>464.45454545454544</c:v>
                </c:pt>
                <c:pt idx="708">
                  <c:v>425.75</c:v>
                </c:pt>
                <c:pt idx="709">
                  <c:v>387.04545454545456</c:v>
                </c:pt>
                <c:pt idx="710">
                  <c:v>348.34090909090895</c:v>
                </c:pt>
                <c:pt idx="711">
                  <c:v>309.63636363636357</c:v>
                </c:pt>
                <c:pt idx="712">
                  <c:v>270.93181818181813</c:v>
                </c:pt>
                <c:pt idx="713">
                  <c:v>232.22727272727272</c:v>
                </c:pt>
                <c:pt idx="714">
                  <c:v>193.52272727272728</c:v>
                </c:pt>
                <c:pt idx="715">
                  <c:v>154.81818181818167</c:v>
                </c:pt>
                <c:pt idx="716">
                  <c:v>116.11363636363626</c:v>
                </c:pt>
                <c:pt idx="717">
                  <c:v>77.409090909090835</c:v>
                </c:pt>
                <c:pt idx="718">
                  <c:v>38.704545454545418</c:v>
                </c:pt>
                <c:pt idx="719">
                  <c:v>0</c:v>
                </c:pt>
                <c:pt idx="720">
                  <c:v>1735</c:v>
                </c:pt>
                <c:pt idx="721">
                  <c:v>1695.5681818181818</c:v>
                </c:pt>
                <c:pt idx="722">
                  <c:v>1656.1363636363637</c:v>
                </c:pt>
                <c:pt idx="723">
                  <c:v>1616.7045454545455</c:v>
                </c:pt>
                <c:pt idx="724">
                  <c:v>1577.2727272727273</c:v>
                </c:pt>
                <c:pt idx="725">
                  <c:v>1537.840909090909</c:v>
                </c:pt>
                <c:pt idx="726">
                  <c:v>1498.409090909091</c:v>
                </c:pt>
                <c:pt idx="727">
                  <c:v>1458.9772727272727</c:v>
                </c:pt>
                <c:pt idx="728">
                  <c:v>1419.5454545454545</c:v>
                </c:pt>
                <c:pt idx="729">
                  <c:v>1380.1136363636363</c:v>
                </c:pt>
                <c:pt idx="730">
                  <c:v>1340.6818181818182</c:v>
                </c:pt>
                <c:pt idx="731">
                  <c:v>1301.25</c:v>
                </c:pt>
                <c:pt idx="732">
                  <c:v>1261.8181818181818</c:v>
                </c:pt>
                <c:pt idx="733">
                  <c:v>1222.3863636363637</c:v>
                </c:pt>
                <c:pt idx="734">
                  <c:v>1182.9545454545455</c:v>
                </c:pt>
                <c:pt idx="735">
                  <c:v>1143.5227272727273</c:v>
                </c:pt>
                <c:pt idx="736">
                  <c:v>1104.090909090909</c:v>
                </c:pt>
                <c:pt idx="737">
                  <c:v>1064.659090909091</c:v>
                </c:pt>
                <c:pt idx="738">
                  <c:v>1025.2272727272725</c:v>
                </c:pt>
                <c:pt idx="739">
                  <c:v>985.79545454545439</c:v>
                </c:pt>
                <c:pt idx="740">
                  <c:v>946.36363636363626</c:v>
                </c:pt>
                <c:pt idx="741">
                  <c:v>906.93181818181813</c:v>
                </c:pt>
                <c:pt idx="742">
                  <c:v>867.5</c:v>
                </c:pt>
                <c:pt idx="743">
                  <c:v>828.06818181818187</c:v>
                </c:pt>
                <c:pt idx="744">
                  <c:v>788.63636363636374</c:v>
                </c:pt>
                <c:pt idx="745">
                  <c:v>749.20454545454538</c:v>
                </c:pt>
                <c:pt idx="746">
                  <c:v>709.77272727272725</c:v>
                </c:pt>
                <c:pt idx="747">
                  <c:v>670.34090909090912</c:v>
                </c:pt>
                <c:pt idx="748">
                  <c:v>630.90909090909088</c:v>
                </c:pt>
                <c:pt idx="749">
                  <c:v>591.47727272727275</c:v>
                </c:pt>
                <c:pt idx="750">
                  <c:v>552.04545454545439</c:v>
                </c:pt>
                <c:pt idx="751">
                  <c:v>512.61363636363626</c:v>
                </c:pt>
                <c:pt idx="752">
                  <c:v>473.18181818181813</c:v>
                </c:pt>
                <c:pt idx="753">
                  <c:v>433.75</c:v>
                </c:pt>
                <c:pt idx="754">
                  <c:v>394.31818181818187</c:v>
                </c:pt>
                <c:pt idx="755">
                  <c:v>354.88636363636351</c:v>
                </c:pt>
                <c:pt idx="756">
                  <c:v>315.45454545454538</c:v>
                </c:pt>
                <c:pt idx="757">
                  <c:v>276.0227272727272</c:v>
                </c:pt>
                <c:pt idx="758">
                  <c:v>236.59090909090907</c:v>
                </c:pt>
                <c:pt idx="759">
                  <c:v>197.15909090909093</c:v>
                </c:pt>
                <c:pt idx="760">
                  <c:v>157.72727272727258</c:v>
                </c:pt>
                <c:pt idx="761">
                  <c:v>118.29545454545445</c:v>
                </c:pt>
                <c:pt idx="762">
                  <c:v>78.863636363636289</c:v>
                </c:pt>
                <c:pt idx="763">
                  <c:v>39.431818181818144</c:v>
                </c:pt>
                <c:pt idx="764">
                  <c:v>0</c:v>
                </c:pt>
                <c:pt idx="765">
                  <c:v>1766</c:v>
                </c:pt>
                <c:pt idx="766">
                  <c:v>1725.8636363636365</c:v>
                </c:pt>
                <c:pt idx="767">
                  <c:v>1685.7272727272727</c:v>
                </c:pt>
                <c:pt idx="768">
                  <c:v>1645.5909090909092</c:v>
                </c:pt>
                <c:pt idx="769">
                  <c:v>1605.4545454545455</c:v>
                </c:pt>
                <c:pt idx="770">
                  <c:v>1565.3181818181818</c:v>
                </c:pt>
                <c:pt idx="771">
                  <c:v>1525.1818181818182</c:v>
                </c:pt>
                <c:pt idx="772">
                  <c:v>1485.0454545454545</c:v>
                </c:pt>
                <c:pt idx="773">
                  <c:v>1444.9090909090908</c:v>
                </c:pt>
                <c:pt idx="774">
                  <c:v>1404.7727272727273</c:v>
                </c:pt>
                <c:pt idx="775">
                  <c:v>1364.6363636363635</c:v>
                </c:pt>
                <c:pt idx="776">
                  <c:v>1324.5</c:v>
                </c:pt>
                <c:pt idx="777">
                  <c:v>1284.3636363636365</c:v>
                </c:pt>
                <c:pt idx="778">
                  <c:v>1244.2272727272727</c:v>
                </c:pt>
                <c:pt idx="779">
                  <c:v>1204.0909090909092</c:v>
                </c:pt>
                <c:pt idx="780">
                  <c:v>1163.9545454545455</c:v>
                </c:pt>
                <c:pt idx="781">
                  <c:v>1123.8181818181818</c:v>
                </c:pt>
                <c:pt idx="782">
                  <c:v>1083.6818181818182</c:v>
                </c:pt>
                <c:pt idx="783">
                  <c:v>1043.5454545454545</c:v>
                </c:pt>
                <c:pt idx="784">
                  <c:v>1003.4090909090908</c:v>
                </c:pt>
                <c:pt idx="785">
                  <c:v>963.27272727272725</c:v>
                </c:pt>
                <c:pt idx="786">
                  <c:v>923.13636363636363</c:v>
                </c:pt>
                <c:pt idx="787">
                  <c:v>883</c:v>
                </c:pt>
                <c:pt idx="788">
                  <c:v>842.86363636363637</c:v>
                </c:pt>
                <c:pt idx="789">
                  <c:v>802.72727272727275</c:v>
                </c:pt>
                <c:pt idx="790">
                  <c:v>762.59090909090901</c:v>
                </c:pt>
                <c:pt idx="791">
                  <c:v>722.45454545454538</c:v>
                </c:pt>
                <c:pt idx="792">
                  <c:v>682.31818181818176</c:v>
                </c:pt>
                <c:pt idx="793">
                  <c:v>642.18181818181824</c:v>
                </c:pt>
                <c:pt idx="794">
                  <c:v>602.04545454545462</c:v>
                </c:pt>
                <c:pt idx="795">
                  <c:v>561.90909090909076</c:v>
                </c:pt>
                <c:pt idx="796">
                  <c:v>521.77272727272725</c:v>
                </c:pt>
                <c:pt idx="797">
                  <c:v>481.63636363636363</c:v>
                </c:pt>
                <c:pt idx="798">
                  <c:v>441.5</c:v>
                </c:pt>
                <c:pt idx="799">
                  <c:v>401.36363636363637</c:v>
                </c:pt>
                <c:pt idx="800">
                  <c:v>361.22727272727258</c:v>
                </c:pt>
                <c:pt idx="801">
                  <c:v>321.09090909090901</c:v>
                </c:pt>
                <c:pt idx="802">
                  <c:v>280.95454545454538</c:v>
                </c:pt>
                <c:pt idx="803">
                  <c:v>240.81818181818181</c:v>
                </c:pt>
                <c:pt idx="804">
                  <c:v>200.68181818181819</c:v>
                </c:pt>
                <c:pt idx="805">
                  <c:v>160.54545454545439</c:v>
                </c:pt>
                <c:pt idx="806">
                  <c:v>120.40909090909081</c:v>
                </c:pt>
                <c:pt idx="807">
                  <c:v>80.272727272727195</c:v>
                </c:pt>
                <c:pt idx="808">
                  <c:v>40.136363636363598</c:v>
                </c:pt>
                <c:pt idx="809">
                  <c:v>0</c:v>
                </c:pt>
                <c:pt idx="810">
                  <c:v>1798</c:v>
                </c:pt>
                <c:pt idx="811">
                  <c:v>1757.1363636363637</c:v>
                </c:pt>
                <c:pt idx="812">
                  <c:v>1716.2727272727273</c:v>
                </c:pt>
                <c:pt idx="813">
                  <c:v>1675.409090909091</c:v>
                </c:pt>
                <c:pt idx="814">
                  <c:v>1634.5454545454545</c:v>
                </c:pt>
                <c:pt idx="815">
                  <c:v>1593.6818181818182</c:v>
                </c:pt>
                <c:pt idx="816">
                  <c:v>1552.8181818181818</c:v>
                </c:pt>
                <c:pt idx="817">
                  <c:v>1511.9545454545455</c:v>
                </c:pt>
                <c:pt idx="818">
                  <c:v>1471.090909090909</c:v>
                </c:pt>
                <c:pt idx="819">
                  <c:v>1430.2272727272727</c:v>
                </c:pt>
                <c:pt idx="820">
                  <c:v>1389.3636363636363</c:v>
                </c:pt>
                <c:pt idx="821">
                  <c:v>1348.5</c:v>
                </c:pt>
                <c:pt idx="822">
                  <c:v>1307.6363636363637</c:v>
                </c:pt>
                <c:pt idx="823">
                  <c:v>1266.7727272727273</c:v>
                </c:pt>
                <c:pt idx="824">
                  <c:v>1225.909090909091</c:v>
                </c:pt>
                <c:pt idx="825">
                  <c:v>1185.0454545454545</c:v>
                </c:pt>
                <c:pt idx="826">
                  <c:v>1144.1818181818182</c:v>
                </c:pt>
                <c:pt idx="827">
                  <c:v>1103.3181818181818</c:v>
                </c:pt>
                <c:pt idx="828">
                  <c:v>1062.4545454545453</c:v>
                </c:pt>
                <c:pt idx="829">
                  <c:v>1021.590909090909</c:v>
                </c:pt>
                <c:pt idx="830">
                  <c:v>980.72727272727263</c:v>
                </c:pt>
                <c:pt idx="831">
                  <c:v>939.86363636363637</c:v>
                </c:pt>
                <c:pt idx="832">
                  <c:v>899</c:v>
                </c:pt>
                <c:pt idx="833">
                  <c:v>858.13636363636363</c:v>
                </c:pt>
                <c:pt idx="834">
                  <c:v>817.27272727272737</c:v>
                </c:pt>
                <c:pt idx="835">
                  <c:v>776.40909090909076</c:v>
                </c:pt>
                <c:pt idx="836">
                  <c:v>735.5454545454545</c:v>
                </c:pt>
                <c:pt idx="837">
                  <c:v>694.68181818181813</c:v>
                </c:pt>
                <c:pt idx="838">
                  <c:v>653.81818181818187</c:v>
                </c:pt>
                <c:pt idx="839">
                  <c:v>612.9545454545455</c:v>
                </c:pt>
                <c:pt idx="840">
                  <c:v>572.09090909090901</c:v>
                </c:pt>
                <c:pt idx="841">
                  <c:v>531.22727272727263</c:v>
                </c:pt>
                <c:pt idx="842">
                  <c:v>490.36363636363632</c:v>
                </c:pt>
                <c:pt idx="843">
                  <c:v>449.5</c:v>
                </c:pt>
                <c:pt idx="844">
                  <c:v>408.63636363636368</c:v>
                </c:pt>
                <c:pt idx="845">
                  <c:v>367.77272727272714</c:v>
                </c:pt>
                <c:pt idx="846">
                  <c:v>326.90909090909082</c:v>
                </c:pt>
                <c:pt idx="847">
                  <c:v>286.0454545454545</c:v>
                </c:pt>
                <c:pt idx="848">
                  <c:v>245.18181818181816</c:v>
                </c:pt>
                <c:pt idx="849">
                  <c:v>204.31818181818184</c:v>
                </c:pt>
                <c:pt idx="850">
                  <c:v>163.4545454545453</c:v>
                </c:pt>
                <c:pt idx="851">
                  <c:v>122.59090909090898</c:v>
                </c:pt>
                <c:pt idx="852">
                  <c:v>81.727272727272648</c:v>
                </c:pt>
                <c:pt idx="853">
                  <c:v>40.863636363636324</c:v>
                </c:pt>
                <c:pt idx="854">
                  <c:v>0</c:v>
                </c:pt>
                <c:pt idx="855">
                  <c:v>1830</c:v>
                </c:pt>
                <c:pt idx="856">
                  <c:v>1788.409090909091</c:v>
                </c:pt>
                <c:pt idx="857">
                  <c:v>1746.818181818182</c:v>
                </c:pt>
                <c:pt idx="858">
                  <c:v>1705.2272727272727</c:v>
                </c:pt>
                <c:pt idx="859">
                  <c:v>1663.6363636363635</c:v>
                </c:pt>
                <c:pt idx="860">
                  <c:v>1622.0454545454545</c:v>
                </c:pt>
                <c:pt idx="861">
                  <c:v>1580.4545454545455</c:v>
                </c:pt>
                <c:pt idx="862">
                  <c:v>1538.8636363636365</c:v>
                </c:pt>
                <c:pt idx="863">
                  <c:v>1497.2727272727273</c:v>
                </c:pt>
                <c:pt idx="864">
                  <c:v>1455.681818181818</c:v>
                </c:pt>
                <c:pt idx="865">
                  <c:v>1414.090909090909</c:v>
                </c:pt>
                <c:pt idx="866">
                  <c:v>1372.5</c:v>
                </c:pt>
                <c:pt idx="867">
                  <c:v>1330.909090909091</c:v>
                </c:pt>
                <c:pt idx="868">
                  <c:v>1289.318181818182</c:v>
                </c:pt>
                <c:pt idx="869">
                  <c:v>1247.7272727272727</c:v>
                </c:pt>
                <c:pt idx="870">
                  <c:v>1206.1363636363635</c:v>
                </c:pt>
                <c:pt idx="871">
                  <c:v>1164.5454545454545</c:v>
                </c:pt>
                <c:pt idx="872">
                  <c:v>1122.9545454545455</c:v>
                </c:pt>
                <c:pt idx="873">
                  <c:v>1081.3636363636363</c:v>
                </c:pt>
                <c:pt idx="874">
                  <c:v>1039.7727272727273</c:v>
                </c:pt>
                <c:pt idx="875">
                  <c:v>998.18181818181813</c:v>
                </c:pt>
                <c:pt idx="876">
                  <c:v>956.59090909090901</c:v>
                </c:pt>
                <c:pt idx="877">
                  <c:v>915</c:v>
                </c:pt>
                <c:pt idx="878">
                  <c:v>873.40909090909099</c:v>
                </c:pt>
                <c:pt idx="879">
                  <c:v>831.81818181818187</c:v>
                </c:pt>
                <c:pt idx="880">
                  <c:v>790.22727272727263</c:v>
                </c:pt>
                <c:pt idx="881">
                  <c:v>748.63636363636363</c:v>
                </c:pt>
                <c:pt idx="882">
                  <c:v>707.0454545454545</c:v>
                </c:pt>
                <c:pt idx="883">
                  <c:v>665.4545454545455</c:v>
                </c:pt>
                <c:pt idx="884">
                  <c:v>623.86363636363637</c:v>
                </c:pt>
                <c:pt idx="885">
                  <c:v>582.27272727272714</c:v>
                </c:pt>
                <c:pt idx="886">
                  <c:v>540.68181818181813</c:v>
                </c:pt>
                <c:pt idx="887">
                  <c:v>499.09090909090907</c:v>
                </c:pt>
                <c:pt idx="888">
                  <c:v>457.5</c:v>
                </c:pt>
                <c:pt idx="889">
                  <c:v>415.90909090909093</c:v>
                </c:pt>
                <c:pt idx="890">
                  <c:v>374.3181818181817</c:v>
                </c:pt>
                <c:pt idx="891">
                  <c:v>332.72727272727263</c:v>
                </c:pt>
                <c:pt idx="892">
                  <c:v>291.13636363636357</c:v>
                </c:pt>
                <c:pt idx="893">
                  <c:v>249.54545454545453</c:v>
                </c:pt>
                <c:pt idx="894">
                  <c:v>207.95454545454547</c:v>
                </c:pt>
                <c:pt idx="895">
                  <c:v>166.3636363636362</c:v>
                </c:pt>
                <c:pt idx="896">
                  <c:v>124.77272727272717</c:v>
                </c:pt>
                <c:pt idx="897">
                  <c:v>83.181818181818102</c:v>
                </c:pt>
                <c:pt idx="898">
                  <c:v>41.590909090909051</c:v>
                </c:pt>
                <c:pt idx="899">
                  <c:v>0</c:v>
                </c:pt>
                <c:pt idx="900">
                  <c:v>1862</c:v>
                </c:pt>
                <c:pt idx="901">
                  <c:v>1819.6818181818182</c:v>
                </c:pt>
                <c:pt idx="902">
                  <c:v>1777.3636363636365</c:v>
                </c:pt>
                <c:pt idx="903">
                  <c:v>1735.0454545454547</c:v>
                </c:pt>
                <c:pt idx="904">
                  <c:v>1692.7272727272727</c:v>
                </c:pt>
                <c:pt idx="905">
                  <c:v>1650.409090909091</c:v>
                </c:pt>
                <c:pt idx="906">
                  <c:v>1608.090909090909</c:v>
                </c:pt>
                <c:pt idx="907">
                  <c:v>1565.7727272727273</c:v>
                </c:pt>
                <c:pt idx="908">
                  <c:v>1523.4545454545453</c:v>
                </c:pt>
                <c:pt idx="909">
                  <c:v>1481.1363636363635</c:v>
                </c:pt>
                <c:pt idx="910">
                  <c:v>1438.8181818181818</c:v>
                </c:pt>
                <c:pt idx="911">
                  <c:v>1396.5</c:v>
                </c:pt>
                <c:pt idx="912">
                  <c:v>1354.1818181818182</c:v>
                </c:pt>
                <c:pt idx="913">
                  <c:v>1311.8636363636365</c:v>
                </c:pt>
                <c:pt idx="914">
                  <c:v>1269.5454545454547</c:v>
                </c:pt>
                <c:pt idx="915">
                  <c:v>1227.2272727272727</c:v>
                </c:pt>
                <c:pt idx="916">
                  <c:v>1184.909090909091</c:v>
                </c:pt>
                <c:pt idx="917">
                  <c:v>1142.590909090909</c:v>
                </c:pt>
                <c:pt idx="918">
                  <c:v>1100.272727272727</c:v>
                </c:pt>
                <c:pt idx="919">
                  <c:v>1057.9545454545453</c:v>
                </c:pt>
                <c:pt idx="920">
                  <c:v>1015.6363636363635</c:v>
                </c:pt>
                <c:pt idx="921">
                  <c:v>973.31818181818176</c:v>
                </c:pt>
                <c:pt idx="922">
                  <c:v>931</c:v>
                </c:pt>
                <c:pt idx="923">
                  <c:v>888.68181818181824</c:v>
                </c:pt>
                <c:pt idx="924">
                  <c:v>846.36363636363649</c:v>
                </c:pt>
                <c:pt idx="925">
                  <c:v>804.0454545454545</c:v>
                </c:pt>
                <c:pt idx="926">
                  <c:v>761.72727272727263</c:v>
                </c:pt>
                <c:pt idx="927">
                  <c:v>719.40909090909088</c:v>
                </c:pt>
                <c:pt idx="928">
                  <c:v>677.09090909090912</c:v>
                </c:pt>
                <c:pt idx="929">
                  <c:v>634.77272727272737</c:v>
                </c:pt>
                <c:pt idx="930">
                  <c:v>592.45454545454538</c:v>
                </c:pt>
                <c:pt idx="931">
                  <c:v>550.13636363636351</c:v>
                </c:pt>
                <c:pt idx="932">
                  <c:v>507.81818181818176</c:v>
                </c:pt>
                <c:pt idx="933">
                  <c:v>465.5</c:v>
                </c:pt>
                <c:pt idx="934">
                  <c:v>423.18181818181824</c:v>
                </c:pt>
                <c:pt idx="935">
                  <c:v>380.86363636363626</c:v>
                </c:pt>
                <c:pt idx="936">
                  <c:v>338.54545454545445</c:v>
                </c:pt>
                <c:pt idx="937">
                  <c:v>296.22727272727269</c:v>
                </c:pt>
                <c:pt idx="938">
                  <c:v>253.90909090909088</c:v>
                </c:pt>
                <c:pt idx="939">
                  <c:v>211.59090909090912</c:v>
                </c:pt>
                <c:pt idx="940">
                  <c:v>169.27272727272711</c:v>
                </c:pt>
                <c:pt idx="941">
                  <c:v>126.95454545454534</c:v>
                </c:pt>
                <c:pt idx="942">
                  <c:v>84.636363636363555</c:v>
                </c:pt>
                <c:pt idx="943">
                  <c:v>42.318181818181777</c:v>
                </c:pt>
                <c:pt idx="944">
                  <c:v>0</c:v>
                </c:pt>
                <c:pt idx="945">
                  <c:v>1882</c:v>
                </c:pt>
                <c:pt idx="946">
                  <c:v>1839.2272727272727</c:v>
                </c:pt>
                <c:pt idx="947">
                  <c:v>1796.4545454545455</c:v>
                </c:pt>
                <c:pt idx="948">
                  <c:v>1753.6818181818182</c:v>
                </c:pt>
                <c:pt idx="949">
                  <c:v>1710.9090909090908</c:v>
                </c:pt>
                <c:pt idx="950">
                  <c:v>1668.1363636363635</c:v>
                </c:pt>
                <c:pt idx="951">
                  <c:v>1625.3636363636365</c:v>
                </c:pt>
                <c:pt idx="952">
                  <c:v>1582.5909090909092</c:v>
                </c:pt>
                <c:pt idx="953">
                  <c:v>1539.8181818181818</c:v>
                </c:pt>
                <c:pt idx="954">
                  <c:v>1497.0454545454545</c:v>
                </c:pt>
                <c:pt idx="955">
                  <c:v>1454.2727272727273</c:v>
                </c:pt>
                <c:pt idx="956">
                  <c:v>1411.5</c:v>
                </c:pt>
                <c:pt idx="957">
                  <c:v>1368.7272727272727</c:v>
                </c:pt>
                <c:pt idx="958">
                  <c:v>1325.9545454545455</c:v>
                </c:pt>
                <c:pt idx="959">
                  <c:v>1283.1818181818182</c:v>
                </c:pt>
                <c:pt idx="960">
                  <c:v>1240.4090909090908</c:v>
                </c:pt>
                <c:pt idx="961">
                  <c:v>1197.6363636363635</c:v>
                </c:pt>
                <c:pt idx="962">
                  <c:v>1154.8636363636365</c:v>
                </c:pt>
                <c:pt idx="963">
                  <c:v>1112.090909090909</c:v>
                </c:pt>
                <c:pt idx="964">
                  <c:v>1069.3181818181818</c:v>
                </c:pt>
                <c:pt idx="965">
                  <c:v>1026.5454545454545</c:v>
                </c:pt>
                <c:pt idx="966">
                  <c:v>983.77272727272725</c:v>
                </c:pt>
                <c:pt idx="967">
                  <c:v>941</c:v>
                </c:pt>
                <c:pt idx="968">
                  <c:v>898.22727272727275</c:v>
                </c:pt>
                <c:pt idx="969">
                  <c:v>855.4545454545455</c:v>
                </c:pt>
                <c:pt idx="970">
                  <c:v>812.68181818181813</c:v>
                </c:pt>
                <c:pt idx="971">
                  <c:v>769.90909090909088</c:v>
                </c:pt>
                <c:pt idx="972">
                  <c:v>727.13636363636363</c:v>
                </c:pt>
                <c:pt idx="973">
                  <c:v>684.36363636363637</c:v>
                </c:pt>
                <c:pt idx="974">
                  <c:v>641.59090909090912</c:v>
                </c:pt>
                <c:pt idx="975">
                  <c:v>598.81818181818176</c:v>
                </c:pt>
                <c:pt idx="976">
                  <c:v>556.0454545454545</c:v>
                </c:pt>
                <c:pt idx="977">
                  <c:v>513.27272727272725</c:v>
                </c:pt>
                <c:pt idx="978">
                  <c:v>470.5</c:v>
                </c:pt>
                <c:pt idx="979">
                  <c:v>427.72727272727275</c:v>
                </c:pt>
                <c:pt idx="980">
                  <c:v>384.95454545454533</c:v>
                </c:pt>
                <c:pt idx="981">
                  <c:v>342.18181818181807</c:v>
                </c:pt>
                <c:pt idx="982">
                  <c:v>299.40909090909088</c:v>
                </c:pt>
                <c:pt idx="983">
                  <c:v>256.63636363636363</c:v>
                </c:pt>
                <c:pt idx="984">
                  <c:v>213.86363636363637</c:v>
                </c:pt>
                <c:pt idx="985">
                  <c:v>171.09090909090895</c:v>
                </c:pt>
                <c:pt idx="986">
                  <c:v>128.3181818181817</c:v>
                </c:pt>
                <c:pt idx="987">
                  <c:v>85.545454545454476</c:v>
                </c:pt>
                <c:pt idx="988">
                  <c:v>42.772727272727238</c:v>
                </c:pt>
                <c:pt idx="989">
                  <c:v>0</c:v>
                </c:pt>
                <c:pt idx="990">
                  <c:v>1901</c:v>
                </c:pt>
                <c:pt idx="991">
                  <c:v>1857.7954545454545</c:v>
                </c:pt>
                <c:pt idx="992">
                  <c:v>1814.5909090909092</c:v>
                </c:pt>
                <c:pt idx="993">
                  <c:v>1771.3863636363637</c:v>
                </c:pt>
                <c:pt idx="994">
                  <c:v>1728.181818181818</c:v>
                </c:pt>
                <c:pt idx="995">
                  <c:v>1684.9772727272727</c:v>
                </c:pt>
                <c:pt idx="996">
                  <c:v>1641.7727272727273</c:v>
                </c:pt>
                <c:pt idx="997">
                  <c:v>1598.568181818182</c:v>
                </c:pt>
                <c:pt idx="998">
                  <c:v>1555.3636363636363</c:v>
                </c:pt>
                <c:pt idx="999">
                  <c:v>1512.1590909090908</c:v>
                </c:pt>
                <c:pt idx="1000">
                  <c:v>1468.9545454545455</c:v>
                </c:pt>
                <c:pt idx="1001">
                  <c:v>1425.75</c:v>
                </c:pt>
                <c:pt idx="1002">
                  <c:v>1382.5454545454545</c:v>
                </c:pt>
                <c:pt idx="1003">
                  <c:v>1339.3409090909092</c:v>
                </c:pt>
                <c:pt idx="1004">
                  <c:v>1296.1363636363637</c:v>
                </c:pt>
                <c:pt idx="1005">
                  <c:v>1252.931818181818</c:v>
                </c:pt>
                <c:pt idx="1006">
                  <c:v>1209.7272727272727</c:v>
                </c:pt>
                <c:pt idx="1007">
                  <c:v>1166.5227272727273</c:v>
                </c:pt>
                <c:pt idx="1008">
                  <c:v>1123.3181818181818</c:v>
                </c:pt>
                <c:pt idx="1009">
                  <c:v>1080.1136363636363</c:v>
                </c:pt>
                <c:pt idx="1010">
                  <c:v>1036.9090909090908</c:v>
                </c:pt>
                <c:pt idx="1011">
                  <c:v>993.70454545454538</c:v>
                </c:pt>
                <c:pt idx="1012">
                  <c:v>950.5</c:v>
                </c:pt>
                <c:pt idx="1013">
                  <c:v>907.29545454545462</c:v>
                </c:pt>
                <c:pt idx="1014">
                  <c:v>864.09090909090912</c:v>
                </c:pt>
                <c:pt idx="1015">
                  <c:v>820.88636363636351</c:v>
                </c:pt>
                <c:pt idx="1016">
                  <c:v>777.68181818181813</c:v>
                </c:pt>
                <c:pt idx="1017">
                  <c:v>734.47727272727275</c:v>
                </c:pt>
                <c:pt idx="1018">
                  <c:v>691.27272727272725</c:v>
                </c:pt>
                <c:pt idx="1019">
                  <c:v>648.06818181818187</c:v>
                </c:pt>
                <c:pt idx="1020">
                  <c:v>604.86363636363626</c:v>
                </c:pt>
                <c:pt idx="1021">
                  <c:v>561.65909090909088</c:v>
                </c:pt>
                <c:pt idx="1022">
                  <c:v>518.45454545454538</c:v>
                </c:pt>
                <c:pt idx="1023">
                  <c:v>475.25</c:v>
                </c:pt>
                <c:pt idx="1024">
                  <c:v>432.04545454545456</c:v>
                </c:pt>
                <c:pt idx="1025">
                  <c:v>388.84090909090895</c:v>
                </c:pt>
                <c:pt idx="1026">
                  <c:v>345.63636363636351</c:v>
                </c:pt>
                <c:pt idx="1027">
                  <c:v>302.43181818181813</c:v>
                </c:pt>
                <c:pt idx="1028">
                  <c:v>259.22727272727269</c:v>
                </c:pt>
                <c:pt idx="1029">
                  <c:v>216.02272727272728</c:v>
                </c:pt>
                <c:pt idx="1030">
                  <c:v>172.81818181818167</c:v>
                </c:pt>
                <c:pt idx="1031">
                  <c:v>129.61363636363626</c:v>
                </c:pt>
                <c:pt idx="1032">
                  <c:v>86.409090909090835</c:v>
                </c:pt>
                <c:pt idx="1033">
                  <c:v>43.204545454545418</c:v>
                </c:pt>
                <c:pt idx="1034">
                  <c:v>0</c:v>
                </c:pt>
                <c:pt idx="1035">
                  <c:v>1921</c:v>
                </c:pt>
                <c:pt idx="1036">
                  <c:v>1877.3409090909092</c:v>
                </c:pt>
                <c:pt idx="1037">
                  <c:v>1833.6818181818182</c:v>
                </c:pt>
                <c:pt idx="1038">
                  <c:v>1790.0227272727275</c:v>
                </c:pt>
                <c:pt idx="1039">
                  <c:v>1746.3636363636363</c:v>
                </c:pt>
                <c:pt idx="1040">
                  <c:v>1702.7045454545455</c:v>
                </c:pt>
                <c:pt idx="1041">
                  <c:v>1659.0454545454545</c:v>
                </c:pt>
                <c:pt idx="1042">
                  <c:v>1615.3863636363637</c:v>
                </c:pt>
                <c:pt idx="1043">
                  <c:v>1571.7272727272725</c:v>
                </c:pt>
                <c:pt idx="1044">
                  <c:v>1528.0681818181818</c:v>
                </c:pt>
                <c:pt idx="1045">
                  <c:v>1484.4090909090908</c:v>
                </c:pt>
                <c:pt idx="1046">
                  <c:v>1440.75</c:v>
                </c:pt>
                <c:pt idx="1047">
                  <c:v>1397.0909090909092</c:v>
                </c:pt>
                <c:pt idx="1048">
                  <c:v>1353.4318181818182</c:v>
                </c:pt>
                <c:pt idx="1049">
                  <c:v>1309.7727272727275</c:v>
                </c:pt>
                <c:pt idx="1050">
                  <c:v>1266.1136363636363</c:v>
                </c:pt>
                <c:pt idx="1051">
                  <c:v>1222.4545454545455</c:v>
                </c:pt>
                <c:pt idx="1052">
                  <c:v>1178.7954545454545</c:v>
                </c:pt>
                <c:pt idx="1053">
                  <c:v>1135.1363636363635</c:v>
                </c:pt>
                <c:pt idx="1054">
                  <c:v>1091.4772727272725</c:v>
                </c:pt>
                <c:pt idx="1055">
                  <c:v>1047.8181818181818</c:v>
                </c:pt>
                <c:pt idx="1056">
                  <c:v>1004.1590909090909</c:v>
                </c:pt>
                <c:pt idx="1057">
                  <c:v>960.5</c:v>
                </c:pt>
                <c:pt idx="1058">
                  <c:v>916.84090909090912</c:v>
                </c:pt>
                <c:pt idx="1059">
                  <c:v>873.18181818181824</c:v>
                </c:pt>
                <c:pt idx="1060">
                  <c:v>829.52272727272714</c:v>
                </c:pt>
                <c:pt idx="1061">
                  <c:v>785.86363636363626</c:v>
                </c:pt>
                <c:pt idx="1062">
                  <c:v>742.20454545454538</c:v>
                </c:pt>
                <c:pt idx="1063">
                  <c:v>698.54545454545462</c:v>
                </c:pt>
                <c:pt idx="1064">
                  <c:v>654.88636363636374</c:v>
                </c:pt>
                <c:pt idx="1065">
                  <c:v>611.22727272727263</c:v>
                </c:pt>
                <c:pt idx="1066">
                  <c:v>567.56818181818176</c:v>
                </c:pt>
                <c:pt idx="1067">
                  <c:v>523.90909090909088</c:v>
                </c:pt>
                <c:pt idx="1068">
                  <c:v>480.25</c:v>
                </c:pt>
                <c:pt idx="1069">
                  <c:v>436.59090909090912</c:v>
                </c:pt>
                <c:pt idx="1070">
                  <c:v>392.93181818181807</c:v>
                </c:pt>
                <c:pt idx="1071">
                  <c:v>349.2727272727272</c:v>
                </c:pt>
                <c:pt idx="1072">
                  <c:v>305.61363636363632</c:v>
                </c:pt>
                <c:pt idx="1073">
                  <c:v>261.95454545454544</c:v>
                </c:pt>
                <c:pt idx="1074">
                  <c:v>218.29545454545456</c:v>
                </c:pt>
                <c:pt idx="1075">
                  <c:v>174.63636363636348</c:v>
                </c:pt>
                <c:pt idx="1076">
                  <c:v>130.97727272727261</c:v>
                </c:pt>
                <c:pt idx="1077">
                  <c:v>87.318181818181742</c:v>
                </c:pt>
                <c:pt idx="1078">
                  <c:v>43.659090909090871</c:v>
                </c:pt>
                <c:pt idx="1079">
                  <c:v>0</c:v>
                </c:pt>
                <c:pt idx="1080">
                  <c:v>1940</c:v>
                </c:pt>
                <c:pt idx="1081">
                  <c:v>1895.909090909091</c:v>
                </c:pt>
                <c:pt idx="1082">
                  <c:v>1851.818181818182</c:v>
                </c:pt>
                <c:pt idx="1083">
                  <c:v>1807.7272727272727</c:v>
                </c:pt>
                <c:pt idx="1084">
                  <c:v>1763.6363636363635</c:v>
                </c:pt>
                <c:pt idx="1085">
                  <c:v>1719.5454545454545</c:v>
                </c:pt>
                <c:pt idx="1086">
                  <c:v>1675.4545454545455</c:v>
                </c:pt>
                <c:pt idx="1087">
                  <c:v>1631.3636363636365</c:v>
                </c:pt>
                <c:pt idx="1088">
                  <c:v>1587.2727272727273</c:v>
                </c:pt>
                <c:pt idx="1089">
                  <c:v>1543.181818181818</c:v>
                </c:pt>
                <c:pt idx="1090">
                  <c:v>1499.090909090909</c:v>
                </c:pt>
                <c:pt idx="1091">
                  <c:v>1455</c:v>
                </c:pt>
                <c:pt idx="1092">
                  <c:v>1410.909090909091</c:v>
                </c:pt>
                <c:pt idx="1093">
                  <c:v>1366.818181818182</c:v>
                </c:pt>
                <c:pt idx="1094">
                  <c:v>1322.7272727272727</c:v>
                </c:pt>
                <c:pt idx="1095">
                  <c:v>1278.6363636363635</c:v>
                </c:pt>
                <c:pt idx="1096">
                  <c:v>1234.5454545454545</c:v>
                </c:pt>
                <c:pt idx="1097">
                  <c:v>1190.4545454545455</c:v>
                </c:pt>
                <c:pt idx="1098">
                  <c:v>1146.3636363636363</c:v>
                </c:pt>
                <c:pt idx="1099">
                  <c:v>1102.2727272727273</c:v>
                </c:pt>
                <c:pt idx="1100">
                  <c:v>1058.181818181818</c:v>
                </c:pt>
                <c:pt idx="1101">
                  <c:v>1014.090909090909</c:v>
                </c:pt>
                <c:pt idx="1102">
                  <c:v>970</c:v>
                </c:pt>
                <c:pt idx="1103">
                  <c:v>925.90909090909099</c:v>
                </c:pt>
                <c:pt idx="1104">
                  <c:v>881.81818181818187</c:v>
                </c:pt>
                <c:pt idx="1105">
                  <c:v>837.72727272727263</c:v>
                </c:pt>
                <c:pt idx="1106">
                  <c:v>793.63636363636363</c:v>
                </c:pt>
                <c:pt idx="1107">
                  <c:v>749.5454545454545</c:v>
                </c:pt>
                <c:pt idx="1108">
                  <c:v>705.4545454545455</c:v>
                </c:pt>
                <c:pt idx="1109">
                  <c:v>661.36363636363637</c:v>
                </c:pt>
                <c:pt idx="1110">
                  <c:v>617.27272727272714</c:v>
                </c:pt>
                <c:pt idx="1111">
                  <c:v>573.18181818181813</c:v>
                </c:pt>
                <c:pt idx="1112">
                  <c:v>529.09090909090901</c:v>
                </c:pt>
                <c:pt idx="1113">
                  <c:v>485</c:v>
                </c:pt>
                <c:pt idx="1114">
                  <c:v>440.90909090909093</c:v>
                </c:pt>
                <c:pt idx="1115">
                  <c:v>396.8181818181817</c:v>
                </c:pt>
                <c:pt idx="1116">
                  <c:v>352.72727272727263</c:v>
                </c:pt>
                <c:pt idx="1117">
                  <c:v>308.63636363636357</c:v>
                </c:pt>
                <c:pt idx="1118">
                  <c:v>264.5454545454545</c:v>
                </c:pt>
                <c:pt idx="1119">
                  <c:v>220.45454545454547</c:v>
                </c:pt>
                <c:pt idx="1120">
                  <c:v>176.3636363636362</c:v>
                </c:pt>
                <c:pt idx="1121">
                  <c:v>132.27272727272717</c:v>
                </c:pt>
                <c:pt idx="1122">
                  <c:v>88.181818181818102</c:v>
                </c:pt>
                <c:pt idx="1123">
                  <c:v>44.090909090909051</c:v>
                </c:pt>
                <c:pt idx="1124">
                  <c:v>0</c:v>
                </c:pt>
                <c:pt idx="1125">
                  <c:v>1960</c:v>
                </c:pt>
                <c:pt idx="1126">
                  <c:v>1915.4545454545455</c:v>
                </c:pt>
                <c:pt idx="1127">
                  <c:v>1870.909090909091</c:v>
                </c:pt>
                <c:pt idx="1128">
                  <c:v>1826.3636363636365</c:v>
                </c:pt>
                <c:pt idx="1129">
                  <c:v>1781.8181818181818</c:v>
                </c:pt>
                <c:pt idx="1130">
                  <c:v>1737.2727272727273</c:v>
                </c:pt>
                <c:pt idx="1131">
                  <c:v>1692.7272727272727</c:v>
                </c:pt>
                <c:pt idx="1132">
                  <c:v>1648.1818181818182</c:v>
                </c:pt>
                <c:pt idx="1133">
                  <c:v>1603.6363636363635</c:v>
                </c:pt>
                <c:pt idx="1134">
                  <c:v>1559.090909090909</c:v>
                </c:pt>
                <c:pt idx="1135">
                  <c:v>1514.5454545454545</c:v>
                </c:pt>
                <c:pt idx="1136">
                  <c:v>1470</c:v>
                </c:pt>
                <c:pt idx="1137">
                  <c:v>1425.4545454545455</c:v>
                </c:pt>
                <c:pt idx="1138">
                  <c:v>1380.909090909091</c:v>
                </c:pt>
                <c:pt idx="1139">
                  <c:v>1336.3636363636365</c:v>
                </c:pt>
                <c:pt idx="1140">
                  <c:v>1291.8181818181818</c:v>
                </c:pt>
                <c:pt idx="1141">
                  <c:v>1247.2727272727273</c:v>
                </c:pt>
                <c:pt idx="1142">
                  <c:v>1202.7272727272727</c:v>
                </c:pt>
                <c:pt idx="1143">
                  <c:v>1158.181818181818</c:v>
                </c:pt>
                <c:pt idx="1144">
                  <c:v>1113.6363636363635</c:v>
                </c:pt>
                <c:pt idx="1145">
                  <c:v>1069.090909090909</c:v>
                </c:pt>
                <c:pt idx="1146">
                  <c:v>1024.5454545454545</c:v>
                </c:pt>
                <c:pt idx="1147">
                  <c:v>980</c:v>
                </c:pt>
                <c:pt idx="1148">
                  <c:v>935.4545454545455</c:v>
                </c:pt>
                <c:pt idx="1149">
                  <c:v>890.90909090909099</c:v>
                </c:pt>
                <c:pt idx="1150">
                  <c:v>846.36363636363626</c:v>
                </c:pt>
                <c:pt idx="1151">
                  <c:v>801.81818181818176</c:v>
                </c:pt>
                <c:pt idx="1152">
                  <c:v>757.27272727272725</c:v>
                </c:pt>
                <c:pt idx="1153">
                  <c:v>712.72727272727275</c:v>
                </c:pt>
                <c:pt idx="1154">
                  <c:v>668.18181818181824</c:v>
                </c:pt>
                <c:pt idx="1155">
                  <c:v>623.63636363636351</c:v>
                </c:pt>
                <c:pt idx="1156">
                  <c:v>579.09090909090901</c:v>
                </c:pt>
                <c:pt idx="1157">
                  <c:v>534.5454545454545</c:v>
                </c:pt>
                <c:pt idx="1158">
                  <c:v>490</c:v>
                </c:pt>
                <c:pt idx="1159">
                  <c:v>445.4545454545455</c:v>
                </c:pt>
                <c:pt idx="1160">
                  <c:v>400.90909090909076</c:v>
                </c:pt>
                <c:pt idx="1161">
                  <c:v>356.36363636363626</c:v>
                </c:pt>
                <c:pt idx="1162">
                  <c:v>311.81818181818176</c:v>
                </c:pt>
                <c:pt idx="1163">
                  <c:v>267.27272727272725</c:v>
                </c:pt>
                <c:pt idx="1164">
                  <c:v>222.72727272727275</c:v>
                </c:pt>
                <c:pt idx="1165">
                  <c:v>178.18181818181802</c:v>
                </c:pt>
                <c:pt idx="1166">
                  <c:v>133.63636363636351</c:v>
                </c:pt>
                <c:pt idx="1167">
                  <c:v>89.090909090909008</c:v>
                </c:pt>
                <c:pt idx="1168">
                  <c:v>44.545454545454504</c:v>
                </c:pt>
                <c:pt idx="1169">
                  <c:v>0</c:v>
                </c:pt>
                <c:pt idx="1170">
                  <c:v>1980</c:v>
                </c:pt>
                <c:pt idx="1171">
                  <c:v>1935</c:v>
                </c:pt>
                <c:pt idx="1172">
                  <c:v>1890</c:v>
                </c:pt>
                <c:pt idx="1173">
                  <c:v>1845.0000000000002</c:v>
                </c:pt>
                <c:pt idx="1174">
                  <c:v>1800</c:v>
                </c:pt>
                <c:pt idx="1175">
                  <c:v>1755</c:v>
                </c:pt>
                <c:pt idx="1176">
                  <c:v>1710</c:v>
                </c:pt>
                <c:pt idx="1177">
                  <c:v>1665</c:v>
                </c:pt>
                <c:pt idx="1178">
                  <c:v>1619.9999999999998</c:v>
                </c:pt>
                <c:pt idx="1179">
                  <c:v>1575</c:v>
                </c:pt>
                <c:pt idx="1180">
                  <c:v>1530</c:v>
                </c:pt>
                <c:pt idx="1181">
                  <c:v>1485</c:v>
                </c:pt>
                <c:pt idx="1182">
                  <c:v>1440</c:v>
                </c:pt>
                <c:pt idx="1183">
                  <c:v>1395</c:v>
                </c:pt>
                <c:pt idx="1184">
                  <c:v>1350.0000000000002</c:v>
                </c:pt>
                <c:pt idx="1185">
                  <c:v>1305</c:v>
                </c:pt>
                <c:pt idx="1186">
                  <c:v>1260</c:v>
                </c:pt>
                <c:pt idx="1187">
                  <c:v>1215</c:v>
                </c:pt>
                <c:pt idx="1188">
                  <c:v>1169.9999999999998</c:v>
                </c:pt>
                <c:pt idx="1189">
                  <c:v>1124.9999999999998</c:v>
                </c:pt>
                <c:pt idx="1190">
                  <c:v>1080</c:v>
                </c:pt>
                <c:pt idx="1191">
                  <c:v>1035</c:v>
                </c:pt>
                <c:pt idx="1192">
                  <c:v>990</c:v>
                </c:pt>
                <c:pt idx="1193">
                  <c:v>945</c:v>
                </c:pt>
                <c:pt idx="1194">
                  <c:v>900.00000000000011</c:v>
                </c:pt>
                <c:pt idx="1195">
                  <c:v>854.99999999999989</c:v>
                </c:pt>
                <c:pt idx="1196">
                  <c:v>809.99999999999989</c:v>
                </c:pt>
                <c:pt idx="1197">
                  <c:v>765</c:v>
                </c:pt>
                <c:pt idx="1198">
                  <c:v>720</c:v>
                </c:pt>
                <c:pt idx="1199">
                  <c:v>675.00000000000011</c:v>
                </c:pt>
                <c:pt idx="1200">
                  <c:v>629.99999999999989</c:v>
                </c:pt>
                <c:pt idx="1201">
                  <c:v>584.99999999999989</c:v>
                </c:pt>
                <c:pt idx="1202">
                  <c:v>540</c:v>
                </c:pt>
                <c:pt idx="1203">
                  <c:v>495</c:v>
                </c:pt>
                <c:pt idx="1204">
                  <c:v>450.00000000000006</c:v>
                </c:pt>
                <c:pt idx="1205">
                  <c:v>404.99999999999989</c:v>
                </c:pt>
                <c:pt idx="1206">
                  <c:v>359.99999999999989</c:v>
                </c:pt>
                <c:pt idx="1207">
                  <c:v>314.99999999999994</c:v>
                </c:pt>
                <c:pt idx="1208">
                  <c:v>270</c:v>
                </c:pt>
                <c:pt idx="1209">
                  <c:v>225.00000000000003</c:v>
                </c:pt>
                <c:pt idx="1210">
                  <c:v>179.99999999999983</c:v>
                </c:pt>
                <c:pt idx="1211">
                  <c:v>134.99999999999989</c:v>
                </c:pt>
                <c:pt idx="1212">
                  <c:v>89.999999999999915</c:v>
                </c:pt>
                <c:pt idx="1213">
                  <c:v>44.999999999999957</c:v>
                </c:pt>
                <c:pt idx="1214">
                  <c:v>0</c:v>
                </c:pt>
                <c:pt idx="1215">
                  <c:v>1999</c:v>
                </c:pt>
                <c:pt idx="1216">
                  <c:v>1953.5681818181818</c:v>
                </c:pt>
                <c:pt idx="1217">
                  <c:v>1908.1363636363637</c:v>
                </c:pt>
                <c:pt idx="1218">
                  <c:v>1862.7045454545455</c:v>
                </c:pt>
                <c:pt idx="1219">
                  <c:v>1817.2727272727273</c:v>
                </c:pt>
                <c:pt idx="1220">
                  <c:v>1771.840909090909</c:v>
                </c:pt>
                <c:pt idx="1221">
                  <c:v>1726.409090909091</c:v>
                </c:pt>
                <c:pt idx="1222">
                  <c:v>1680.9772727272727</c:v>
                </c:pt>
                <c:pt idx="1223">
                  <c:v>1635.5454545454545</c:v>
                </c:pt>
                <c:pt idx="1224">
                  <c:v>1590.1136363636363</c:v>
                </c:pt>
                <c:pt idx="1225">
                  <c:v>1544.6818181818182</c:v>
                </c:pt>
                <c:pt idx="1226">
                  <c:v>1499.25</c:v>
                </c:pt>
                <c:pt idx="1227">
                  <c:v>1453.8181818181818</c:v>
                </c:pt>
                <c:pt idx="1228">
                  <c:v>1408.3863636363637</c:v>
                </c:pt>
                <c:pt idx="1229">
                  <c:v>1362.9545454545455</c:v>
                </c:pt>
                <c:pt idx="1230">
                  <c:v>1317.5227272727273</c:v>
                </c:pt>
                <c:pt idx="1231">
                  <c:v>1272.090909090909</c:v>
                </c:pt>
                <c:pt idx="1232">
                  <c:v>1226.659090909091</c:v>
                </c:pt>
                <c:pt idx="1233">
                  <c:v>1181.2272727272725</c:v>
                </c:pt>
                <c:pt idx="1234">
                  <c:v>1135.7954545454545</c:v>
                </c:pt>
                <c:pt idx="1235">
                  <c:v>1090.3636363636363</c:v>
                </c:pt>
                <c:pt idx="1236">
                  <c:v>1044.9318181818182</c:v>
                </c:pt>
                <c:pt idx="1237">
                  <c:v>999.5</c:v>
                </c:pt>
                <c:pt idx="1238">
                  <c:v>954.06818181818187</c:v>
                </c:pt>
                <c:pt idx="1239">
                  <c:v>908.63636363636374</c:v>
                </c:pt>
                <c:pt idx="1240">
                  <c:v>863.20454545454538</c:v>
                </c:pt>
                <c:pt idx="1241">
                  <c:v>817.77272727272725</c:v>
                </c:pt>
                <c:pt idx="1242">
                  <c:v>772.34090909090912</c:v>
                </c:pt>
                <c:pt idx="1243">
                  <c:v>726.90909090909088</c:v>
                </c:pt>
                <c:pt idx="1244">
                  <c:v>681.47727272727275</c:v>
                </c:pt>
                <c:pt idx="1245">
                  <c:v>636.04545454545439</c:v>
                </c:pt>
                <c:pt idx="1246">
                  <c:v>590.61363636363626</c:v>
                </c:pt>
                <c:pt idx="1247">
                  <c:v>545.18181818181813</c:v>
                </c:pt>
                <c:pt idx="1248">
                  <c:v>499.75</c:v>
                </c:pt>
                <c:pt idx="1249">
                  <c:v>454.31818181818187</c:v>
                </c:pt>
                <c:pt idx="1250">
                  <c:v>408.88636363636351</c:v>
                </c:pt>
                <c:pt idx="1251">
                  <c:v>363.45454545454533</c:v>
                </c:pt>
                <c:pt idx="1252">
                  <c:v>318.0227272727272</c:v>
                </c:pt>
                <c:pt idx="1253">
                  <c:v>272.59090909090907</c:v>
                </c:pt>
                <c:pt idx="1254">
                  <c:v>227.15909090909093</c:v>
                </c:pt>
                <c:pt idx="1255">
                  <c:v>181.72727272727258</c:v>
                </c:pt>
                <c:pt idx="1256">
                  <c:v>136.29545454545442</c:v>
                </c:pt>
                <c:pt idx="1257">
                  <c:v>90.863636363636289</c:v>
                </c:pt>
                <c:pt idx="1258">
                  <c:v>45.431818181818144</c:v>
                </c:pt>
                <c:pt idx="1259">
                  <c:v>0</c:v>
                </c:pt>
                <c:pt idx="1260">
                  <c:v>2019</c:v>
                </c:pt>
                <c:pt idx="1261">
                  <c:v>1973.1136363636365</c:v>
                </c:pt>
                <c:pt idx="1262">
                  <c:v>1927.2272727272727</c:v>
                </c:pt>
                <c:pt idx="1263">
                  <c:v>1881.3409090909092</c:v>
                </c:pt>
                <c:pt idx="1264">
                  <c:v>1835.4545454545455</c:v>
                </c:pt>
                <c:pt idx="1265">
                  <c:v>1789.5681818181818</c:v>
                </c:pt>
                <c:pt idx="1266">
                  <c:v>1743.6818181818182</c:v>
                </c:pt>
                <c:pt idx="1267">
                  <c:v>1697.7954545454545</c:v>
                </c:pt>
                <c:pt idx="1268">
                  <c:v>1651.9090909090908</c:v>
                </c:pt>
                <c:pt idx="1269">
                  <c:v>1606.0227272727273</c:v>
                </c:pt>
                <c:pt idx="1270">
                  <c:v>1560.1363636363635</c:v>
                </c:pt>
                <c:pt idx="1271">
                  <c:v>1514.25</c:v>
                </c:pt>
                <c:pt idx="1272">
                  <c:v>1468.3636363636365</c:v>
                </c:pt>
                <c:pt idx="1273">
                  <c:v>1422.4772727272727</c:v>
                </c:pt>
                <c:pt idx="1274">
                  <c:v>1376.5909090909092</c:v>
                </c:pt>
                <c:pt idx="1275">
                  <c:v>1330.7045454545455</c:v>
                </c:pt>
                <c:pt idx="1276">
                  <c:v>1284.8181818181818</c:v>
                </c:pt>
                <c:pt idx="1277">
                  <c:v>1238.9318181818182</c:v>
                </c:pt>
                <c:pt idx="1278">
                  <c:v>1193.0454545454543</c:v>
                </c:pt>
                <c:pt idx="1279">
                  <c:v>1147.1590909090908</c:v>
                </c:pt>
                <c:pt idx="1280">
                  <c:v>1101.2727272727273</c:v>
                </c:pt>
                <c:pt idx="1281">
                  <c:v>1055.3863636363635</c:v>
                </c:pt>
                <c:pt idx="1282">
                  <c:v>1009.5</c:v>
                </c:pt>
                <c:pt idx="1283">
                  <c:v>963.61363636363637</c:v>
                </c:pt>
                <c:pt idx="1284">
                  <c:v>917.72727272727286</c:v>
                </c:pt>
                <c:pt idx="1285">
                  <c:v>871.84090909090901</c:v>
                </c:pt>
                <c:pt idx="1286">
                  <c:v>825.95454545454538</c:v>
                </c:pt>
                <c:pt idx="1287">
                  <c:v>780.06818181818176</c:v>
                </c:pt>
                <c:pt idx="1288">
                  <c:v>734.18181818181824</c:v>
                </c:pt>
                <c:pt idx="1289">
                  <c:v>688.29545454545462</c:v>
                </c:pt>
                <c:pt idx="1290">
                  <c:v>642.40909090909076</c:v>
                </c:pt>
                <c:pt idx="1291">
                  <c:v>596.52272727272714</c:v>
                </c:pt>
                <c:pt idx="1292">
                  <c:v>550.63636363636363</c:v>
                </c:pt>
                <c:pt idx="1293">
                  <c:v>504.75</c:v>
                </c:pt>
                <c:pt idx="1294">
                  <c:v>458.86363636363643</c:v>
                </c:pt>
                <c:pt idx="1295">
                  <c:v>412.97727272727258</c:v>
                </c:pt>
                <c:pt idx="1296">
                  <c:v>367.09090909090901</c:v>
                </c:pt>
                <c:pt idx="1297">
                  <c:v>321.20454545454538</c:v>
                </c:pt>
                <c:pt idx="1298">
                  <c:v>275.31818181818181</c:v>
                </c:pt>
                <c:pt idx="1299">
                  <c:v>229.43181818181822</c:v>
                </c:pt>
                <c:pt idx="1300">
                  <c:v>183.54545454545439</c:v>
                </c:pt>
                <c:pt idx="1301">
                  <c:v>137.65909090909079</c:v>
                </c:pt>
                <c:pt idx="1302">
                  <c:v>91.772727272727195</c:v>
                </c:pt>
                <c:pt idx="1303">
                  <c:v>45.886363636363598</c:v>
                </c:pt>
                <c:pt idx="1304">
                  <c:v>0</c:v>
                </c:pt>
                <c:pt idx="1305">
                  <c:v>2038</c:v>
                </c:pt>
                <c:pt idx="1306">
                  <c:v>1991.6818181818182</c:v>
                </c:pt>
                <c:pt idx="1307">
                  <c:v>1945.3636363636365</c:v>
                </c:pt>
                <c:pt idx="1308">
                  <c:v>1899.0454545454547</c:v>
                </c:pt>
                <c:pt idx="1309">
                  <c:v>1852.7272727272727</c:v>
                </c:pt>
                <c:pt idx="1310">
                  <c:v>1806.409090909091</c:v>
                </c:pt>
                <c:pt idx="1311">
                  <c:v>1760.090909090909</c:v>
                </c:pt>
                <c:pt idx="1312">
                  <c:v>1713.7727272727273</c:v>
                </c:pt>
                <c:pt idx="1313">
                  <c:v>1667.4545454545453</c:v>
                </c:pt>
                <c:pt idx="1314">
                  <c:v>1621.1363636363635</c:v>
                </c:pt>
                <c:pt idx="1315">
                  <c:v>1574.8181818181818</c:v>
                </c:pt>
                <c:pt idx="1316">
                  <c:v>1528.5</c:v>
                </c:pt>
                <c:pt idx="1317">
                  <c:v>1482.1818181818182</c:v>
                </c:pt>
                <c:pt idx="1318">
                  <c:v>1435.8636363636365</c:v>
                </c:pt>
                <c:pt idx="1319">
                  <c:v>1389.5454545454547</c:v>
                </c:pt>
                <c:pt idx="1320">
                  <c:v>1343.2272727272727</c:v>
                </c:pt>
                <c:pt idx="1321">
                  <c:v>1296.909090909091</c:v>
                </c:pt>
                <c:pt idx="1322">
                  <c:v>1250.590909090909</c:v>
                </c:pt>
                <c:pt idx="1323">
                  <c:v>1204.272727272727</c:v>
                </c:pt>
                <c:pt idx="1324">
                  <c:v>1157.9545454545453</c:v>
                </c:pt>
                <c:pt idx="1325">
                  <c:v>1111.6363636363635</c:v>
                </c:pt>
                <c:pt idx="1326">
                  <c:v>1065.3181818181818</c:v>
                </c:pt>
                <c:pt idx="1327">
                  <c:v>1019</c:v>
                </c:pt>
                <c:pt idx="1328">
                  <c:v>972.68181818181824</c:v>
                </c:pt>
                <c:pt idx="1329">
                  <c:v>926.36363636363649</c:v>
                </c:pt>
                <c:pt idx="1330">
                  <c:v>880.04545454545439</c:v>
                </c:pt>
                <c:pt idx="1331">
                  <c:v>833.72727272727263</c:v>
                </c:pt>
                <c:pt idx="1332">
                  <c:v>787.40909090909088</c:v>
                </c:pt>
                <c:pt idx="1333">
                  <c:v>741.09090909090912</c:v>
                </c:pt>
                <c:pt idx="1334">
                  <c:v>694.77272727272737</c:v>
                </c:pt>
                <c:pt idx="1335">
                  <c:v>648.45454545454538</c:v>
                </c:pt>
                <c:pt idx="1336">
                  <c:v>602.13636363636351</c:v>
                </c:pt>
                <c:pt idx="1337">
                  <c:v>555.81818181818176</c:v>
                </c:pt>
                <c:pt idx="1338">
                  <c:v>509.5</c:v>
                </c:pt>
                <c:pt idx="1339">
                  <c:v>463.18181818181824</c:v>
                </c:pt>
                <c:pt idx="1340">
                  <c:v>416.8636363636362</c:v>
                </c:pt>
                <c:pt idx="1341">
                  <c:v>370.54545454545445</c:v>
                </c:pt>
                <c:pt idx="1342">
                  <c:v>324.22727272727269</c:v>
                </c:pt>
                <c:pt idx="1343">
                  <c:v>277.90909090909088</c:v>
                </c:pt>
                <c:pt idx="1344">
                  <c:v>231.59090909090912</c:v>
                </c:pt>
                <c:pt idx="1345">
                  <c:v>185.27272727272711</c:v>
                </c:pt>
                <c:pt idx="1346">
                  <c:v>138.95454545454533</c:v>
                </c:pt>
                <c:pt idx="1347">
                  <c:v>92.636363636363555</c:v>
                </c:pt>
                <c:pt idx="1348">
                  <c:v>46.318181818181777</c:v>
                </c:pt>
                <c:pt idx="1349">
                  <c:v>0</c:v>
                </c:pt>
                <c:pt idx="1350">
                  <c:v>2058</c:v>
                </c:pt>
                <c:pt idx="1351">
                  <c:v>2011.2272727272727</c:v>
                </c:pt>
                <c:pt idx="1352">
                  <c:v>1964.4545454545455</c:v>
                </c:pt>
                <c:pt idx="1353">
                  <c:v>1917.6818181818182</c:v>
                </c:pt>
                <c:pt idx="1354">
                  <c:v>1870.9090909090908</c:v>
                </c:pt>
                <c:pt idx="1355">
                  <c:v>1824.1363636363635</c:v>
                </c:pt>
                <c:pt idx="1356">
                  <c:v>1777.3636363636365</c:v>
                </c:pt>
                <c:pt idx="1357">
                  <c:v>1730.5909090909092</c:v>
                </c:pt>
                <c:pt idx="1358">
                  <c:v>1683.8181818181818</c:v>
                </c:pt>
                <c:pt idx="1359">
                  <c:v>1637.0454545454545</c:v>
                </c:pt>
                <c:pt idx="1360">
                  <c:v>1590.2727272727273</c:v>
                </c:pt>
                <c:pt idx="1361">
                  <c:v>1543.5</c:v>
                </c:pt>
                <c:pt idx="1362">
                  <c:v>1496.7272727272727</c:v>
                </c:pt>
                <c:pt idx="1363">
                  <c:v>1449.9545454545455</c:v>
                </c:pt>
                <c:pt idx="1364">
                  <c:v>1403.1818181818182</c:v>
                </c:pt>
                <c:pt idx="1365">
                  <c:v>1356.4090909090908</c:v>
                </c:pt>
                <c:pt idx="1366">
                  <c:v>1309.6363636363635</c:v>
                </c:pt>
                <c:pt idx="1367">
                  <c:v>1262.8636363636365</c:v>
                </c:pt>
                <c:pt idx="1368">
                  <c:v>1216.090909090909</c:v>
                </c:pt>
                <c:pt idx="1369">
                  <c:v>1169.3181818181818</c:v>
                </c:pt>
                <c:pt idx="1370">
                  <c:v>1122.5454545454545</c:v>
                </c:pt>
                <c:pt idx="1371">
                  <c:v>1075.7727272727273</c:v>
                </c:pt>
                <c:pt idx="1372">
                  <c:v>1029</c:v>
                </c:pt>
                <c:pt idx="1373">
                  <c:v>982.22727272727275</c:v>
                </c:pt>
                <c:pt idx="1374">
                  <c:v>935.4545454545455</c:v>
                </c:pt>
                <c:pt idx="1375">
                  <c:v>888.68181818181813</c:v>
                </c:pt>
                <c:pt idx="1376">
                  <c:v>841.90909090909088</c:v>
                </c:pt>
                <c:pt idx="1377">
                  <c:v>795.13636363636363</c:v>
                </c:pt>
                <c:pt idx="1378">
                  <c:v>748.36363636363637</c:v>
                </c:pt>
                <c:pt idx="1379">
                  <c:v>701.59090909090912</c:v>
                </c:pt>
                <c:pt idx="1380">
                  <c:v>654.81818181818164</c:v>
                </c:pt>
                <c:pt idx="1381">
                  <c:v>608.0454545454545</c:v>
                </c:pt>
                <c:pt idx="1382">
                  <c:v>561.27272727272725</c:v>
                </c:pt>
                <c:pt idx="1383">
                  <c:v>514.5</c:v>
                </c:pt>
                <c:pt idx="1384">
                  <c:v>467.72727272727275</c:v>
                </c:pt>
                <c:pt idx="1385">
                  <c:v>420.95454545454533</c:v>
                </c:pt>
                <c:pt idx="1386">
                  <c:v>374.18181818181807</c:v>
                </c:pt>
                <c:pt idx="1387">
                  <c:v>327.40909090909082</c:v>
                </c:pt>
                <c:pt idx="1388">
                  <c:v>280.63636363636363</c:v>
                </c:pt>
                <c:pt idx="1389">
                  <c:v>233.86363636363637</c:v>
                </c:pt>
                <c:pt idx="1390">
                  <c:v>187.09090909090892</c:v>
                </c:pt>
                <c:pt idx="1391">
                  <c:v>140.3181818181817</c:v>
                </c:pt>
                <c:pt idx="1392">
                  <c:v>93.545454545454461</c:v>
                </c:pt>
                <c:pt idx="1393">
                  <c:v>46.772727272727231</c:v>
                </c:pt>
                <c:pt idx="1394">
                  <c:v>0</c:v>
                </c:pt>
                <c:pt idx="1395">
                  <c:v>2078</c:v>
                </c:pt>
                <c:pt idx="1396">
                  <c:v>2030.7727272727273</c:v>
                </c:pt>
                <c:pt idx="1397">
                  <c:v>1983.5454545454547</c:v>
                </c:pt>
                <c:pt idx="1398">
                  <c:v>1936.318181818182</c:v>
                </c:pt>
                <c:pt idx="1399">
                  <c:v>1889.090909090909</c:v>
                </c:pt>
                <c:pt idx="1400">
                  <c:v>1841.8636363636363</c:v>
                </c:pt>
                <c:pt idx="1401">
                  <c:v>1794.6363636363637</c:v>
                </c:pt>
                <c:pt idx="1402">
                  <c:v>1747.409090909091</c:v>
                </c:pt>
                <c:pt idx="1403">
                  <c:v>1700.181818181818</c:v>
                </c:pt>
                <c:pt idx="1404">
                  <c:v>1652.9545454545453</c:v>
                </c:pt>
                <c:pt idx="1405">
                  <c:v>1605.7272727272727</c:v>
                </c:pt>
                <c:pt idx="1406">
                  <c:v>1558.5</c:v>
                </c:pt>
                <c:pt idx="1407">
                  <c:v>1511.2727272727273</c:v>
                </c:pt>
                <c:pt idx="1408">
                  <c:v>1464.0454545454547</c:v>
                </c:pt>
                <c:pt idx="1409">
                  <c:v>1416.818181818182</c:v>
                </c:pt>
                <c:pt idx="1410">
                  <c:v>1369.590909090909</c:v>
                </c:pt>
                <c:pt idx="1411">
                  <c:v>1322.3636363636363</c:v>
                </c:pt>
                <c:pt idx="1412">
                  <c:v>1275.1363636363637</c:v>
                </c:pt>
                <c:pt idx="1413">
                  <c:v>1227.9090909090908</c:v>
                </c:pt>
                <c:pt idx="1414">
                  <c:v>1180.681818181818</c:v>
                </c:pt>
                <c:pt idx="1415">
                  <c:v>1133.4545454545453</c:v>
                </c:pt>
                <c:pt idx="1416">
                  <c:v>1086.2272727272727</c:v>
                </c:pt>
                <c:pt idx="1417">
                  <c:v>1039</c:v>
                </c:pt>
                <c:pt idx="1418">
                  <c:v>991.77272727272737</c:v>
                </c:pt>
                <c:pt idx="1419">
                  <c:v>944.54545454545462</c:v>
                </c:pt>
                <c:pt idx="1420">
                  <c:v>897.31818181818176</c:v>
                </c:pt>
                <c:pt idx="1421">
                  <c:v>850.09090909090901</c:v>
                </c:pt>
                <c:pt idx="1422">
                  <c:v>802.86363636363637</c:v>
                </c:pt>
                <c:pt idx="1423">
                  <c:v>755.63636363636363</c:v>
                </c:pt>
                <c:pt idx="1424">
                  <c:v>708.40909090909099</c:v>
                </c:pt>
                <c:pt idx="1425">
                  <c:v>661.18181818181802</c:v>
                </c:pt>
                <c:pt idx="1426">
                  <c:v>613.95454545454538</c:v>
                </c:pt>
                <c:pt idx="1427">
                  <c:v>566.72727272727263</c:v>
                </c:pt>
                <c:pt idx="1428">
                  <c:v>519.5</c:v>
                </c:pt>
                <c:pt idx="1429">
                  <c:v>472.27272727272731</c:v>
                </c:pt>
                <c:pt idx="1430">
                  <c:v>425.04545454545439</c:v>
                </c:pt>
                <c:pt idx="1431">
                  <c:v>377.8181818181817</c:v>
                </c:pt>
                <c:pt idx="1432">
                  <c:v>330.59090909090901</c:v>
                </c:pt>
                <c:pt idx="1433">
                  <c:v>283.36363636363632</c:v>
                </c:pt>
                <c:pt idx="1434">
                  <c:v>236.13636363636365</c:v>
                </c:pt>
                <c:pt idx="1435">
                  <c:v>188.90909090909074</c:v>
                </c:pt>
                <c:pt idx="1436">
                  <c:v>141.68181818181804</c:v>
                </c:pt>
                <c:pt idx="1437">
                  <c:v>94.454545454545368</c:v>
                </c:pt>
                <c:pt idx="1438">
                  <c:v>47.227272727272684</c:v>
                </c:pt>
                <c:pt idx="1439">
                  <c:v>0</c:v>
                </c:pt>
                <c:pt idx="1440">
                  <c:v>2097</c:v>
                </c:pt>
                <c:pt idx="1441">
                  <c:v>2049.340909090909</c:v>
                </c:pt>
                <c:pt idx="1442">
                  <c:v>2001.6818181818182</c:v>
                </c:pt>
                <c:pt idx="1443">
                  <c:v>1954.0227272727275</c:v>
                </c:pt>
                <c:pt idx="1444">
                  <c:v>1906.3636363636363</c:v>
                </c:pt>
                <c:pt idx="1445">
                  <c:v>1858.7045454545455</c:v>
                </c:pt>
                <c:pt idx="1446">
                  <c:v>1811.0454545454545</c:v>
                </c:pt>
                <c:pt idx="1447">
                  <c:v>1763.3863636363637</c:v>
                </c:pt>
                <c:pt idx="1448">
                  <c:v>1715.7272727272725</c:v>
                </c:pt>
                <c:pt idx="1449">
                  <c:v>1668.0681818181818</c:v>
                </c:pt>
                <c:pt idx="1450">
                  <c:v>1620.4090909090908</c:v>
                </c:pt>
                <c:pt idx="1451">
                  <c:v>1572.75</c:v>
                </c:pt>
                <c:pt idx="1452">
                  <c:v>1525.0909090909092</c:v>
                </c:pt>
                <c:pt idx="1453">
                  <c:v>1477.4318181818182</c:v>
                </c:pt>
                <c:pt idx="1454">
                  <c:v>1429.7727272727275</c:v>
                </c:pt>
                <c:pt idx="1455">
                  <c:v>1382.1136363636363</c:v>
                </c:pt>
                <c:pt idx="1456">
                  <c:v>1334.4545454545455</c:v>
                </c:pt>
                <c:pt idx="1457">
                  <c:v>1286.7954545454545</c:v>
                </c:pt>
                <c:pt idx="1458">
                  <c:v>1239.1363636363635</c:v>
                </c:pt>
                <c:pt idx="1459">
                  <c:v>1191.4772727272725</c:v>
                </c:pt>
                <c:pt idx="1460">
                  <c:v>1143.8181818181818</c:v>
                </c:pt>
                <c:pt idx="1461">
                  <c:v>1096.1590909090908</c:v>
                </c:pt>
                <c:pt idx="1462">
                  <c:v>1048.5</c:v>
                </c:pt>
                <c:pt idx="1463">
                  <c:v>1000.8409090909091</c:v>
                </c:pt>
                <c:pt idx="1464">
                  <c:v>953.18181818181824</c:v>
                </c:pt>
                <c:pt idx="1465">
                  <c:v>905.52272727272714</c:v>
                </c:pt>
                <c:pt idx="1466">
                  <c:v>857.86363636363626</c:v>
                </c:pt>
                <c:pt idx="1467">
                  <c:v>810.20454545454538</c:v>
                </c:pt>
                <c:pt idx="1468">
                  <c:v>762.54545454545462</c:v>
                </c:pt>
                <c:pt idx="1469">
                  <c:v>714.88636363636374</c:v>
                </c:pt>
                <c:pt idx="1470">
                  <c:v>667.22727272727263</c:v>
                </c:pt>
                <c:pt idx="1471">
                  <c:v>619.56818181818176</c:v>
                </c:pt>
                <c:pt idx="1472">
                  <c:v>571.90909090909088</c:v>
                </c:pt>
                <c:pt idx="1473">
                  <c:v>524.25</c:v>
                </c:pt>
                <c:pt idx="1474">
                  <c:v>476.59090909090912</c:v>
                </c:pt>
                <c:pt idx="1475">
                  <c:v>428.93181818181802</c:v>
                </c:pt>
                <c:pt idx="1476">
                  <c:v>381.2727272727272</c:v>
                </c:pt>
                <c:pt idx="1477">
                  <c:v>333.61363636363632</c:v>
                </c:pt>
                <c:pt idx="1478">
                  <c:v>285.95454545454544</c:v>
                </c:pt>
                <c:pt idx="1479">
                  <c:v>238.29545454545456</c:v>
                </c:pt>
                <c:pt idx="1480">
                  <c:v>190.63636363636346</c:v>
                </c:pt>
                <c:pt idx="1481">
                  <c:v>142.97727272727261</c:v>
                </c:pt>
                <c:pt idx="1482">
                  <c:v>95.318181818181728</c:v>
                </c:pt>
                <c:pt idx="1483">
                  <c:v>47.659090909090864</c:v>
                </c:pt>
                <c:pt idx="1484">
                  <c:v>0</c:v>
                </c:pt>
                <c:pt idx="1485">
                  <c:v>2117</c:v>
                </c:pt>
                <c:pt idx="1486">
                  <c:v>2068.8863636363635</c:v>
                </c:pt>
                <c:pt idx="1487">
                  <c:v>2020.7727272727273</c:v>
                </c:pt>
                <c:pt idx="1488">
                  <c:v>1972.659090909091</c:v>
                </c:pt>
                <c:pt idx="1489">
                  <c:v>1924.5454545454545</c:v>
                </c:pt>
                <c:pt idx="1490">
                  <c:v>1876.4318181818182</c:v>
                </c:pt>
                <c:pt idx="1491">
                  <c:v>1828.3181818181818</c:v>
                </c:pt>
                <c:pt idx="1492">
                  <c:v>1780.2045454545455</c:v>
                </c:pt>
                <c:pt idx="1493">
                  <c:v>1732.090909090909</c:v>
                </c:pt>
                <c:pt idx="1494">
                  <c:v>1683.9772727272727</c:v>
                </c:pt>
                <c:pt idx="1495">
                  <c:v>1635.8636363636363</c:v>
                </c:pt>
                <c:pt idx="1496">
                  <c:v>1587.75</c:v>
                </c:pt>
                <c:pt idx="1497">
                  <c:v>1539.6363636363637</c:v>
                </c:pt>
                <c:pt idx="1498">
                  <c:v>1491.5227272727273</c:v>
                </c:pt>
                <c:pt idx="1499">
                  <c:v>1443.409090909091</c:v>
                </c:pt>
                <c:pt idx="1500">
                  <c:v>1395.2954545454545</c:v>
                </c:pt>
                <c:pt idx="1501">
                  <c:v>1347.1818181818182</c:v>
                </c:pt>
                <c:pt idx="1502">
                  <c:v>1299.0681818181818</c:v>
                </c:pt>
                <c:pt idx="1503">
                  <c:v>1250.9545454545453</c:v>
                </c:pt>
                <c:pt idx="1504">
                  <c:v>1202.840909090909</c:v>
                </c:pt>
                <c:pt idx="1505">
                  <c:v>1154.7272727272727</c:v>
                </c:pt>
                <c:pt idx="1506">
                  <c:v>1106.6136363636363</c:v>
                </c:pt>
                <c:pt idx="1507">
                  <c:v>1058.5</c:v>
                </c:pt>
                <c:pt idx="1508">
                  <c:v>1010.3863636363636</c:v>
                </c:pt>
                <c:pt idx="1509">
                  <c:v>962.27272727272737</c:v>
                </c:pt>
                <c:pt idx="1510">
                  <c:v>914.15909090909076</c:v>
                </c:pt>
                <c:pt idx="1511">
                  <c:v>866.0454545454545</c:v>
                </c:pt>
                <c:pt idx="1512">
                  <c:v>817.93181818181813</c:v>
                </c:pt>
                <c:pt idx="1513">
                  <c:v>769.81818181818187</c:v>
                </c:pt>
                <c:pt idx="1514">
                  <c:v>721.7045454545455</c:v>
                </c:pt>
                <c:pt idx="1515">
                  <c:v>673.59090909090901</c:v>
                </c:pt>
                <c:pt idx="1516">
                  <c:v>625.47727272727263</c:v>
                </c:pt>
                <c:pt idx="1517">
                  <c:v>577.36363636363637</c:v>
                </c:pt>
                <c:pt idx="1518">
                  <c:v>529.25</c:v>
                </c:pt>
                <c:pt idx="1519">
                  <c:v>481.13636363636368</c:v>
                </c:pt>
                <c:pt idx="1520">
                  <c:v>433.02272727272714</c:v>
                </c:pt>
                <c:pt idx="1521">
                  <c:v>384.90909090909082</c:v>
                </c:pt>
                <c:pt idx="1522">
                  <c:v>336.7954545454545</c:v>
                </c:pt>
                <c:pt idx="1523">
                  <c:v>288.68181818181819</c:v>
                </c:pt>
                <c:pt idx="1524">
                  <c:v>240.56818181818184</c:v>
                </c:pt>
                <c:pt idx="1525">
                  <c:v>192.4545454545453</c:v>
                </c:pt>
                <c:pt idx="1526">
                  <c:v>144.34090909090895</c:v>
                </c:pt>
                <c:pt idx="1527">
                  <c:v>96.227272727272648</c:v>
                </c:pt>
                <c:pt idx="1528">
                  <c:v>48.113636363636324</c:v>
                </c:pt>
                <c:pt idx="1529">
                  <c:v>0</c:v>
                </c:pt>
                <c:pt idx="1530">
                  <c:v>2136</c:v>
                </c:pt>
                <c:pt idx="1531">
                  <c:v>2087.4545454545455</c:v>
                </c:pt>
                <c:pt idx="1532">
                  <c:v>2038.909090909091</c:v>
                </c:pt>
                <c:pt idx="1533">
                  <c:v>1990.3636363636365</c:v>
                </c:pt>
                <c:pt idx="1534">
                  <c:v>1941.8181818181818</c:v>
                </c:pt>
                <c:pt idx="1535">
                  <c:v>1893.2727272727273</c:v>
                </c:pt>
                <c:pt idx="1536">
                  <c:v>1844.7272727272727</c:v>
                </c:pt>
                <c:pt idx="1537">
                  <c:v>1796.1818181818182</c:v>
                </c:pt>
                <c:pt idx="1538">
                  <c:v>1747.6363636363635</c:v>
                </c:pt>
                <c:pt idx="1539">
                  <c:v>1699.090909090909</c:v>
                </c:pt>
                <c:pt idx="1540">
                  <c:v>1650.5454545454545</c:v>
                </c:pt>
                <c:pt idx="1541">
                  <c:v>1602</c:v>
                </c:pt>
                <c:pt idx="1542">
                  <c:v>1553.4545454545455</c:v>
                </c:pt>
                <c:pt idx="1543">
                  <c:v>1504.909090909091</c:v>
                </c:pt>
                <c:pt idx="1544">
                  <c:v>1456.3636363636365</c:v>
                </c:pt>
                <c:pt idx="1545">
                  <c:v>1407.8181818181818</c:v>
                </c:pt>
                <c:pt idx="1546">
                  <c:v>1359.2727272727273</c:v>
                </c:pt>
                <c:pt idx="1547">
                  <c:v>1310.7272727272727</c:v>
                </c:pt>
                <c:pt idx="1548">
                  <c:v>1262.181818181818</c:v>
                </c:pt>
                <c:pt idx="1549">
                  <c:v>1213.6363636363635</c:v>
                </c:pt>
                <c:pt idx="1550">
                  <c:v>1165.090909090909</c:v>
                </c:pt>
                <c:pt idx="1551">
                  <c:v>1116.5454545454545</c:v>
                </c:pt>
                <c:pt idx="1552">
                  <c:v>1068</c:v>
                </c:pt>
                <c:pt idx="1553">
                  <c:v>1019.4545454545455</c:v>
                </c:pt>
                <c:pt idx="1554">
                  <c:v>970.90909090909099</c:v>
                </c:pt>
                <c:pt idx="1555">
                  <c:v>922.36363636363626</c:v>
                </c:pt>
                <c:pt idx="1556">
                  <c:v>873.81818181818176</c:v>
                </c:pt>
                <c:pt idx="1557">
                  <c:v>825.27272727272725</c:v>
                </c:pt>
                <c:pt idx="1558">
                  <c:v>776.72727272727275</c:v>
                </c:pt>
                <c:pt idx="1559">
                  <c:v>728.18181818181824</c:v>
                </c:pt>
                <c:pt idx="1560">
                  <c:v>679.63636363636351</c:v>
                </c:pt>
                <c:pt idx="1561">
                  <c:v>631.09090909090901</c:v>
                </c:pt>
                <c:pt idx="1562">
                  <c:v>582.5454545454545</c:v>
                </c:pt>
                <c:pt idx="1563">
                  <c:v>534</c:v>
                </c:pt>
                <c:pt idx="1564">
                  <c:v>485.4545454545455</c:v>
                </c:pt>
                <c:pt idx="1565">
                  <c:v>436.90909090909076</c:v>
                </c:pt>
                <c:pt idx="1566">
                  <c:v>388.36363636363626</c:v>
                </c:pt>
                <c:pt idx="1567">
                  <c:v>339.81818181818176</c:v>
                </c:pt>
                <c:pt idx="1568">
                  <c:v>291.27272727272725</c:v>
                </c:pt>
                <c:pt idx="1569">
                  <c:v>242.72727272727275</c:v>
                </c:pt>
                <c:pt idx="1570">
                  <c:v>194.18181818181802</c:v>
                </c:pt>
                <c:pt idx="1571">
                  <c:v>145.63636363636351</c:v>
                </c:pt>
                <c:pt idx="1572">
                  <c:v>97.090909090909008</c:v>
                </c:pt>
                <c:pt idx="1573">
                  <c:v>48.545454545454504</c:v>
                </c:pt>
                <c:pt idx="1574">
                  <c:v>0</c:v>
                </c:pt>
                <c:pt idx="1575">
                  <c:v>2156</c:v>
                </c:pt>
                <c:pt idx="1576">
                  <c:v>2107</c:v>
                </c:pt>
                <c:pt idx="1577">
                  <c:v>2058</c:v>
                </c:pt>
                <c:pt idx="1578">
                  <c:v>2009.0000000000002</c:v>
                </c:pt>
                <c:pt idx="1579">
                  <c:v>1960</c:v>
                </c:pt>
                <c:pt idx="1580">
                  <c:v>1911</c:v>
                </c:pt>
                <c:pt idx="1581">
                  <c:v>1862</c:v>
                </c:pt>
                <c:pt idx="1582">
                  <c:v>1813</c:v>
                </c:pt>
                <c:pt idx="1583">
                  <c:v>1763.9999999999998</c:v>
                </c:pt>
                <c:pt idx="1584">
                  <c:v>1715</c:v>
                </c:pt>
                <c:pt idx="1585">
                  <c:v>1666</c:v>
                </c:pt>
                <c:pt idx="1586">
                  <c:v>1617</c:v>
                </c:pt>
                <c:pt idx="1587">
                  <c:v>1568</c:v>
                </c:pt>
                <c:pt idx="1588">
                  <c:v>1519</c:v>
                </c:pt>
                <c:pt idx="1589">
                  <c:v>1470.0000000000002</c:v>
                </c:pt>
                <c:pt idx="1590">
                  <c:v>1421</c:v>
                </c:pt>
                <c:pt idx="1591">
                  <c:v>1372</c:v>
                </c:pt>
                <c:pt idx="1592">
                  <c:v>1323</c:v>
                </c:pt>
                <c:pt idx="1593">
                  <c:v>1273.9999999999998</c:v>
                </c:pt>
                <c:pt idx="1594">
                  <c:v>1224.9999999999998</c:v>
                </c:pt>
                <c:pt idx="1595">
                  <c:v>1176</c:v>
                </c:pt>
                <c:pt idx="1596">
                  <c:v>1127</c:v>
                </c:pt>
                <c:pt idx="1597">
                  <c:v>1078</c:v>
                </c:pt>
                <c:pt idx="1598">
                  <c:v>1029</c:v>
                </c:pt>
                <c:pt idx="1599">
                  <c:v>980.00000000000011</c:v>
                </c:pt>
                <c:pt idx="1600">
                  <c:v>930.99999999999989</c:v>
                </c:pt>
                <c:pt idx="1601">
                  <c:v>881.99999999999989</c:v>
                </c:pt>
                <c:pt idx="1602">
                  <c:v>833</c:v>
                </c:pt>
                <c:pt idx="1603">
                  <c:v>784</c:v>
                </c:pt>
                <c:pt idx="1604">
                  <c:v>735.00000000000011</c:v>
                </c:pt>
                <c:pt idx="1605">
                  <c:v>685.99999999999989</c:v>
                </c:pt>
                <c:pt idx="1606">
                  <c:v>636.99999999999989</c:v>
                </c:pt>
                <c:pt idx="1607">
                  <c:v>588</c:v>
                </c:pt>
                <c:pt idx="1608">
                  <c:v>539</c:v>
                </c:pt>
                <c:pt idx="1609">
                  <c:v>490.00000000000006</c:v>
                </c:pt>
                <c:pt idx="1610">
                  <c:v>440.99999999999983</c:v>
                </c:pt>
                <c:pt idx="1611">
                  <c:v>391.99999999999989</c:v>
                </c:pt>
                <c:pt idx="1612">
                  <c:v>342.99999999999994</c:v>
                </c:pt>
                <c:pt idx="1613">
                  <c:v>294</c:v>
                </c:pt>
                <c:pt idx="1614">
                  <c:v>245.00000000000003</c:v>
                </c:pt>
                <c:pt idx="1615">
                  <c:v>195.99999999999983</c:v>
                </c:pt>
                <c:pt idx="1616">
                  <c:v>146.99999999999986</c:v>
                </c:pt>
                <c:pt idx="1617">
                  <c:v>97.999999999999915</c:v>
                </c:pt>
                <c:pt idx="1618">
                  <c:v>48.999999999999957</c:v>
                </c:pt>
                <c:pt idx="1619">
                  <c:v>0</c:v>
                </c:pt>
                <c:pt idx="1620">
                  <c:v>2176</c:v>
                </c:pt>
                <c:pt idx="1621">
                  <c:v>2126.5454545454545</c:v>
                </c:pt>
                <c:pt idx="1622">
                  <c:v>2077.090909090909</c:v>
                </c:pt>
                <c:pt idx="1623">
                  <c:v>2027.6363636363637</c:v>
                </c:pt>
                <c:pt idx="1624">
                  <c:v>1978.181818181818</c:v>
                </c:pt>
                <c:pt idx="1625">
                  <c:v>1928.7272727272727</c:v>
                </c:pt>
                <c:pt idx="1626">
                  <c:v>1879.2727272727273</c:v>
                </c:pt>
                <c:pt idx="1627">
                  <c:v>1829.818181818182</c:v>
                </c:pt>
                <c:pt idx="1628">
                  <c:v>1780.3636363636363</c:v>
                </c:pt>
                <c:pt idx="1629">
                  <c:v>1730.9090909090908</c:v>
                </c:pt>
                <c:pt idx="1630">
                  <c:v>1681.4545454545455</c:v>
                </c:pt>
                <c:pt idx="1631">
                  <c:v>1632</c:v>
                </c:pt>
                <c:pt idx="1632">
                  <c:v>1582.5454545454545</c:v>
                </c:pt>
                <c:pt idx="1633">
                  <c:v>1533.0909090909092</c:v>
                </c:pt>
                <c:pt idx="1634">
                  <c:v>1483.6363636363637</c:v>
                </c:pt>
                <c:pt idx="1635">
                  <c:v>1434.181818181818</c:v>
                </c:pt>
                <c:pt idx="1636">
                  <c:v>1384.7272727272727</c:v>
                </c:pt>
                <c:pt idx="1637">
                  <c:v>1335.2727272727273</c:v>
                </c:pt>
                <c:pt idx="1638">
                  <c:v>1285.8181818181815</c:v>
                </c:pt>
                <c:pt idx="1639">
                  <c:v>1236.3636363636363</c:v>
                </c:pt>
                <c:pt idx="1640">
                  <c:v>1186.9090909090908</c:v>
                </c:pt>
                <c:pt idx="1641">
                  <c:v>1137.4545454545455</c:v>
                </c:pt>
                <c:pt idx="1642">
                  <c:v>1088</c:v>
                </c:pt>
                <c:pt idx="1643">
                  <c:v>1038.5454545454545</c:v>
                </c:pt>
                <c:pt idx="1644">
                  <c:v>989.09090909090924</c:v>
                </c:pt>
                <c:pt idx="1645">
                  <c:v>939.63636363636351</c:v>
                </c:pt>
                <c:pt idx="1646">
                  <c:v>890.18181818181813</c:v>
                </c:pt>
                <c:pt idx="1647">
                  <c:v>840.72727272727275</c:v>
                </c:pt>
                <c:pt idx="1648">
                  <c:v>791.27272727272725</c:v>
                </c:pt>
                <c:pt idx="1649">
                  <c:v>741.81818181818187</c:v>
                </c:pt>
                <c:pt idx="1650">
                  <c:v>692.36363636363626</c:v>
                </c:pt>
                <c:pt idx="1651">
                  <c:v>642.90909090909076</c:v>
                </c:pt>
                <c:pt idx="1652">
                  <c:v>593.45454545454538</c:v>
                </c:pt>
                <c:pt idx="1653">
                  <c:v>544</c:v>
                </c:pt>
                <c:pt idx="1654">
                  <c:v>494.54545454545462</c:v>
                </c:pt>
                <c:pt idx="1655">
                  <c:v>445.09090909090895</c:v>
                </c:pt>
                <c:pt idx="1656">
                  <c:v>395.63636363636351</c:v>
                </c:pt>
                <c:pt idx="1657">
                  <c:v>346.18181818181813</c:v>
                </c:pt>
                <c:pt idx="1658">
                  <c:v>296.72727272727269</c:v>
                </c:pt>
                <c:pt idx="1659">
                  <c:v>247.27272727272731</c:v>
                </c:pt>
                <c:pt idx="1660">
                  <c:v>197.81818181818164</c:v>
                </c:pt>
                <c:pt idx="1661">
                  <c:v>148.36363636363623</c:v>
                </c:pt>
                <c:pt idx="1662">
                  <c:v>98.909090909090821</c:v>
                </c:pt>
                <c:pt idx="1663">
                  <c:v>49.454545454545411</c:v>
                </c:pt>
                <c:pt idx="1664">
                  <c:v>0</c:v>
                </c:pt>
                <c:pt idx="1665">
                  <c:v>2195</c:v>
                </c:pt>
                <c:pt idx="1666">
                  <c:v>2145.1136363636365</c:v>
                </c:pt>
                <c:pt idx="1667">
                  <c:v>2095.227272727273</c:v>
                </c:pt>
                <c:pt idx="1668">
                  <c:v>2045.3409090909092</c:v>
                </c:pt>
                <c:pt idx="1669">
                  <c:v>1995.4545454545455</c:v>
                </c:pt>
                <c:pt idx="1670">
                  <c:v>1945.5681818181818</c:v>
                </c:pt>
                <c:pt idx="1671">
                  <c:v>1895.6818181818182</c:v>
                </c:pt>
                <c:pt idx="1672">
                  <c:v>1845.7954545454545</c:v>
                </c:pt>
                <c:pt idx="1673">
                  <c:v>1795.9090909090908</c:v>
                </c:pt>
                <c:pt idx="1674">
                  <c:v>1746.0227272727273</c:v>
                </c:pt>
                <c:pt idx="1675">
                  <c:v>1696.1363636363635</c:v>
                </c:pt>
                <c:pt idx="1676">
                  <c:v>1646.25</c:v>
                </c:pt>
                <c:pt idx="1677">
                  <c:v>1596.3636363636365</c:v>
                </c:pt>
                <c:pt idx="1678">
                  <c:v>1546.4772727272727</c:v>
                </c:pt>
                <c:pt idx="1679">
                  <c:v>1496.5909090909092</c:v>
                </c:pt>
                <c:pt idx="1680">
                  <c:v>1446.7045454545455</c:v>
                </c:pt>
                <c:pt idx="1681">
                  <c:v>1396.8181818181818</c:v>
                </c:pt>
                <c:pt idx="1682">
                  <c:v>1346.9318181818182</c:v>
                </c:pt>
                <c:pt idx="1683">
                  <c:v>1297.0454545454543</c:v>
                </c:pt>
                <c:pt idx="1684">
                  <c:v>1247.1590909090908</c:v>
                </c:pt>
                <c:pt idx="1685">
                  <c:v>1197.2727272727273</c:v>
                </c:pt>
                <c:pt idx="1686">
                  <c:v>1147.3863636363635</c:v>
                </c:pt>
                <c:pt idx="1687">
                  <c:v>1097.5</c:v>
                </c:pt>
                <c:pt idx="1688">
                  <c:v>1047.6136363636365</c:v>
                </c:pt>
                <c:pt idx="1689">
                  <c:v>997.72727272727286</c:v>
                </c:pt>
                <c:pt idx="1690">
                  <c:v>947.84090909090901</c:v>
                </c:pt>
                <c:pt idx="1691">
                  <c:v>897.95454545454538</c:v>
                </c:pt>
                <c:pt idx="1692">
                  <c:v>848.06818181818176</c:v>
                </c:pt>
                <c:pt idx="1693">
                  <c:v>798.18181818181824</c:v>
                </c:pt>
                <c:pt idx="1694">
                  <c:v>748.29545454545462</c:v>
                </c:pt>
                <c:pt idx="1695">
                  <c:v>698.40909090909076</c:v>
                </c:pt>
                <c:pt idx="1696">
                  <c:v>648.52272727272714</c:v>
                </c:pt>
                <c:pt idx="1697">
                  <c:v>598.63636363636363</c:v>
                </c:pt>
                <c:pt idx="1698">
                  <c:v>548.75</c:v>
                </c:pt>
                <c:pt idx="1699">
                  <c:v>498.86363636363643</c:v>
                </c:pt>
                <c:pt idx="1700">
                  <c:v>448.97727272727258</c:v>
                </c:pt>
                <c:pt idx="1701">
                  <c:v>399.09090909090901</c:v>
                </c:pt>
                <c:pt idx="1702">
                  <c:v>349.20454545454538</c:v>
                </c:pt>
                <c:pt idx="1703">
                  <c:v>299.31818181818181</c:v>
                </c:pt>
                <c:pt idx="1704">
                  <c:v>249.43181818181822</c:v>
                </c:pt>
                <c:pt idx="1705">
                  <c:v>199.54545454545436</c:v>
                </c:pt>
                <c:pt idx="1706">
                  <c:v>149.65909090909076</c:v>
                </c:pt>
                <c:pt idx="1707">
                  <c:v>99.772727272727181</c:v>
                </c:pt>
                <c:pt idx="1708">
                  <c:v>49.886363636363591</c:v>
                </c:pt>
                <c:pt idx="1709">
                  <c:v>0</c:v>
                </c:pt>
                <c:pt idx="1710">
                  <c:v>2215</c:v>
                </c:pt>
                <c:pt idx="1711">
                  <c:v>2164.659090909091</c:v>
                </c:pt>
                <c:pt idx="1712">
                  <c:v>2114.318181818182</c:v>
                </c:pt>
                <c:pt idx="1713">
                  <c:v>2063.977272727273</c:v>
                </c:pt>
                <c:pt idx="1714">
                  <c:v>2013.6363636363635</c:v>
                </c:pt>
                <c:pt idx="1715">
                  <c:v>1963.2954545454545</c:v>
                </c:pt>
                <c:pt idx="1716">
                  <c:v>1912.9545454545455</c:v>
                </c:pt>
                <c:pt idx="1717">
                  <c:v>1862.6136363636365</c:v>
                </c:pt>
                <c:pt idx="1718">
                  <c:v>1812.2727272727273</c:v>
                </c:pt>
                <c:pt idx="1719">
                  <c:v>1761.931818181818</c:v>
                </c:pt>
                <c:pt idx="1720">
                  <c:v>1711.590909090909</c:v>
                </c:pt>
                <c:pt idx="1721">
                  <c:v>1661.25</c:v>
                </c:pt>
                <c:pt idx="1722">
                  <c:v>1610.909090909091</c:v>
                </c:pt>
                <c:pt idx="1723">
                  <c:v>1560.568181818182</c:v>
                </c:pt>
                <c:pt idx="1724">
                  <c:v>1510.2272727272727</c:v>
                </c:pt>
                <c:pt idx="1725">
                  <c:v>1459.8863636363635</c:v>
                </c:pt>
                <c:pt idx="1726">
                  <c:v>1409.5454545454545</c:v>
                </c:pt>
                <c:pt idx="1727">
                  <c:v>1359.2045454545455</c:v>
                </c:pt>
                <c:pt idx="1728">
                  <c:v>1308.8636363636363</c:v>
                </c:pt>
                <c:pt idx="1729">
                  <c:v>1258.5227272727273</c:v>
                </c:pt>
                <c:pt idx="1730">
                  <c:v>1208.181818181818</c:v>
                </c:pt>
                <c:pt idx="1731">
                  <c:v>1157.840909090909</c:v>
                </c:pt>
                <c:pt idx="1732">
                  <c:v>1107.5</c:v>
                </c:pt>
                <c:pt idx="1733">
                  <c:v>1057.159090909091</c:v>
                </c:pt>
                <c:pt idx="1734">
                  <c:v>1006.8181818181819</c:v>
                </c:pt>
                <c:pt idx="1735">
                  <c:v>956.47727272727263</c:v>
                </c:pt>
                <c:pt idx="1736">
                  <c:v>906.13636363636363</c:v>
                </c:pt>
                <c:pt idx="1737">
                  <c:v>855.7954545454545</c:v>
                </c:pt>
                <c:pt idx="1738">
                  <c:v>805.4545454545455</c:v>
                </c:pt>
                <c:pt idx="1739">
                  <c:v>755.11363636363637</c:v>
                </c:pt>
                <c:pt idx="1740">
                  <c:v>704.77272727272714</c:v>
                </c:pt>
                <c:pt idx="1741">
                  <c:v>654.43181818181813</c:v>
                </c:pt>
                <c:pt idx="1742">
                  <c:v>604.09090909090901</c:v>
                </c:pt>
                <c:pt idx="1743">
                  <c:v>553.75</c:v>
                </c:pt>
                <c:pt idx="1744">
                  <c:v>503.40909090909093</c:v>
                </c:pt>
                <c:pt idx="1745">
                  <c:v>453.06818181818164</c:v>
                </c:pt>
                <c:pt idx="1746">
                  <c:v>402.72727272727263</c:v>
                </c:pt>
                <c:pt idx="1747">
                  <c:v>352.38636363636357</c:v>
                </c:pt>
                <c:pt idx="1748">
                  <c:v>302.0454545454545</c:v>
                </c:pt>
                <c:pt idx="1749">
                  <c:v>251.70454545454547</c:v>
                </c:pt>
                <c:pt idx="1750">
                  <c:v>201.36363636363618</c:v>
                </c:pt>
                <c:pt idx="1751">
                  <c:v>151.02272727272714</c:v>
                </c:pt>
                <c:pt idx="1752">
                  <c:v>100.68181818181809</c:v>
                </c:pt>
                <c:pt idx="1753">
                  <c:v>50.340909090909044</c:v>
                </c:pt>
                <c:pt idx="1754">
                  <c:v>0</c:v>
                </c:pt>
                <c:pt idx="1755">
                  <c:v>2234</c:v>
                </c:pt>
                <c:pt idx="1756">
                  <c:v>2183.227272727273</c:v>
                </c:pt>
                <c:pt idx="1757">
                  <c:v>2132.4545454545455</c:v>
                </c:pt>
                <c:pt idx="1758">
                  <c:v>2081.6818181818185</c:v>
                </c:pt>
                <c:pt idx="1759">
                  <c:v>2030.9090909090908</c:v>
                </c:pt>
                <c:pt idx="1760">
                  <c:v>1980.1363636363635</c:v>
                </c:pt>
                <c:pt idx="1761">
                  <c:v>1929.3636363636365</c:v>
                </c:pt>
                <c:pt idx="1762">
                  <c:v>1878.5909090909092</c:v>
                </c:pt>
                <c:pt idx="1763">
                  <c:v>1827.8181818181818</c:v>
                </c:pt>
                <c:pt idx="1764">
                  <c:v>1777.0454545454545</c:v>
                </c:pt>
                <c:pt idx="1765">
                  <c:v>1726.2727272727273</c:v>
                </c:pt>
                <c:pt idx="1766">
                  <c:v>1675.5</c:v>
                </c:pt>
                <c:pt idx="1767">
                  <c:v>1624.7272727272727</c:v>
                </c:pt>
                <c:pt idx="1768">
                  <c:v>1573.9545454545455</c:v>
                </c:pt>
                <c:pt idx="1769">
                  <c:v>1523.1818181818182</c:v>
                </c:pt>
                <c:pt idx="1770">
                  <c:v>1472.4090909090908</c:v>
                </c:pt>
                <c:pt idx="1771">
                  <c:v>1421.6363636363635</c:v>
                </c:pt>
                <c:pt idx="1772">
                  <c:v>1370.8636363636365</c:v>
                </c:pt>
                <c:pt idx="1773">
                  <c:v>1320.090909090909</c:v>
                </c:pt>
                <c:pt idx="1774">
                  <c:v>1269.3181818181818</c:v>
                </c:pt>
                <c:pt idx="1775">
                  <c:v>1218.5454545454545</c:v>
                </c:pt>
                <c:pt idx="1776">
                  <c:v>1167.7727272727273</c:v>
                </c:pt>
                <c:pt idx="1777">
                  <c:v>1117</c:v>
                </c:pt>
                <c:pt idx="1778">
                  <c:v>1066.2272727272727</c:v>
                </c:pt>
                <c:pt idx="1779">
                  <c:v>1015.4545454545455</c:v>
                </c:pt>
                <c:pt idx="1780">
                  <c:v>964.68181818181802</c:v>
                </c:pt>
                <c:pt idx="1781">
                  <c:v>913.90909090909088</c:v>
                </c:pt>
                <c:pt idx="1782">
                  <c:v>863.13636363636363</c:v>
                </c:pt>
                <c:pt idx="1783">
                  <c:v>812.36363636363637</c:v>
                </c:pt>
                <c:pt idx="1784">
                  <c:v>761.59090909090912</c:v>
                </c:pt>
                <c:pt idx="1785">
                  <c:v>710.81818181818164</c:v>
                </c:pt>
                <c:pt idx="1786">
                  <c:v>660.0454545454545</c:v>
                </c:pt>
                <c:pt idx="1787">
                  <c:v>609.27272727272725</c:v>
                </c:pt>
                <c:pt idx="1788">
                  <c:v>558.5</c:v>
                </c:pt>
                <c:pt idx="1789">
                  <c:v>507.72727272727275</c:v>
                </c:pt>
                <c:pt idx="1790">
                  <c:v>456.95454545454527</c:v>
                </c:pt>
                <c:pt idx="1791">
                  <c:v>406.18181818181807</c:v>
                </c:pt>
                <c:pt idx="1792">
                  <c:v>355.40909090909082</c:v>
                </c:pt>
                <c:pt idx="1793">
                  <c:v>304.63636363636363</c:v>
                </c:pt>
                <c:pt idx="1794">
                  <c:v>253.86363636363637</c:v>
                </c:pt>
                <c:pt idx="1795">
                  <c:v>203.09090909090892</c:v>
                </c:pt>
                <c:pt idx="1796">
                  <c:v>152.31818181818167</c:v>
                </c:pt>
                <c:pt idx="1797">
                  <c:v>101.54545454545446</c:v>
                </c:pt>
                <c:pt idx="1798">
                  <c:v>50.772727272727231</c:v>
                </c:pt>
                <c:pt idx="1799">
                  <c:v>0</c:v>
                </c:pt>
                <c:pt idx="1800">
                  <c:v>2254</c:v>
                </c:pt>
                <c:pt idx="1801">
                  <c:v>2202.7727272727275</c:v>
                </c:pt>
                <c:pt idx="1802">
                  <c:v>2151.5454545454545</c:v>
                </c:pt>
                <c:pt idx="1803">
                  <c:v>2100.318181818182</c:v>
                </c:pt>
                <c:pt idx="1804">
                  <c:v>2049.090909090909</c:v>
                </c:pt>
                <c:pt idx="1805">
                  <c:v>1997.8636363636363</c:v>
                </c:pt>
                <c:pt idx="1806">
                  <c:v>1946.6363636363637</c:v>
                </c:pt>
                <c:pt idx="1807">
                  <c:v>1895.409090909091</c:v>
                </c:pt>
                <c:pt idx="1808">
                  <c:v>1844.181818181818</c:v>
                </c:pt>
                <c:pt idx="1809">
                  <c:v>1792.9545454545453</c:v>
                </c:pt>
                <c:pt idx="1810">
                  <c:v>1741.7272727272727</c:v>
                </c:pt>
                <c:pt idx="1811">
                  <c:v>1690.5</c:v>
                </c:pt>
                <c:pt idx="1812">
                  <c:v>1639.2727272727273</c:v>
                </c:pt>
                <c:pt idx="1813">
                  <c:v>1588.0454545454547</c:v>
                </c:pt>
                <c:pt idx="1814">
                  <c:v>1536.818181818182</c:v>
                </c:pt>
                <c:pt idx="1815">
                  <c:v>1485.590909090909</c:v>
                </c:pt>
                <c:pt idx="1816">
                  <c:v>1434.3636363636363</c:v>
                </c:pt>
                <c:pt idx="1817">
                  <c:v>1383.1363636363637</c:v>
                </c:pt>
                <c:pt idx="1818">
                  <c:v>1331.9090909090908</c:v>
                </c:pt>
                <c:pt idx="1819">
                  <c:v>1280.681818181818</c:v>
                </c:pt>
                <c:pt idx="1820">
                  <c:v>1229.4545454545453</c:v>
                </c:pt>
                <c:pt idx="1821">
                  <c:v>1178.2272727272727</c:v>
                </c:pt>
                <c:pt idx="1822">
                  <c:v>1127</c:v>
                </c:pt>
                <c:pt idx="1823">
                  <c:v>1075.7727272727273</c:v>
                </c:pt>
                <c:pt idx="1824">
                  <c:v>1024.5454545454547</c:v>
                </c:pt>
                <c:pt idx="1825">
                  <c:v>973.31818181818176</c:v>
                </c:pt>
                <c:pt idx="1826">
                  <c:v>922.09090909090901</c:v>
                </c:pt>
                <c:pt idx="1827">
                  <c:v>870.86363636363637</c:v>
                </c:pt>
                <c:pt idx="1828">
                  <c:v>819.63636363636363</c:v>
                </c:pt>
                <c:pt idx="1829">
                  <c:v>768.40909090909099</c:v>
                </c:pt>
                <c:pt idx="1830">
                  <c:v>717.18181818181802</c:v>
                </c:pt>
                <c:pt idx="1831">
                  <c:v>665.95454545454538</c:v>
                </c:pt>
                <c:pt idx="1832">
                  <c:v>614.72727272727263</c:v>
                </c:pt>
                <c:pt idx="1833">
                  <c:v>563.5</c:v>
                </c:pt>
                <c:pt idx="1834">
                  <c:v>512.27272727272737</c:v>
                </c:pt>
                <c:pt idx="1835">
                  <c:v>461.04545454545439</c:v>
                </c:pt>
                <c:pt idx="1836">
                  <c:v>409.8181818181817</c:v>
                </c:pt>
                <c:pt idx="1837">
                  <c:v>358.59090909090901</c:v>
                </c:pt>
                <c:pt idx="1838">
                  <c:v>307.36363636363632</c:v>
                </c:pt>
                <c:pt idx="1839">
                  <c:v>256.13636363636368</c:v>
                </c:pt>
                <c:pt idx="1840">
                  <c:v>204.90909090909074</c:v>
                </c:pt>
                <c:pt idx="1841">
                  <c:v>153.68181818181804</c:v>
                </c:pt>
                <c:pt idx="1842">
                  <c:v>102.45454545454537</c:v>
                </c:pt>
                <c:pt idx="1843">
                  <c:v>51.227272727272684</c:v>
                </c:pt>
                <c:pt idx="1844">
                  <c:v>0</c:v>
                </c:pt>
                <c:pt idx="1845">
                  <c:v>2274</c:v>
                </c:pt>
                <c:pt idx="1846">
                  <c:v>2222.318181818182</c:v>
                </c:pt>
                <c:pt idx="1847">
                  <c:v>2170.6363636363635</c:v>
                </c:pt>
                <c:pt idx="1848">
                  <c:v>2118.9545454545455</c:v>
                </c:pt>
                <c:pt idx="1849">
                  <c:v>2067.272727272727</c:v>
                </c:pt>
                <c:pt idx="1850">
                  <c:v>2015.590909090909</c:v>
                </c:pt>
                <c:pt idx="1851">
                  <c:v>1963.909090909091</c:v>
                </c:pt>
                <c:pt idx="1852">
                  <c:v>1912.2272727272727</c:v>
                </c:pt>
                <c:pt idx="1853">
                  <c:v>1860.5454545454545</c:v>
                </c:pt>
                <c:pt idx="1854">
                  <c:v>1808.8636363636363</c:v>
                </c:pt>
                <c:pt idx="1855">
                  <c:v>1757.1818181818182</c:v>
                </c:pt>
                <c:pt idx="1856">
                  <c:v>1705.5</c:v>
                </c:pt>
                <c:pt idx="1857">
                  <c:v>1653.8181818181818</c:v>
                </c:pt>
                <c:pt idx="1858">
                  <c:v>1602.1363636363637</c:v>
                </c:pt>
                <c:pt idx="1859">
                  <c:v>1550.4545454545455</c:v>
                </c:pt>
                <c:pt idx="1860">
                  <c:v>1498.7727272727273</c:v>
                </c:pt>
                <c:pt idx="1861">
                  <c:v>1447.090909090909</c:v>
                </c:pt>
                <c:pt idx="1862">
                  <c:v>1395.409090909091</c:v>
                </c:pt>
                <c:pt idx="1863">
                  <c:v>1343.7272727272725</c:v>
                </c:pt>
                <c:pt idx="1864">
                  <c:v>1292.0454545454545</c:v>
                </c:pt>
                <c:pt idx="1865">
                  <c:v>1240.3636363636363</c:v>
                </c:pt>
                <c:pt idx="1866">
                  <c:v>1188.6818181818182</c:v>
                </c:pt>
                <c:pt idx="1867">
                  <c:v>1137</c:v>
                </c:pt>
                <c:pt idx="1868">
                  <c:v>1085.3181818181818</c:v>
                </c:pt>
                <c:pt idx="1869">
                  <c:v>1033.6363636363637</c:v>
                </c:pt>
                <c:pt idx="1870">
                  <c:v>981.95454545454538</c:v>
                </c:pt>
                <c:pt idx="1871">
                  <c:v>930.27272727272725</c:v>
                </c:pt>
                <c:pt idx="1872">
                  <c:v>878.59090909090912</c:v>
                </c:pt>
                <c:pt idx="1873">
                  <c:v>826.90909090909088</c:v>
                </c:pt>
                <c:pt idx="1874">
                  <c:v>775.22727272727275</c:v>
                </c:pt>
                <c:pt idx="1875">
                  <c:v>723.54545454545439</c:v>
                </c:pt>
                <c:pt idx="1876">
                  <c:v>671.86363636363626</c:v>
                </c:pt>
                <c:pt idx="1877">
                  <c:v>620.18181818181813</c:v>
                </c:pt>
                <c:pt idx="1878">
                  <c:v>568.5</c:v>
                </c:pt>
                <c:pt idx="1879">
                  <c:v>516.81818181818187</c:v>
                </c:pt>
                <c:pt idx="1880">
                  <c:v>465.13636363636346</c:v>
                </c:pt>
                <c:pt idx="1881">
                  <c:v>413.45454545454533</c:v>
                </c:pt>
                <c:pt idx="1882">
                  <c:v>361.7727272727272</c:v>
                </c:pt>
                <c:pt idx="1883">
                  <c:v>310.09090909090907</c:v>
                </c:pt>
                <c:pt idx="1884">
                  <c:v>258.40909090909093</c:v>
                </c:pt>
                <c:pt idx="1885">
                  <c:v>206.72727272727255</c:v>
                </c:pt>
                <c:pt idx="1886">
                  <c:v>155.04545454545442</c:v>
                </c:pt>
                <c:pt idx="1887">
                  <c:v>103.36363636363627</c:v>
                </c:pt>
                <c:pt idx="1888">
                  <c:v>51.681818181818137</c:v>
                </c:pt>
                <c:pt idx="1889">
                  <c:v>0</c:v>
                </c:pt>
                <c:pt idx="1890">
                  <c:v>2293</c:v>
                </c:pt>
                <c:pt idx="1891">
                  <c:v>2240.8863636363635</c:v>
                </c:pt>
                <c:pt idx="1892">
                  <c:v>2188.7727272727275</c:v>
                </c:pt>
                <c:pt idx="1893">
                  <c:v>2136.659090909091</c:v>
                </c:pt>
                <c:pt idx="1894">
                  <c:v>2084.5454545454545</c:v>
                </c:pt>
                <c:pt idx="1895">
                  <c:v>2032.4318181818182</c:v>
                </c:pt>
                <c:pt idx="1896">
                  <c:v>1980.3181818181818</c:v>
                </c:pt>
                <c:pt idx="1897">
                  <c:v>1928.2045454545455</c:v>
                </c:pt>
                <c:pt idx="1898">
                  <c:v>1876.090909090909</c:v>
                </c:pt>
                <c:pt idx="1899">
                  <c:v>1823.9772727272727</c:v>
                </c:pt>
                <c:pt idx="1900">
                  <c:v>1771.8636363636363</c:v>
                </c:pt>
                <c:pt idx="1901">
                  <c:v>1719.75</c:v>
                </c:pt>
                <c:pt idx="1902">
                  <c:v>1667.6363636363637</c:v>
                </c:pt>
                <c:pt idx="1903">
                  <c:v>1615.5227272727273</c:v>
                </c:pt>
                <c:pt idx="1904">
                  <c:v>1563.409090909091</c:v>
                </c:pt>
                <c:pt idx="1905">
                  <c:v>1511.2954545454545</c:v>
                </c:pt>
                <c:pt idx="1906">
                  <c:v>1459.1818181818182</c:v>
                </c:pt>
                <c:pt idx="1907">
                  <c:v>1407.0681818181818</c:v>
                </c:pt>
                <c:pt idx="1908">
                  <c:v>1354.9545454545453</c:v>
                </c:pt>
                <c:pt idx="1909">
                  <c:v>1302.840909090909</c:v>
                </c:pt>
                <c:pt idx="1910">
                  <c:v>1250.7272727272727</c:v>
                </c:pt>
                <c:pt idx="1911">
                  <c:v>1198.6136363636363</c:v>
                </c:pt>
                <c:pt idx="1912">
                  <c:v>1146.5</c:v>
                </c:pt>
                <c:pt idx="1913">
                  <c:v>1094.3863636363637</c:v>
                </c:pt>
                <c:pt idx="1914">
                  <c:v>1042.2727272727273</c:v>
                </c:pt>
                <c:pt idx="1915">
                  <c:v>990.15909090909076</c:v>
                </c:pt>
                <c:pt idx="1916">
                  <c:v>938.0454545454545</c:v>
                </c:pt>
                <c:pt idx="1917">
                  <c:v>885.93181818181813</c:v>
                </c:pt>
                <c:pt idx="1918">
                  <c:v>833.81818181818187</c:v>
                </c:pt>
                <c:pt idx="1919">
                  <c:v>781.7045454545455</c:v>
                </c:pt>
                <c:pt idx="1920">
                  <c:v>729.59090909090901</c:v>
                </c:pt>
                <c:pt idx="1921">
                  <c:v>677.47727272727263</c:v>
                </c:pt>
                <c:pt idx="1922">
                  <c:v>625.36363636363637</c:v>
                </c:pt>
                <c:pt idx="1923">
                  <c:v>573.25</c:v>
                </c:pt>
                <c:pt idx="1924">
                  <c:v>521.13636363636363</c:v>
                </c:pt>
                <c:pt idx="1925">
                  <c:v>469.02272727272714</c:v>
                </c:pt>
                <c:pt idx="1926">
                  <c:v>416.90909090909082</c:v>
                </c:pt>
                <c:pt idx="1927">
                  <c:v>364.7954545454545</c:v>
                </c:pt>
                <c:pt idx="1928">
                  <c:v>312.68181818181819</c:v>
                </c:pt>
                <c:pt idx="1929">
                  <c:v>260.56818181818181</c:v>
                </c:pt>
                <c:pt idx="1930">
                  <c:v>208.45454545454527</c:v>
                </c:pt>
                <c:pt idx="1931">
                  <c:v>156.34090909090895</c:v>
                </c:pt>
                <c:pt idx="1932">
                  <c:v>104.22727272727263</c:v>
                </c:pt>
                <c:pt idx="1933">
                  <c:v>52.113636363636317</c:v>
                </c:pt>
                <c:pt idx="1934">
                  <c:v>0</c:v>
                </c:pt>
                <c:pt idx="1935">
                  <c:v>2313</c:v>
                </c:pt>
                <c:pt idx="1936">
                  <c:v>2260.431818181818</c:v>
                </c:pt>
                <c:pt idx="1937">
                  <c:v>2207.8636363636365</c:v>
                </c:pt>
                <c:pt idx="1938">
                  <c:v>2155.2954545454545</c:v>
                </c:pt>
                <c:pt idx="1939">
                  <c:v>2102.7272727272725</c:v>
                </c:pt>
                <c:pt idx="1940">
                  <c:v>2050.159090909091</c:v>
                </c:pt>
                <c:pt idx="1941">
                  <c:v>1997.590909090909</c:v>
                </c:pt>
                <c:pt idx="1942">
                  <c:v>1945.0227272727273</c:v>
                </c:pt>
                <c:pt idx="1943">
                  <c:v>1892.4545454545453</c:v>
                </c:pt>
                <c:pt idx="1944">
                  <c:v>1839.8863636363635</c:v>
                </c:pt>
                <c:pt idx="1945">
                  <c:v>1787.3181818181818</c:v>
                </c:pt>
                <c:pt idx="1946">
                  <c:v>1734.75</c:v>
                </c:pt>
                <c:pt idx="1947">
                  <c:v>1682.1818181818182</c:v>
                </c:pt>
                <c:pt idx="1948">
                  <c:v>1629.6136363636365</c:v>
                </c:pt>
                <c:pt idx="1949">
                  <c:v>1577.0454545454547</c:v>
                </c:pt>
                <c:pt idx="1950">
                  <c:v>1524.4772727272727</c:v>
                </c:pt>
                <c:pt idx="1951">
                  <c:v>1471.909090909091</c:v>
                </c:pt>
                <c:pt idx="1952">
                  <c:v>1419.340909090909</c:v>
                </c:pt>
                <c:pt idx="1953">
                  <c:v>1366.772727272727</c:v>
                </c:pt>
                <c:pt idx="1954">
                  <c:v>1314.2045454545453</c:v>
                </c:pt>
                <c:pt idx="1955">
                  <c:v>1261.6363636363635</c:v>
                </c:pt>
                <c:pt idx="1956">
                  <c:v>1209.0681818181818</c:v>
                </c:pt>
                <c:pt idx="1957">
                  <c:v>1156.5</c:v>
                </c:pt>
                <c:pt idx="1958">
                  <c:v>1103.9318181818182</c:v>
                </c:pt>
                <c:pt idx="1959">
                  <c:v>1051.3636363636365</c:v>
                </c:pt>
                <c:pt idx="1960">
                  <c:v>998.79545454545439</c:v>
                </c:pt>
                <c:pt idx="1961">
                  <c:v>946.22727272727263</c:v>
                </c:pt>
                <c:pt idx="1962">
                  <c:v>893.65909090909088</c:v>
                </c:pt>
                <c:pt idx="1963">
                  <c:v>841.09090909090912</c:v>
                </c:pt>
                <c:pt idx="1964">
                  <c:v>788.52272727272737</c:v>
                </c:pt>
                <c:pt idx="1965">
                  <c:v>735.95454545454527</c:v>
                </c:pt>
                <c:pt idx="1966">
                  <c:v>683.38636363636351</c:v>
                </c:pt>
                <c:pt idx="1967">
                  <c:v>630.81818181818176</c:v>
                </c:pt>
                <c:pt idx="1968">
                  <c:v>578.25</c:v>
                </c:pt>
                <c:pt idx="1969">
                  <c:v>525.68181818181824</c:v>
                </c:pt>
                <c:pt idx="1970">
                  <c:v>473.1136363636362</c:v>
                </c:pt>
                <c:pt idx="1971">
                  <c:v>420.54545454545445</c:v>
                </c:pt>
                <c:pt idx="1972">
                  <c:v>367.97727272727263</c:v>
                </c:pt>
                <c:pt idx="1973">
                  <c:v>315.40909090909088</c:v>
                </c:pt>
                <c:pt idx="1974">
                  <c:v>262.84090909090912</c:v>
                </c:pt>
                <c:pt idx="1975">
                  <c:v>210.27272727272708</c:v>
                </c:pt>
                <c:pt idx="1976">
                  <c:v>157.70454545454533</c:v>
                </c:pt>
                <c:pt idx="1977">
                  <c:v>105.13636363636354</c:v>
                </c:pt>
                <c:pt idx="1978">
                  <c:v>52.56818181818177</c:v>
                </c:pt>
                <c:pt idx="1979">
                  <c:v>0</c:v>
                </c:pt>
                <c:pt idx="1980">
                  <c:v>2332</c:v>
                </c:pt>
                <c:pt idx="1981">
                  <c:v>2279</c:v>
                </c:pt>
                <c:pt idx="1982">
                  <c:v>2226</c:v>
                </c:pt>
                <c:pt idx="1983">
                  <c:v>2173</c:v>
                </c:pt>
                <c:pt idx="1984">
                  <c:v>2120</c:v>
                </c:pt>
                <c:pt idx="1985">
                  <c:v>2067</c:v>
                </c:pt>
                <c:pt idx="1986">
                  <c:v>2014</c:v>
                </c:pt>
                <c:pt idx="1987">
                  <c:v>1961</c:v>
                </c:pt>
                <c:pt idx="1988">
                  <c:v>1907.9999999999998</c:v>
                </c:pt>
                <c:pt idx="1989">
                  <c:v>1855</c:v>
                </c:pt>
                <c:pt idx="1990">
                  <c:v>1802</c:v>
                </c:pt>
                <c:pt idx="1991">
                  <c:v>1749</c:v>
                </c:pt>
                <c:pt idx="1992">
                  <c:v>1696</c:v>
                </c:pt>
                <c:pt idx="1993">
                  <c:v>1643</c:v>
                </c:pt>
                <c:pt idx="1994">
                  <c:v>1590.0000000000002</c:v>
                </c:pt>
                <c:pt idx="1995">
                  <c:v>1537</c:v>
                </c:pt>
                <c:pt idx="1996">
                  <c:v>1484</c:v>
                </c:pt>
                <c:pt idx="1997">
                  <c:v>1431</c:v>
                </c:pt>
                <c:pt idx="1998">
                  <c:v>1377.9999999999998</c:v>
                </c:pt>
                <c:pt idx="1999">
                  <c:v>1324.9999999999998</c:v>
                </c:pt>
                <c:pt idx="2000">
                  <c:v>1272</c:v>
                </c:pt>
                <c:pt idx="2001">
                  <c:v>1219</c:v>
                </c:pt>
                <c:pt idx="2002">
                  <c:v>1166</c:v>
                </c:pt>
                <c:pt idx="2003">
                  <c:v>1113</c:v>
                </c:pt>
                <c:pt idx="2004">
                  <c:v>1060</c:v>
                </c:pt>
                <c:pt idx="2005">
                  <c:v>1006.9999999999999</c:v>
                </c:pt>
                <c:pt idx="2006">
                  <c:v>953.99999999999989</c:v>
                </c:pt>
                <c:pt idx="2007">
                  <c:v>901</c:v>
                </c:pt>
                <c:pt idx="2008">
                  <c:v>848</c:v>
                </c:pt>
                <c:pt idx="2009">
                  <c:v>795.00000000000011</c:v>
                </c:pt>
                <c:pt idx="2010">
                  <c:v>741.99999999999989</c:v>
                </c:pt>
                <c:pt idx="2011">
                  <c:v>688.99999999999989</c:v>
                </c:pt>
                <c:pt idx="2012">
                  <c:v>636</c:v>
                </c:pt>
                <c:pt idx="2013">
                  <c:v>583</c:v>
                </c:pt>
                <c:pt idx="2014">
                  <c:v>530</c:v>
                </c:pt>
                <c:pt idx="2015">
                  <c:v>476.99999999999983</c:v>
                </c:pt>
                <c:pt idx="2016">
                  <c:v>423.99999999999989</c:v>
                </c:pt>
                <c:pt idx="2017">
                  <c:v>370.99999999999994</c:v>
                </c:pt>
                <c:pt idx="2018">
                  <c:v>318</c:v>
                </c:pt>
                <c:pt idx="2019">
                  <c:v>265</c:v>
                </c:pt>
                <c:pt idx="2020">
                  <c:v>211.9999999999998</c:v>
                </c:pt>
                <c:pt idx="2021">
                  <c:v>158.99999999999986</c:v>
                </c:pt>
                <c:pt idx="2022">
                  <c:v>105.9999999999999</c:v>
                </c:pt>
                <c:pt idx="2023">
                  <c:v>52.99999999999995</c:v>
                </c:pt>
                <c:pt idx="2024">
                  <c:v>0</c:v>
                </c:pt>
                <c:pt idx="2025">
                  <c:v>2352</c:v>
                </c:pt>
                <c:pt idx="2026">
                  <c:v>2298.5454545454545</c:v>
                </c:pt>
                <c:pt idx="2027">
                  <c:v>2245.090909090909</c:v>
                </c:pt>
                <c:pt idx="2028">
                  <c:v>2191.636363636364</c:v>
                </c:pt>
                <c:pt idx="2029">
                  <c:v>2138.181818181818</c:v>
                </c:pt>
                <c:pt idx="2030">
                  <c:v>2084.7272727272725</c:v>
                </c:pt>
                <c:pt idx="2031">
                  <c:v>2031.2727272727273</c:v>
                </c:pt>
                <c:pt idx="2032">
                  <c:v>1977.818181818182</c:v>
                </c:pt>
                <c:pt idx="2033">
                  <c:v>1924.3636363636363</c:v>
                </c:pt>
                <c:pt idx="2034">
                  <c:v>1870.9090909090908</c:v>
                </c:pt>
                <c:pt idx="2035">
                  <c:v>1817.4545454545455</c:v>
                </c:pt>
                <c:pt idx="2036">
                  <c:v>1764</c:v>
                </c:pt>
                <c:pt idx="2037">
                  <c:v>1710.5454545454545</c:v>
                </c:pt>
                <c:pt idx="2038">
                  <c:v>1657.0909090909092</c:v>
                </c:pt>
                <c:pt idx="2039">
                  <c:v>1603.6363636363637</c:v>
                </c:pt>
                <c:pt idx="2040">
                  <c:v>1550.181818181818</c:v>
                </c:pt>
                <c:pt idx="2041">
                  <c:v>1496.7272727272727</c:v>
                </c:pt>
                <c:pt idx="2042">
                  <c:v>1443.2727272727273</c:v>
                </c:pt>
                <c:pt idx="2043">
                  <c:v>1389.8181818181815</c:v>
                </c:pt>
                <c:pt idx="2044">
                  <c:v>1336.3636363636363</c:v>
                </c:pt>
                <c:pt idx="2045">
                  <c:v>1282.9090909090908</c:v>
                </c:pt>
                <c:pt idx="2046">
                  <c:v>1229.4545454545455</c:v>
                </c:pt>
                <c:pt idx="2047">
                  <c:v>1176</c:v>
                </c:pt>
                <c:pt idx="2048">
                  <c:v>1122.5454545454545</c:v>
                </c:pt>
                <c:pt idx="2049">
                  <c:v>1069.0909090909092</c:v>
                </c:pt>
                <c:pt idx="2050">
                  <c:v>1015.6363636363635</c:v>
                </c:pt>
                <c:pt idx="2051">
                  <c:v>962.18181818181813</c:v>
                </c:pt>
                <c:pt idx="2052">
                  <c:v>908.72727272727275</c:v>
                </c:pt>
                <c:pt idx="2053">
                  <c:v>855.27272727272725</c:v>
                </c:pt>
                <c:pt idx="2054">
                  <c:v>801.81818181818187</c:v>
                </c:pt>
                <c:pt idx="2055">
                  <c:v>748.36363636363626</c:v>
                </c:pt>
                <c:pt idx="2056">
                  <c:v>694.90909090909076</c:v>
                </c:pt>
                <c:pt idx="2057">
                  <c:v>641.45454545454538</c:v>
                </c:pt>
                <c:pt idx="2058">
                  <c:v>588</c:v>
                </c:pt>
                <c:pt idx="2059">
                  <c:v>534.54545454545462</c:v>
                </c:pt>
                <c:pt idx="2060">
                  <c:v>481.09090909090895</c:v>
                </c:pt>
                <c:pt idx="2061">
                  <c:v>427.63636363636351</c:v>
                </c:pt>
                <c:pt idx="2062">
                  <c:v>374.18181818181813</c:v>
                </c:pt>
                <c:pt idx="2063">
                  <c:v>320.72727272727269</c:v>
                </c:pt>
                <c:pt idx="2064">
                  <c:v>267.27272727272731</c:v>
                </c:pt>
                <c:pt idx="2065">
                  <c:v>213.81818181818164</c:v>
                </c:pt>
                <c:pt idx="2066">
                  <c:v>160.36363636363623</c:v>
                </c:pt>
                <c:pt idx="2067">
                  <c:v>106.90909090909082</c:v>
                </c:pt>
                <c:pt idx="2068">
                  <c:v>53.454545454545411</c:v>
                </c:pt>
                <c:pt idx="2069">
                  <c:v>0</c:v>
                </c:pt>
                <c:pt idx="2070">
                  <c:v>2372</c:v>
                </c:pt>
                <c:pt idx="2071">
                  <c:v>2318.090909090909</c:v>
                </c:pt>
                <c:pt idx="2072">
                  <c:v>2264.1818181818185</c:v>
                </c:pt>
                <c:pt idx="2073">
                  <c:v>2210.2727272727275</c:v>
                </c:pt>
                <c:pt idx="2074">
                  <c:v>2156.3636363636365</c:v>
                </c:pt>
                <c:pt idx="2075">
                  <c:v>2102.4545454545455</c:v>
                </c:pt>
                <c:pt idx="2076">
                  <c:v>2048.5454545454545</c:v>
                </c:pt>
                <c:pt idx="2077">
                  <c:v>1994.6363636363637</c:v>
                </c:pt>
                <c:pt idx="2078">
                  <c:v>1940.7272727272725</c:v>
                </c:pt>
                <c:pt idx="2079">
                  <c:v>1886.8181818181818</c:v>
                </c:pt>
                <c:pt idx="2080">
                  <c:v>1832.9090909090908</c:v>
                </c:pt>
                <c:pt idx="2081">
                  <c:v>1779</c:v>
                </c:pt>
                <c:pt idx="2082">
                  <c:v>1725.0909090909092</c:v>
                </c:pt>
                <c:pt idx="2083">
                  <c:v>1671.1818181818182</c:v>
                </c:pt>
                <c:pt idx="2084">
                  <c:v>1617.2727272727275</c:v>
                </c:pt>
                <c:pt idx="2085">
                  <c:v>1563.3636363636363</c:v>
                </c:pt>
                <c:pt idx="2086">
                  <c:v>1509.4545454545455</c:v>
                </c:pt>
                <c:pt idx="2087">
                  <c:v>1455.5454545454545</c:v>
                </c:pt>
                <c:pt idx="2088">
                  <c:v>1401.6363636363635</c:v>
                </c:pt>
                <c:pt idx="2089">
                  <c:v>1347.7272727272725</c:v>
                </c:pt>
                <c:pt idx="2090">
                  <c:v>1293.8181818181818</c:v>
                </c:pt>
                <c:pt idx="2091">
                  <c:v>1239.9090909090908</c:v>
                </c:pt>
                <c:pt idx="2092">
                  <c:v>1186</c:v>
                </c:pt>
                <c:pt idx="2093">
                  <c:v>1132.0909090909092</c:v>
                </c:pt>
                <c:pt idx="2094">
                  <c:v>1078.1818181818182</c:v>
                </c:pt>
                <c:pt idx="2095">
                  <c:v>1024.2727272727273</c:v>
                </c:pt>
                <c:pt idx="2096">
                  <c:v>970.36363636363626</c:v>
                </c:pt>
                <c:pt idx="2097">
                  <c:v>916.45454545454538</c:v>
                </c:pt>
                <c:pt idx="2098">
                  <c:v>862.54545454545462</c:v>
                </c:pt>
                <c:pt idx="2099">
                  <c:v>808.63636363636374</c:v>
                </c:pt>
                <c:pt idx="2100">
                  <c:v>754.72727272727263</c:v>
                </c:pt>
                <c:pt idx="2101">
                  <c:v>700.81818181818176</c:v>
                </c:pt>
                <c:pt idx="2102">
                  <c:v>646.90909090909088</c:v>
                </c:pt>
                <c:pt idx="2103">
                  <c:v>593</c:v>
                </c:pt>
                <c:pt idx="2104">
                  <c:v>539.09090909090912</c:v>
                </c:pt>
                <c:pt idx="2105">
                  <c:v>485.18181818181802</c:v>
                </c:pt>
                <c:pt idx="2106">
                  <c:v>431.27272727272714</c:v>
                </c:pt>
                <c:pt idx="2107">
                  <c:v>377.36363636363632</c:v>
                </c:pt>
                <c:pt idx="2108">
                  <c:v>323.45454545454544</c:v>
                </c:pt>
                <c:pt idx="2109">
                  <c:v>269.54545454545456</c:v>
                </c:pt>
                <c:pt idx="2110">
                  <c:v>215.63636363636346</c:v>
                </c:pt>
                <c:pt idx="2111">
                  <c:v>161.72727272727258</c:v>
                </c:pt>
                <c:pt idx="2112">
                  <c:v>107.81818181818173</c:v>
                </c:pt>
                <c:pt idx="2113">
                  <c:v>53.909090909090864</c:v>
                </c:pt>
                <c:pt idx="2114">
                  <c:v>0</c:v>
                </c:pt>
                <c:pt idx="2115">
                  <c:v>2391</c:v>
                </c:pt>
                <c:pt idx="2116">
                  <c:v>2336.659090909091</c:v>
                </c:pt>
                <c:pt idx="2117">
                  <c:v>2282.318181818182</c:v>
                </c:pt>
                <c:pt idx="2118">
                  <c:v>2227.977272727273</c:v>
                </c:pt>
                <c:pt idx="2119">
                  <c:v>2173.6363636363635</c:v>
                </c:pt>
                <c:pt idx="2120">
                  <c:v>2119.2954545454545</c:v>
                </c:pt>
                <c:pt idx="2121">
                  <c:v>2064.9545454545455</c:v>
                </c:pt>
                <c:pt idx="2122">
                  <c:v>2010.6136363636365</c:v>
                </c:pt>
                <c:pt idx="2123">
                  <c:v>1956.272727272727</c:v>
                </c:pt>
                <c:pt idx="2124">
                  <c:v>1901.931818181818</c:v>
                </c:pt>
                <c:pt idx="2125">
                  <c:v>1847.590909090909</c:v>
                </c:pt>
                <c:pt idx="2126">
                  <c:v>1793.25</c:v>
                </c:pt>
                <c:pt idx="2127">
                  <c:v>1738.909090909091</c:v>
                </c:pt>
                <c:pt idx="2128">
                  <c:v>1684.568181818182</c:v>
                </c:pt>
                <c:pt idx="2129">
                  <c:v>1630.227272727273</c:v>
                </c:pt>
                <c:pt idx="2130">
                  <c:v>1575.8863636363635</c:v>
                </c:pt>
                <c:pt idx="2131">
                  <c:v>1521.5454545454545</c:v>
                </c:pt>
                <c:pt idx="2132">
                  <c:v>1467.2045454545455</c:v>
                </c:pt>
                <c:pt idx="2133">
                  <c:v>1412.8636363636363</c:v>
                </c:pt>
                <c:pt idx="2134">
                  <c:v>1358.522727272727</c:v>
                </c:pt>
                <c:pt idx="2135">
                  <c:v>1304.181818181818</c:v>
                </c:pt>
                <c:pt idx="2136">
                  <c:v>1249.840909090909</c:v>
                </c:pt>
                <c:pt idx="2137">
                  <c:v>1195.5</c:v>
                </c:pt>
                <c:pt idx="2138">
                  <c:v>1141.159090909091</c:v>
                </c:pt>
                <c:pt idx="2139">
                  <c:v>1086.818181818182</c:v>
                </c:pt>
                <c:pt idx="2140">
                  <c:v>1032.4772727272725</c:v>
                </c:pt>
                <c:pt idx="2141">
                  <c:v>978.13636363636351</c:v>
                </c:pt>
                <c:pt idx="2142">
                  <c:v>923.7954545454545</c:v>
                </c:pt>
                <c:pt idx="2143">
                  <c:v>869.4545454545455</c:v>
                </c:pt>
                <c:pt idx="2144">
                  <c:v>815.11363636363649</c:v>
                </c:pt>
                <c:pt idx="2145">
                  <c:v>760.77272727272714</c:v>
                </c:pt>
                <c:pt idx="2146">
                  <c:v>706.43181818181813</c:v>
                </c:pt>
                <c:pt idx="2147">
                  <c:v>652.09090909090901</c:v>
                </c:pt>
                <c:pt idx="2148">
                  <c:v>597.75</c:v>
                </c:pt>
                <c:pt idx="2149">
                  <c:v>543.40909090909099</c:v>
                </c:pt>
                <c:pt idx="2150">
                  <c:v>489.06818181818164</c:v>
                </c:pt>
                <c:pt idx="2151">
                  <c:v>434.72727272727263</c:v>
                </c:pt>
                <c:pt idx="2152">
                  <c:v>380.38636363636357</c:v>
                </c:pt>
                <c:pt idx="2153">
                  <c:v>326.0454545454545</c:v>
                </c:pt>
                <c:pt idx="2154">
                  <c:v>271.7045454545455</c:v>
                </c:pt>
                <c:pt idx="2155">
                  <c:v>217.36363636363618</c:v>
                </c:pt>
                <c:pt idx="2156">
                  <c:v>163.02272727272714</c:v>
                </c:pt>
                <c:pt idx="2157">
                  <c:v>108.68181818181809</c:v>
                </c:pt>
                <c:pt idx="2158">
                  <c:v>54.340909090909044</c:v>
                </c:pt>
                <c:pt idx="2159">
                  <c:v>0</c:v>
                </c:pt>
                <c:pt idx="2160">
                  <c:v>2411</c:v>
                </c:pt>
                <c:pt idx="2161">
                  <c:v>2356.2045454545455</c:v>
                </c:pt>
                <c:pt idx="2162">
                  <c:v>2301.409090909091</c:v>
                </c:pt>
                <c:pt idx="2163">
                  <c:v>2246.6136363636365</c:v>
                </c:pt>
                <c:pt idx="2164">
                  <c:v>2191.8181818181815</c:v>
                </c:pt>
                <c:pt idx="2165">
                  <c:v>2137.022727272727</c:v>
                </c:pt>
                <c:pt idx="2166">
                  <c:v>2082.227272727273</c:v>
                </c:pt>
                <c:pt idx="2167">
                  <c:v>2027.4318181818182</c:v>
                </c:pt>
                <c:pt idx="2168">
                  <c:v>1972.6363636363635</c:v>
                </c:pt>
                <c:pt idx="2169">
                  <c:v>1917.840909090909</c:v>
                </c:pt>
                <c:pt idx="2170">
                  <c:v>1863.0454545454545</c:v>
                </c:pt>
                <c:pt idx="2171">
                  <c:v>1808.25</c:v>
                </c:pt>
                <c:pt idx="2172">
                  <c:v>1753.4545454545455</c:v>
                </c:pt>
                <c:pt idx="2173">
                  <c:v>1698.659090909091</c:v>
                </c:pt>
                <c:pt idx="2174">
                  <c:v>1643.8636363636365</c:v>
                </c:pt>
                <c:pt idx="2175">
                  <c:v>1589.0681818181818</c:v>
                </c:pt>
                <c:pt idx="2176">
                  <c:v>1534.2727272727273</c:v>
                </c:pt>
                <c:pt idx="2177">
                  <c:v>1479.4772727272727</c:v>
                </c:pt>
                <c:pt idx="2178">
                  <c:v>1424.681818181818</c:v>
                </c:pt>
                <c:pt idx="2179">
                  <c:v>1369.8863636363635</c:v>
                </c:pt>
                <c:pt idx="2180">
                  <c:v>1315.090909090909</c:v>
                </c:pt>
                <c:pt idx="2181">
                  <c:v>1260.2954545454545</c:v>
                </c:pt>
                <c:pt idx="2182">
                  <c:v>1205.5</c:v>
                </c:pt>
                <c:pt idx="2183">
                  <c:v>1150.7045454545455</c:v>
                </c:pt>
                <c:pt idx="2184">
                  <c:v>1095.909090909091</c:v>
                </c:pt>
                <c:pt idx="2185">
                  <c:v>1041.1136363636363</c:v>
                </c:pt>
                <c:pt idx="2186">
                  <c:v>986.31818181818176</c:v>
                </c:pt>
                <c:pt idx="2187">
                  <c:v>931.52272727272725</c:v>
                </c:pt>
                <c:pt idx="2188">
                  <c:v>876.72727272727275</c:v>
                </c:pt>
                <c:pt idx="2189">
                  <c:v>821.93181818181824</c:v>
                </c:pt>
                <c:pt idx="2190">
                  <c:v>767.13636363636351</c:v>
                </c:pt>
                <c:pt idx="2191">
                  <c:v>712.34090909090901</c:v>
                </c:pt>
                <c:pt idx="2192">
                  <c:v>657.5454545454545</c:v>
                </c:pt>
                <c:pt idx="2193">
                  <c:v>602.75</c:v>
                </c:pt>
                <c:pt idx="2194">
                  <c:v>547.9545454545455</c:v>
                </c:pt>
                <c:pt idx="2195">
                  <c:v>493.15909090909076</c:v>
                </c:pt>
                <c:pt idx="2196">
                  <c:v>438.36363636363626</c:v>
                </c:pt>
                <c:pt idx="2197">
                  <c:v>383.56818181818176</c:v>
                </c:pt>
                <c:pt idx="2198">
                  <c:v>328.77272727272725</c:v>
                </c:pt>
                <c:pt idx="2199">
                  <c:v>273.97727272727275</c:v>
                </c:pt>
                <c:pt idx="2200">
                  <c:v>219.18181818181799</c:v>
                </c:pt>
                <c:pt idx="2201">
                  <c:v>164.38636363636348</c:v>
                </c:pt>
                <c:pt idx="2202">
                  <c:v>109.59090909090899</c:v>
                </c:pt>
                <c:pt idx="2203">
                  <c:v>54.795454545454497</c:v>
                </c:pt>
                <c:pt idx="2204">
                  <c:v>0</c:v>
                </c:pt>
                <c:pt idx="2205">
                  <c:v>2430</c:v>
                </c:pt>
                <c:pt idx="2206">
                  <c:v>2374.7727272727275</c:v>
                </c:pt>
                <c:pt idx="2207">
                  <c:v>2319.5454545454545</c:v>
                </c:pt>
                <c:pt idx="2208">
                  <c:v>2264.318181818182</c:v>
                </c:pt>
                <c:pt idx="2209">
                  <c:v>2209.090909090909</c:v>
                </c:pt>
                <c:pt idx="2210">
                  <c:v>2153.8636363636365</c:v>
                </c:pt>
                <c:pt idx="2211">
                  <c:v>2098.6363636363635</c:v>
                </c:pt>
                <c:pt idx="2212">
                  <c:v>2043.409090909091</c:v>
                </c:pt>
                <c:pt idx="2213">
                  <c:v>1988.181818181818</c:v>
                </c:pt>
                <c:pt idx="2214">
                  <c:v>1932.9545454545453</c:v>
                </c:pt>
                <c:pt idx="2215">
                  <c:v>1877.7272727272727</c:v>
                </c:pt>
                <c:pt idx="2216">
                  <c:v>1822.5</c:v>
                </c:pt>
                <c:pt idx="2217">
                  <c:v>1767.2727272727273</c:v>
                </c:pt>
                <c:pt idx="2218">
                  <c:v>1712.0454545454547</c:v>
                </c:pt>
                <c:pt idx="2219">
                  <c:v>1656.818181818182</c:v>
                </c:pt>
                <c:pt idx="2220">
                  <c:v>1601.590909090909</c:v>
                </c:pt>
                <c:pt idx="2221">
                  <c:v>1546.3636363636363</c:v>
                </c:pt>
                <c:pt idx="2222">
                  <c:v>1491.1363636363637</c:v>
                </c:pt>
                <c:pt idx="2223">
                  <c:v>1435.9090909090908</c:v>
                </c:pt>
                <c:pt idx="2224">
                  <c:v>1380.681818181818</c:v>
                </c:pt>
                <c:pt idx="2225">
                  <c:v>1325.4545454545453</c:v>
                </c:pt>
                <c:pt idx="2226">
                  <c:v>1270.2272727272727</c:v>
                </c:pt>
                <c:pt idx="2227">
                  <c:v>1215</c:v>
                </c:pt>
                <c:pt idx="2228">
                  <c:v>1159.7727272727273</c:v>
                </c:pt>
                <c:pt idx="2229">
                  <c:v>1104.5454545454547</c:v>
                </c:pt>
                <c:pt idx="2230">
                  <c:v>1049.3181818181818</c:v>
                </c:pt>
                <c:pt idx="2231">
                  <c:v>994.09090909090901</c:v>
                </c:pt>
                <c:pt idx="2232">
                  <c:v>938.86363636363637</c:v>
                </c:pt>
                <c:pt idx="2233">
                  <c:v>883.63636363636363</c:v>
                </c:pt>
                <c:pt idx="2234">
                  <c:v>828.40909090909099</c:v>
                </c:pt>
                <c:pt idx="2235">
                  <c:v>773.18181818181802</c:v>
                </c:pt>
                <c:pt idx="2236">
                  <c:v>717.95454545454538</c:v>
                </c:pt>
                <c:pt idx="2237">
                  <c:v>662.72727272727263</c:v>
                </c:pt>
                <c:pt idx="2238">
                  <c:v>607.5</c:v>
                </c:pt>
                <c:pt idx="2239">
                  <c:v>552.27272727272737</c:v>
                </c:pt>
                <c:pt idx="2240">
                  <c:v>497.04545454545439</c:v>
                </c:pt>
                <c:pt idx="2241">
                  <c:v>441.8181818181817</c:v>
                </c:pt>
                <c:pt idx="2242">
                  <c:v>386.59090909090901</c:v>
                </c:pt>
                <c:pt idx="2243">
                  <c:v>331.36363636363632</c:v>
                </c:pt>
                <c:pt idx="2244">
                  <c:v>276.13636363636368</c:v>
                </c:pt>
                <c:pt idx="2245">
                  <c:v>220.90909090909071</c:v>
                </c:pt>
                <c:pt idx="2246">
                  <c:v>165.68181818181804</c:v>
                </c:pt>
                <c:pt idx="2247">
                  <c:v>110.45454545454535</c:v>
                </c:pt>
                <c:pt idx="2248">
                  <c:v>55.227272727272677</c:v>
                </c:pt>
                <c:pt idx="2249">
                  <c:v>0</c:v>
                </c:pt>
                <c:pt idx="2250">
                  <c:v>2450</c:v>
                </c:pt>
                <c:pt idx="2251">
                  <c:v>2394.318181818182</c:v>
                </c:pt>
                <c:pt idx="2252">
                  <c:v>2338.6363636363635</c:v>
                </c:pt>
                <c:pt idx="2253">
                  <c:v>2282.9545454545455</c:v>
                </c:pt>
                <c:pt idx="2254">
                  <c:v>2227.272727272727</c:v>
                </c:pt>
                <c:pt idx="2255">
                  <c:v>2171.590909090909</c:v>
                </c:pt>
                <c:pt idx="2256">
                  <c:v>2115.909090909091</c:v>
                </c:pt>
                <c:pt idx="2257">
                  <c:v>2060.227272727273</c:v>
                </c:pt>
                <c:pt idx="2258">
                  <c:v>2004.5454545454545</c:v>
                </c:pt>
                <c:pt idx="2259">
                  <c:v>1948.8636363636363</c:v>
                </c:pt>
                <c:pt idx="2260">
                  <c:v>1893.1818181818182</c:v>
                </c:pt>
                <c:pt idx="2261">
                  <c:v>1837.5</c:v>
                </c:pt>
                <c:pt idx="2262">
                  <c:v>1781.8181818181818</c:v>
                </c:pt>
                <c:pt idx="2263">
                  <c:v>1726.1363636363637</c:v>
                </c:pt>
                <c:pt idx="2264">
                  <c:v>1670.4545454545455</c:v>
                </c:pt>
                <c:pt idx="2265">
                  <c:v>1614.7727272727273</c:v>
                </c:pt>
                <c:pt idx="2266">
                  <c:v>1559.090909090909</c:v>
                </c:pt>
                <c:pt idx="2267">
                  <c:v>1503.409090909091</c:v>
                </c:pt>
                <c:pt idx="2268">
                  <c:v>1447.7272727272725</c:v>
                </c:pt>
                <c:pt idx="2269">
                  <c:v>1392.0454545454545</c:v>
                </c:pt>
                <c:pt idx="2270">
                  <c:v>1336.3636363636363</c:v>
                </c:pt>
                <c:pt idx="2271">
                  <c:v>1280.6818181818182</c:v>
                </c:pt>
                <c:pt idx="2272">
                  <c:v>1225</c:v>
                </c:pt>
                <c:pt idx="2273">
                  <c:v>1169.3181818181818</c:v>
                </c:pt>
                <c:pt idx="2274">
                  <c:v>1113.6363636363637</c:v>
                </c:pt>
                <c:pt idx="2275">
                  <c:v>1057.9545454545453</c:v>
                </c:pt>
                <c:pt idx="2276">
                  <c:v>1002.2727272727273</c:v>
                </c:pt>
                <c:pt idx="2277">
                  <c:v>946.59090909090912</c:v>
                </c:pt>
                <c:pt idx="2278">
                  <c:v>890.90909090909088</c:v>
                </c:pt>
                <c:pt idx="2279">
                  <c:v>835.22727272727275</c:v>
                </c:pt>
                <c:pt idx="2280">
                  <c:v>779.54545454545439</c:v>
                </c:pt>
                <c:pt idx="2281">
                  <c:v>723.86363636363626</c:v>
                </c:pt>
                <c:pt idx="2282">
                  <c:v>668.18181818181813</c:v>
                </c:pt>
                <c:pt idx="2283">
                  <c:v>612.5</c:v>
                </c:pt>
                <c:pt idx="2284">
                  <c:v>556.81818181818187</c:v>
                </c:pt>
                <c:pt idx="2285">
                  <c:v>501.13636363636346</c:v>
                </c:pt>
                <c:pt idx="2286">
                  <c:v>445.45454545454533</c:v>
                </c:pt>
                <c:pt idx="2287">
                  <c:v>389.7727272727272</c:v>
                </c:pt>
                <c:pt idx="2288">
                  <c:v>334.09090909090907</c:v>
                </c:pt>
                <c:pt idx="2289">
                  <c:v>278.40909090909093</c:v>
                </c:pt>
                <c:pt idx="2290">
                  <c:v>222.72727272727252</c:v>
                </c:pt>
                <c:pt idx="2291">
                  <c:v>167.04545454545439</c:v>
                </c:pt>
                <c:pt idx="2292">
                  <c:v>111.36363636363626</c:v>
                </c:pt>
                <c:pt idx="2293">
                  <c:v>55.68181818181813</c:v>
                </c:pt>
                <c:pt idx="229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D99-43BC-8FF0-D2F0EC43B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0517167"/>
        <c:axId val="966946927"/>
      </c:scatterChart>
      <c:valAx>
        <c:axId val="770517167"/>
        <c:scaling>
          <c:orientation val="minMax"/>
          <c:max val="88200"/>
          <c:min val="147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44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dirty="0">
                    <a:solidFill>
                      <a:srgbClr val="004460"/>
                    </a:solidFill>
                  </a:rPr>
                  <a:t>Ø Jahreseinkommen</a:t>
                </a:r>
              </a:p>
            </c:rich>
          </c:tx>
          <c:layout>
            <c:manualLayout>
              <c:xMode val="edge"/>
              <c:yMode val="edge"/>
              <c:x val="0.46401523194432159"/>
              <c:y val="0.949450547723450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446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446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66946927"/>
        <c:crosses val="autoZero"/>
        <c:crossBetween val="midCat"/>
      </c:valAx>
      <c:valAx>
        <c:axId val="966946927"/>
        <c:scaling>
          <c:orientation val="minMax"/>
          <c:max val="2500"/>
        </c:scaling>
        <c:delete val="0"/>
        <c:axPos val="l"/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44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sz="1200">
                    <a:solidFill>
                      <a:srgbClr val="004460"/>
                    </a:solidFill>
                  </a:rPr>
                  <a:t>monatliche</a:t>
                </a:r>
                <a:r>
                  <a:rPr lang="de-CH" sz="1200" baseline="0">
                    <a:solidFill>
                      <a:srgbClr val="004460"/>
                    </a:solidFill>
                  </a:rPr>
                  <a:t> Rente</a:t>
                </a:r>
                <a:endParaRPr lang="de-CH" sz="1200">
                  <a:solidFill>
                    <a:srgbClr val="004460"/>
                  </a:solidFill>
                </a:endParaRPr>
              </a:p>
            </c:rich>
          </c:tx>
          <c:layout>
            <c:manualLayout>
              <c:xMode val="edge"/>
              <c:yMode val="edge"/>
              <c:x val="4.6290463692038493E-2"/>
              <c:y val="0.36914061628980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446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none"/>
        <c:minorTickMark val="in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446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705171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Open Sans (Textkörper)"/>
              </a:defRPr>
            </a:pPr>
            <a:r>
              <a:rPr lang="de-CH" dirty="0">
                <a:latin typeface="Open Sans (Textkörper)"/>
              </a:rPr>
              <a:t>jährliche Rendite</a:t>
            </a:r>
            <a:r>
              <a:rPr lang="de-CH" baseline="0" dirty="0">
                <a:latin typeface="Open Sans (Textkörper)"/>
              </a:rPr>
              <a:t> CH Aktien 1926 - 2022</a:t>
            </a:r>
            <a:endParaRPr lang="de-CH" dirty="0">
              <a:latin typeface="Open Sans (Textkörper)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61455095893689"/>
          <c:y val="0.14873639492070298"/>
          <c:w val="0.7234363543477772"/>
          <c:h val="0.65063703574863208"/>
        </c:manualLayout>
      </c:layout>
      <c:barChart>
        <c:barDir val="col"/>
        <c:grouping val="clustered"/>
        <c:varyColors val="0"/>
        <c:ser>
          <c:idx val="0"/>
          <c:order val="0"/>
          <c:tx>
            <c:v>Häufigkeit</c:v>
          </c:tx>
          <c:spPr>
            <a:solidFill>
              <a:srgbClr val="0044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Tabelle1!$H$118:$H$127</c:f>
              <c:strCache>
                <c:ptCount val="10"/>
                <c:pt idx="0">
                  <c:v>-40%</c:v>
                </c:pt>
                <c:pt idx="1">
                  <c:v>-30%</c:v>
                </c:pt>
                <c:pt idx="2">
                  <c:v>-20%</c:v>
                </c:pt>
                <c:pt idx="3">
                  <c:v>-10%</c:v>
                </c:pt>
                <c:pt idx="4">
                  <c:v>0%</c:v>
                </c:pt>
                <c:pt idx="5">
                  <c:v>10%</c:v>
                </c:pt>
                <c:pt idx="6">
                  <c:v>20%</c:v>
                </c:pt>
                <c:pt idx="7">
                  <c:v>30%</c:v>
                </c:pt>
                <c:pt idx="8">
                  <c:v>40%</c:v>
                </c:pt>
                <c:pt idx="9">
                  <c:v>und größer</c:v>
                </c:pt>
              </c:strCache>
            </c:strRef>
          </c:cat>
          <c:val>
            <c:numRef>
              <c:f>Tabelle1!$I$118:$I$127</c:f>
              <c:numCache>
                <c:formatCode>General</c:formatCode>
                <c:ptCount val="10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9</c:v>
                </c:pt>
                <c:pt idx="4">
                  <c:v>14</c:v>
                </c:pt>
                <c:pt idx="5">
                  <c:v>23</c:v>
                </c:pt>
                <c:pt idx="6">
                  <c:v>16</c:v>
                </c:pt>
                <c:pt idx="7">
                  <c:v>16</c:v>
                </c:pt>
                <c:pt idx="8">
                  <c:v>4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DD-4147-8F19-ADE9A268DA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34232447"/>
        <c:axId val="1634231487"/>
      </c:barChart>
      <c:catAx>
        <c:axId val="163423244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CH"/>
                  <a:t>Rendite</a:t>
                </a:r>
                <a:r>
                  <a:rPr lang="de-CH" baseline="0"/>
                  <a:t> p.a.</a:t>
                </a:r>
                <a:endParaRPr lang="de-CH"/>
              </a:p>
            </c:rich>
          </c:tx>
          <c:layout>
            <c:manualLayout>
              <c:xMode val="edge"/>
              <c:yMode val="edge"/>
              <c:x val="0.46873783894542603"/>
              <c:y val="0.9005982798783500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34231487"/>
        <c:crosses val="autoZero"/>
        <c:auto val="1"/>
        <c:lblAlgn val="ctr"/>
        <c:lblOffset val="100"/>
        <c:noMultiLvlLbl val="0"/>
      </c:catAx>
      <c:valAx>
        <c:axId val="1634231487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de-CH" dirty="0"/>
                  <a:t>Anzahl Beobachtungen</a:t>
                </a:r>
                <a:r>
                  <a:rPr lang="de-CH" baseline="0" dirty="0"/>
                  <a:t> (</a:t>
                </a:r>
                <a:r>
                  <a:rPr lang="de-CH" dirty="0"/>
                  <a:t>Jahre)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634232447"/>
        <c:crosses val="autoZero"/>
        <c:crossBetween val="between"/>
      </c:valAx>
    </c:plotArea>
    <c:legend>
      <c:legendPos val="r"/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DB7A6-B7E0-4970-9A2F-64F07597C770}" type="datetimeFigureOut">
              <a:rPr lang="de-CH" smtClean="0"/>
              <a:t>23.06.2023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829B4-A0B9-47C7-8BA7-0A22CDF49D3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042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kb.ch/documents/38421/352363/LUKB-Aktien+im+Langzeitvergleich.pdf/7911016b-72e5-2273-4061-674f6f1eb653?t=1583234560119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Thomas </a:t>
            </a:r>
            <a:r>
              <a:rPr lang="en-US" dirty="0" err="1">
                <a:cs typeface="Calibri"/>
              </a:rPr>
              <a:t>macht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Begrüssung</a:t>
            </a:r>
            <a:r>
              <a:rPr lang="en-US" dirty="0">
                <a:cs typeface="Calibri"/>
              </a:rPr>
              <a:t> und </a:t>
            </a:r>
            <a:r>
              <a:rPr lang="en-US" dirty="0" err="1">
                <a:cs typeface="Calibri"/>
              </a:rPr>
              <a:t>kurze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Einleitung</a:t>
            </a:r>
            <a:r>
              <a:rPr lang="en-US" dirty="0">
                <a:cs typeface="Calibri"/>
              </a:rPr>
              <a:t> 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829B4-A0B9-47C7-8BA7-0A22CDF49D31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6516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BVG-Leistungen gehören in die Evaluation der Vergütung</a:t>
            </a:r>
          </a:p>
          <a:p>
            <a:r>
              <a:rPr lang="de-CH" dirty="0"/>
              <a:t>Mit Ausnahme der vermögendsten Bevölkerungsgruppen machen die PK-Vermögen die mit Abstand grössten Vermögensanteile der Haushalte aus.</a:t>
            </a:r>
          </a:p>
          <a:p>
            <a:r>
              <a:rPr lang="de-CH" dirty="0"/>
              <a:t>BVG-Leistungen sind für die Arbeitnehmenden gegenüber höheren Löhnen steuerbegünstigt</a:t>
            </a:r>
          </a:p>
          <a:p>
            <a:endParaRPr lang="de-CH" dirty="0"/>
          </a:p>
          <a:p>
            <a:r>
              <a:rPr lang="de-CH" dirty="0"/>
              <a:t>Das Beispiel zeigt eine eher gutverdienende Person. Wichtig sind aber die dargestellten Differenzen.</a:t>
            </a:r>
          </a:p>
          <a:p>
            <a:r>
              <a:rPr lang="de-CH" dirty="0"/>
              <a:t>Die genau gleiche Differenz liesse sich für ein kleines Einkommen berechnen. Wenn die Anpassung statt beim maximal versicherten Lohn, bspw. bei einer Reduktion des Koordinationsabzuges angesetzt hätte.</a:t>
            </a:r>
          </a:p>
          <a:p>
            <a:r>
              <a:rPr lang="de-CH" dirty="0"/>
              <a:t>Bei einer weniger konservativen Verzinsungs-Konstante wäre der Unterschied noch deutlicher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EE78B-2C19-46CE-A634-EC7EEF2B7623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3032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Frage</a:t>
            </a:r>
          </a:p>
          <a:p>
            <a:r>
              <a:rPr lang="de-CH" dirty="0"/>
              <a:t>Wer von euch legt den BVG-Ausweis jeweils direkt in einen Ordner / in den Kehricht, ohne diesen gelesen und/oder verstanden zu haben?</a:t>
            </a:r>
          </a:p>
          <a:p>
            <a:endParaRPr lang="de-CH" dirty="0"/>
          </a:p>
          <a:p>
            <a:r>
              <a:rPr lang="de-CH" b="1" dirty="0"/>
              <a:t>Frage</a:t>
            </a:r>
          </a:p>
          <a:p>
            <a:r>
              <a:rPr lang="de-CH" dirty="0"/>
              <a:t>Wer von euch hat schon einmal die Pensionskasse in einer Lohnverhandlung angesprochen?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EE78B-2C19-46CE-A634-EC7EEF2B7623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6954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Anlage verspricht grosse Rendite und kaum Risiko. Nachfrage entsprechend gross </a:t>
            </a:r>
            <a:r>
              <a:rPr lang="de-CH" dirty="0">
                <a:sym typeface="Wingdings" panose="05000000000000000000" pitchFamily="2" charset="2"/>
              </a:rPr>
              <a:t> Preis steigt  Rendite fällt</a:t>
            </a:r>
          </a:p>
          <a:p>
            <a:endParaRPr lang="de-CH" dirty="0">
              <a:sym typeface="Wingdings" panose="05000000000000000000" pitchFamily="2" charset="2"/>
            </a:endParaRPr>
          </a:p>
          <a:p>
            <a:r>
              <a:rPr lang="de-CH" dirty="0">
                <a:sym typeface="Wingdings" panose="05000000000000000000" pitchFamily="2" charset="2"/>
              </a:rPr>
              <a:t>Anlage verspricht kleiner Rendite bei grossem Risiko. Nachfrage entsprechend klein  Preis sinkt  Rendite steigt</a:t>
            </a:r>
          </a:p>
          <a:p>
            <a:endParaRPr lang="de-CH" dirty="0">
              <a:sym typeface="Wingdings" panose="05000000000000000000" pitchFamily="2" charset="2"/>
            </a:endParaRPr>
          </a:p>
          <a:p>
            <a:r>
              <a:rPr lang="de-CH" dirty="0">
                <a:sym typeface="Wingdings" panose="05000000000000000000" pitchFamily="2" charset="2"/>
              </a:rPr>
              <a:t>Für hohe Renditen müssen hohe Risiken eingegangen werden. Risikolose Anlagen bringen keine bis kleine Renditen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829B4-A0B9-47C7-8BA7-0A22CDF49D31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0835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829B4-A0B9-47C7-8BA7-0A22CDF49D31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453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Logarithmierte Skala!!!</a:t>
            </a:r>
          </a:p>
          <a:p>
            <a:endParaRPr lang="de-CH" dirty="0">
              <a:cs typeface="Calibri" panose="020F0502020204030204"/>
            </a:endParaRPr>
          </a:p>
          <a:p>
            <a:pPr marL="0" indent="0">
              <a:buFont typeface="Calibri"/>
              <a:buNone/>
            </a:pPr>
            <a:r>
              <a:rPr lang="de-CH" dirty="0">
                <a:cs typeface="Calibri" panose="020F0502020204030204"/>
              </a:rPr>
              <a:t>Schwankungen von Aktien muss man aushalten können </a:t>
            </a:r>
          </a:p>
          <a:p>
            <a:pPr marL="0" indent="0">
              <a:buFont typeface="Calibri"/>
              <a:buNone/>
            </a:pPr>
            <a:r>
              <a:rPr lang="de-CH" dirty="0">
                <a:cs typeface="Calibri" panose="020F0502020204030204"/>
              </a:rPr>
              <a:t>Höhere Risiken werden durch höhere langfristige Renditen kompensiert</a:t>
            </a:r>
          </a:p>
          <a:p>
            <a:pPr marL="171450" indent="-171450">
              <a:buFont typeface="Calibri"/>
              <a:buChar char="-"/>
            </a:pPr>
            <a:endParaRPr lang="de-CH" dirty="0">
              <a:cs typeface="Calibri" panose="020F0502020204030204"/>
            </a:endParaRPr>
          </a:p>
          <a:p>
            <a:pPr marL="171450" indent="-171450">
              <a:buFont typeface="Calibri"/>
              <a:buChar char="-"/>
            </a:pPr>
            <a:endParaRPr lang="de-CH" dirty="0">
              <a:cs typeface="Calibri" panose="020F0502020204030204"/>
            </a:endParaRPr>
          </a:p>
          <a:p>
            <a:pPr marL="0" indent="0">
              <a:buFont typeface="Calibri"/>
              <a:buNone/>
            </a:pPr>
            <a:r>
              <a:rPr lang="de-CH" dirty="0">
                <a:cs typeface="Calibri" panose="020F0502020204030204"/>
              </a:rPr>
              <a:t>Methodologie:</a:t>
            </a:r>
          </a:p>
          <a:p>
            <a:pPr marL="0" indent="0">
              <a:buFont typeface="Calibri"/>
              <a:buNone/>
            </a:pPr>
            <a:r>
              <a:rPr lang="de-CH" dirty="0">
                <a:cs typeface="Calibri" panose="020F0502020204030204"/>
              </a:rPr>
              <a:t>Auswahl Aktien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>
                <a:cs typeface="Calibri" panose="020F0502020204030204"/>
              </a:rPr>
              <a:t>Zu Beginn: zufällige Auswahl von Schweizer Aktientitel zu einem Portfolio, zufälliges </a:t>
            </a:r>
            <a:r>
              <a:rPr lang="de-CH" dirty="0" err="1">
                <a:cs typeface="Calibri" panose="020F0502020204030204"/>
              </a:rPr>
              <a:t>Replacement</a:t>
            </a:r>
            <a:r>
              <a:rPr lang="de-CH" dirty="0">
                <a:cs typeface="Calibri" panose="020F0502020204030204"/>
              </a:rPr>
              <a:t> im Falle eines Konkurses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>
                <a:cs typeface="Calibri" panose="020F0502020204030204"/>
              </a:rPr>
              <a:t>Heute: Swiss Performance Index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dirty="0"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cs typeface="Calibri" panose="020F0502020204030204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829B4-A0B9-47C7-8BA7-0A22CDF49D31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6896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Wichtige Abweichung von der Normalverteilung:</a:t>
            </a:r>
          </a:p>
          <a:p>
            <a:r>
              <a:rPr lang="de-CH" dirty="0" err="1"/>
              <a:t>Fat</a:t>
            </a:r>
            <a:r>
              <a:rPr lang="de-CH" dirty="0"/>
              <a:t> Tails,  Extreme Ereignisse sind wahrscheinlicher</a:t>
            </a:r>
          </a:p>
          <a:p>
            <a:endParaRPr lang="de-CH" dirty="0"/>
          </a:p>
          <a:p>
            <a:r>
              <a:rPr lang="de-CH" dirty="0"/>
              <a:t>Jahre &lt; -30%: 1931, 1974, 2008: Weltwirtschaftskrise, Öl-Krise, Finanzkrise</a:t>
            </a:r>
          </a:p>
          <a:p>
            <a:endParaRPr lang="de-CH" dirty="0"/>
          </a:p>
          <a:p>
            <a:r>
              <a:rPr lang="de-CH" dirty="0"/>
              <a:t>Jahre &gt;-30% und &lt;-20%: 1973, 1987, 2001, 2002: Öl-Krise, tlw. Technisch bedingter </a:t>
            </a:r>
            <a:r>
              <a:rPr lang="de-CH" dirty="0" err="1"/>
              <a:t>black</a:t>
            </a:r>
            <a:r>
              <a:rPr lang="de-CH" dirty="0"/>
              <a:t> Monday, Dotcom-Bubble und 11. September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829B4-A0B9-47C7-8BA7-0A22CDF49D31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4135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https://www.lukb.ch/documents/38421/352363/LUKB-Aktien+im+Langzeitvergleich.pdf/7911016b-72e5-2273-4061-674f6f1eb653?t=1583234560119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EE78B-2C19-46CE-A634-EC7EEF2B7623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5280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>
                <a:hlinkClick r:id="rId3"/>
              </a:rPr>
              <a:t>https://www.lukb.ch/documents/38421/352363/LUKB-Aktien+im+Langzeitvergleich.pdf/7911016b-72e5-2273-4061-674f6f1eb653?t=1583234560119</a:t>
            </a:r>
            <a:endParaRPr lang="de-CH" dirty="0"/>
          </a:p>
          <a:p>
            <a:endParaRPr lang="de-CH" dirty="0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de-CH" dirty="0">
                <a:cs typeface="Calibri"/>
              </a:rPr>
              <a:t>Wenn ihr euer Geld mit einem Anlagehorizont von 10 Jahren arbeiten lässt, habt ihr in den vergangenen 50 Jahren nie eine Periode mit insgesamt negativer Performance erlebt </a:t>
            </a:r>
          </a:p>
          <a:p>
            <a:endParaRPr lang="de-CH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EE78B-2C19-46CE-A634-EC7EEF2B7623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7022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829B4-A0B9-47C7-8BA7-0A22CDF49D31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5560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cs typeface="Calibri"/>
              </a:rPr>
              <a:t>Kommen wir nun zu den Anlagestrategien: </a:t>
            </a:r>
          </a:p>
          <a:p>
            <a:pPr marL="171450" indent="-171450">
              <a:buFont typeface="Calibri"/>
              <a:buChar char="-"/>
            </a:pPr>
            <a:r>
              <a:rPr lang="de-CH" dirty="0">
                <a:cs typeface="Calibri"/>
              </a:rPr>
              <a:t>Wenn ihr eure Sparziele definiert habt, müsst ihr euch die Frage stellen wie lange ihr das Geld nicht brauchen wollt, mit dem ihr investieren möchtet</a:t>
            </a:r>
          </a:p>
          <a:p>
            <a:pPr marL="171450" indent="-171450">
              <a:buFont typeface="Calibri"/>
              <a:buChar char="-"/>
            </a:pPr>
            <a:r>
              <a:rPr lang="de-CH" dirty="0">
                <a:cs typeface="Calibri"/>
              </a:rPr>
              <a:t>Welche Schwankungen seid ihr bereit in Kauf zu nehmen, so dass ihr immer noch ruhig schlafen könnt</a:t>
            </a:r>
          </a:p>
          <a:p>
            <a:pPr marL="171450" indent="-171450">
              <a:buFont typeface="Calibri"/>
              <a:buChar char="-"/>
            </a:pPr>
            <a:endParaRPr lang="de-CH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EE78B-2C19-46CE-A634-EC7EEF2B7623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4832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829B4-A0B9-47C7-8BA7-0A22CDF49D31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1108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Sparkonto ist quasi sicher, d.h. Risiko nahe 0 </a:t>
            </a:r>
            <a:r>
              <a:rPr lang="de-CH" dirty="0">
                <a:sym typeface="Wingdings" panose="05000000000000000000" pitchFamily="2" charset="2"/>
              </a:rPr>
              <a:t> folglich ist Rendite nahe 0.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829B4-A0B9-47C7-8BA7-0A22CDF49D31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3184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CH" dirty="0">
                <a:sym typeface="Wingdings" panose="05000000000000000000" pitchFamily="2" charset="2"/>
              </a:rPr>
              <a:t>Offene Frage: wie viel Geld gehört auf das Sparkonto?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CH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CH" dirty="0">
                <a:sym typeface="Wingdings" panose="05000000000000000000" pitchFamily="2" charset="2"/>
              </a:rPr>
              <a:t>Notgroschen i.d.R. deutlich kleiner, als viele erwarten würden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CH" dirty="0">
                <a:sym typeface="Wingdings" panose="05000000000000000000" pitchFamily="2" charset="2"/>
              </a:rPr>
              <a:t>Steuerraten, Ferien usw. sind planbar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CH" dirty="0">
                <a:sym typeface="Wingdings" panose="05000000000000000000" pitchFamily="2" charset="2"/>
              </a:rPr>
              <a:t>Investitionen: Planst Du einen Hauskauf, Eigenständigkeit o.ä.? Falls nein  Sparen auf Vorrat ist nicht empfehlenswert. ABER: Bedürfnisse können sich ändern, entsprechend wichtig ist die Analyse der eigenen Wünsche und Bedürfnisse</a:t>
            </a:r>
            <a:endParaRPr lang="de-CH" dirty="0"/>
          </a:p>
          <a:p>
            <a:endParaRPr lang="de-CH" dirty="0"/>
          </a:p>
          <a:p>
            <a:r>
              <a:rPr lang="de-CH" dirty="0"/>
              <a:t>Das Sparbuch hat eine Sicherheitsfunktion und eine «Zwischenspeicherfunktion». 1. Notgroschen. 2. Zwischenspeicher für kurzfristige Ausgaben 3. Zwischenspeicher für Investitionen </a:t>
            </a:r>
            <a:r>
              <a:rPr lang="de-CH" dirty="0">
                <a:sym typeface="Wingdings" panose="05000000000000000000" pitchFamily="2" charset="2"/>
              </a:rPr>
              <a:t> Immobilie, Eigenständigkeit, </a:t>
            </a:r>
            <a:r>
              <a:rPr lang="de-CH" dirty="0" err="1">
                <a:sym typeface="Wingdings" panose="05000000000000000000" pitchFamily="2" charset="2"/>
              </a:rPr>
              <a:t>Liq</a:t>
            </a:r>
            <a:r>
              <a:rPr lang="de-CH" dirty="0">
                <a:sym typeface="Wingdings" panose="05000000000000000000" pitchFamily="2" charset="2"/>
              </a:rPr>
              <a:t>.-Reserve für freies Investieren. Geld ist nur Potential. Solange es nicht investiert, konsumiert, gespendet wird, hat es keinen Wert</a:t>
            </a:r>
            <a:endParaRPr lang="de-CH" dirty="0"/>
          </a:p>
          <a:p>
            <a:endParaRPr lang="de-CH" dirty="0"/>
          </a:p>
          <a:p>
            <a:r>
              <a:rPr lang="de-CH" dirty="0"/>
              <a:t>Probleme mit dem Sparkonto</a:t>
            </a:r>
          </a:p>
          <a:p>
            <a:pPr marL="228600" indent="-228600">
              <a:buAutoNum type="arabicPeriod"/>
            </a:pPr>
            <a:r>
              <a:rPr lang="de-CH" dirty="0"/>
              <a:t>Inflation</a:t>
            </a:r>
          </a:p>
          <a:p>
            <a:r>
              <a:rPr lang="de-CH" dirty="0"/>
              <a:t>2. Opportunitätskosten. Wir investieren Geld nicht</a:t>
            </a:r>
          </a:p>
          <a:p>
            <a:r>
              <a:rPr lang="de-CH" dirty="0"/>
              <a:t>3. Aufbau eines Polsters unterminiert andere Finanzziele</a:t>
            </a:r>
          </a:p>
          <a:p>
            <a:endParaRPr lang="de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>
                <a:sym typeface="Wingdings" panose="05000000000000000000" pitchFamily="2" charset="2"/>
              </a:rPr>
              <a:t> Alles darüber hinausgehende vernichtet im Erwartungswert Wohlstand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EE78B-2C19-46CE-A634-EC7EEF2B7623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3060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de-CH" dirty="0">
                <a:cs typeface="Calibri"/>
              </a:rPr>
              <a:t>Empfehlungen: wenn man keine konkreten Ziele hat, dann sollte Mensch seine überflüssigen Mittel eher investieren UND NICHT als Sicherheit aufbewahren für </a:t>
            </a:r>
            <a:r>
              <a:rPr lang="de-CH" dirty="0" err="1">
                <a:cs typeface="Calibri"/>
              </a:rPr>
              <a:t>allle</a:t>
            </a:r>
            <a:r>
              <a:rPr lang="de-CH" dirty="0">
                <a:cs typeface="Calibri"/>
              </a:rPr>
              <a:t> allfällige Eventualitäten.</a:t>
            </a:r>
          </a:p>
          <a:p>
            <a:pPr marL="171450" indent="-171450">
              <a:buFont typeface="Calibri"/>
              <a:buChar char="-"/>
            </a:pPr>
            <a:r>
              <a:rPr lang="de-CH" dirty="0">
                <a:cs typeface="Calibri"/>
              </a:rPr>
              <a:t>ABER: Bedürfnisse können sich ändern</a:t>
            </a:r>
          </a:p>
          <a:p>
            <a:pPr marL="0" indent="0">
              <a:buFont typeface="Calibri"/>
              <a:buNone/>
            </a:pPr>
            <a:endParaRPr lang="de-CH" dirty="0">
              <a:cs typeface="Calibri"/>
            </a:endParaRPr>
          </a:p>
          <a:p>
            <a:pPr marL="0" indent="0">
              <a:buFont typeface="Calibri"/>
              <a:buNone/>
            </a:pPr>
            <a:r>
              <a:rPr lang="de-CH" dirty="0">
                <a:cs typeface="Calibri"/>
              </a:rPr>
              <a:t>Einfache Regel:</a:t>
            </a:r>
          </a:p>
          <a:p>
            <a:pPr marL="171450" indent="-171450">
              <a:buFont typeface="Calibri"/>
              <a:buChar char="-"/>
            </a:pPr>
            <a:r>
              <a:rPr lang="de-CH" dirty="0">
                <a:cs typeface="Calibri"/>
              </a:rPr>
              <a:t>Je kleiner das Sparkonto, desto grösser ist die Wahrscheinlichkeit, dass das Geld kurz- bis mittelfristig gebraucht wird. Bei grösser werdenden Sparbeträgen ist dies immer unwahrscheinlicher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EE78B-2C19-46CE-A634-EC7EEF2B7623}" type="slidenum">
              <a:rPr lang="de-CH" smtClean="0"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2907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EE78B-2C19-46CE-A634-EC7EEF2B7623}" type="slidenum">
              <a:rPr lang="de-CH" smtClean="0"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2592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KID = </a:t>
            </a:r>
            <a:r>
              <a:rPr lang="de-CH" dirty="0" err="1"/>
              <a:t>key</a:t>
            </a:r>
            <a:r>
              <a:rPr lang="de-CH" dirty="0"/>
              <a:t> </a:t>
            </a:r>
            <a:r>
              <a:rPr lang="de-CH" dirty="0" err="1"/>
              <a:t>information</a:t>
            </a:r>
            <a:r>
              <a:rPr lang="de-CH" dirty="0"/>
              <a:t> </a:t>
            </a:r>
            <a:r>
              <a:rPr lang="de-CH" dirty="0" err="1"/>
              <a:t>document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EE78B-2C19-46CE-A634-EC7EEF2B7623}" type="slidenum">
              <a:rPr lang="de-CH" smtClean="0"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6265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829B4-A0B9-47C7-8BA7-0A22CDF49D31}" type="slidenum">
              <a:rPr lang="de-CH" smtClean="0"/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9806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de-CH" dirty="0"/>
              <a:t>Eingeschränktes Angebot an hauseigenen Fonds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CH" dirty="0"/>
              <a:t>I.d.R. teure Fonds </a:t>
            </a:r>
            <a:r>
              <a:rPr lang="de-CH" dirty="0">
                <a:sym typeface="Wingdings" panose="05000000000000000000" pitchFamily="2" charset="2"/>
              </a:rPr>
              <a:t> Anreize, eigene teure Fonds zu verkaufen</a:t>
            </a:r>
            <a:endParaRPr lang="de-CH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CH" dirty="0"/>
              <a:t>Zusätzliche Gebühren für Depotführung, Transaktionen, Ausgabe- und Rücknahme usw.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CH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CH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de-CH" dirty="0"/>
              <a:t>Bei meiner Hausbank kriege ich auf Fonds (kostengünstigste Lösung) Pauschal 0.9% des investierten Vermögens für die Verwaltung belastet. Dazu kommen dann die laufenden Kosten der Fonds + Abgaben + Drittspesen.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CH" dirty="0"/>
              <a:t>Ich würde mal mit mindestens 1.5% - 2% für einen ETF rechnen, der eigentlich günstig sein sollte.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CH" dirty="0"/>
              <a:t>Die Gebühren sind überhaupt nicht transparent, insb. jene für die Produktkosten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829B4-A0B9-47C7-8BA7-0A22CDF49D31}" type="slidenum">
              <a:rPr lang="de-CH" smtClean="0"/>
              <a:t>37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3092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&gt; Investitionen in günstige passiv verwaltete ETF (Aktien, Immobilien, Edelmetalle)</a:t>
            </a:r>
          </a:p>
          <a:p>
            <a:endParaRPr lang="de-CH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CH" dirty="0"/>
              <a:t>Re-</a:t>
            </a:r>
            <a:r>
              <a:rPr lang="de-CH" dirty="0" err="1"/>
              <a:t>Belancing</a:t>
            </a:r>
            <a:r>
              <a:rPr lang="de-CH" dirty="0"/>
              <a:t>. 1. Zur Wahrung oder Anpassung der Strategie gemäss Profil. 2. Aktives Suchen nach Unter- und Überbewertungen in Märkten (Regionen, Anlageklassen) und Verschiebungen zwischen Equity und Edelmetallen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CH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CH" dirty="0"/>
              <a:t>Mindestbetrag = 2’000 CHF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CH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CH" dirty="0"/>
              <a:t>Managementgebühren für Dienstleistung Selma = 0.68% &lt; 50’000 CHF. Dazu kommen Produktkosten, Währungskosten und Stempelsteuer.  Aufgrund der günstigen Produkte (passive ETF) kommen so ca. 0.22% dazu. Total ca. 0.9%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CH" dirty="0"/>
              <a:t>Keine zusätzlichen Depotgebühren, Transaktionskosten,  Ausgabe- und Rücknahmegebühren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CH" dirty="0"/>
              <a:t>Gebühren sind transparent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829B4-A0B9-47C7-8BA7-0A22CDF49D31}" type="slidenum">
              <a:rPr lang="de-CH" smtClean="0"/>
              <a:t>39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02669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Mit </a:t>
            </a:r>
            <a:r>
              <a:rPr lang="de-CH" dirty="0" err="1"/>
              <a:t>inyova</a:t>
            </a:r>
            <a:r>
              <a:rPr lang="de-CH" dirty="0"/>
              <a:t> steht z.B. eine Schweizer Firma zur Verfügung, die nachhaltiges Impact </a:t>
            </a:r>
            <a:r>
              <a:rPr lang="de-CH" dirty="0" err="1"/>
              <a:t>Investing</a:t>
            </a:r>
            <a:r>
              <a:rPr lang="de-CH" dirty="0"/>
              <a:t> anbietet. Dies kommt mit einem höheren Preis und Abstrichen bei der Diversifizierung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829B4-A0B9-47C7-8BA7-0A22CDF49D31}" type="slidenum">
              <a:rPr lang="de-CH" smtClean="0"/>
              <a:t>40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75051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&gt; Investitionen in Vielzahl an günstigen passiv verwaltete ETF (Aktien, Immobilien, Edelmetalle) möglich</a:t>
            </a:r>
          </a:p>
          <a:p>
            <a:endParaRPr lang="de-CH" dirty="0"/>
          </a:p>
          <a:p>
            <a:pPr marL="0" indent="0">
              <a:buFont typeface="Wingdings" panose="05000000000000000000" pitchFamily="2" charset="2"/>
              <a:buNone/>
            </a:pPr>
            <a:endParaRPr lang="de-CH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CH" dirty="0"/>
              <a:t>Kein Mindestbetrag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CH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CH" dirty="0"/>
              <a:t>Keine Depotgebühren, keine Gebühren für Einzahlung, keine Inaktivitätsgebühren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CH" dirty="0"/>
              <a:t>Gebühren für Transaktionen, Währungswechsel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CH" dirty="0"/>
              <a:t>Gebühren sind günstig, aber tlw. komplex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829B4-A0B9-47C7-8BA7-0A22CDF49D31}" type="slidenum">
              <a:rPr lang="de-CH" smtClean="0"/>
              <a:t>42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3833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de-CH" dirty="0">
                <a:cs typeface="Calibri"/>
              </a:rPr>
              <a:t>Wichtig ist auch, dass man sich bewusst ist in welcher Lebensphase man sich befindet</a:t>
            </a:r>
            <a:endParaRPr lang="de-DE" dirty="0"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de-CH" dirty="0">
                <a:cs typeface="Calibri"/>
              </a:rPr>
              <a:t>Lebensphasen haben Beispielcharakter und man sollte sich immer wieder Fragen stellen zu: </a:t>
            </a:r>
          </a:p>
          <a:p>
            <a:pPr lvl="1" indent="-171450">
              <a:buFont typeface="Calibri"/>
              <a:buChar char="-"/>
            </a:pPr>
            <a:r>
              <a:rPr lang="de-CH" dirty="0">
                <a:ea typeface="Calibri"/>
                <a:cs typeface="Calibri"/>
              </a:rPr>
              <a:t>Was sind meine persönlichen Sparziele?</a:t>
            </a:r>
          </a:p>
          <a:p>
            <a:pPr lvl="1" indent="-171450">
              <a:buFont typeface="Calibri"/>
              <a:buChar char="-"/>
            </a:pPr>
            <a:r>
              <a:rPr lang="de-CH" dirty="0">
                <a:ea typeface="Calibri"/>
                <a:cs typeface="Calibri"/>
              </a:rPr>
              <a:t>Ist meine Vorsorge fürs Alter genügend ausgestattet? Gerade bei Teilzeit-Arbeit usw. </a:t>
            </a:r>
          </a:p>
          <a:p>
            <a:pPr lvl="1" indent="-171450">
              <a:buFont typeface="Calibri"/>
              <a:buChar char="-"/>
            </a:pPr>
            <a:endParaRPr lang="de-CH" dirty="0">
              <a:ea typeface="Calibri"/>
              <a:cs typeface="Calibri"/>
            </a:endParaRPr>
          </a:p>
          <a:p>
            <a:pPr marL="285750" lvl="1"/>
            <a:r>
              <a:rPr lang="de-CH" dirty="0">
                <a:ea typeface="Calibri"/>
                <a:cs typeface="Calibri"/>
              </a:rPr>
              <a:t>Es gibt so viele Themen, die individuell beantwortet werden müssen. Wichtig ist, dass ihr einen Finanzbegleiter habt in eurem Leben – eine Vertrauensperson, die euch kennt und mit der ihr eure finanziellen Anliegen besprechen könnt. Das kann </a:t>
            </a:r>
            <a:r>
              <a:rPr lang="de-CH" dirty="0" err="1">
                <a:ea typeface="Calibri"/>
                <a:cs typeface="Calibri"/>
              </a:rPr>
              <a:t>zB</a:t>
            </a:r>
            <a:r>
              <a:rPr lang="de-CH" dirty="0">
                <a:ea typeface="Calibri"/>
                <a:cs typeface="Calibri"/>
              </a:rPr>
              <a:t> gut der Treuhänder oder die Treuhänderin sein oder eure Bankberaterin oder Bankberater oder auch Freunde und Familienmitglieder mit entsprechenden Kenntnissen</a:t>
            </a:r>
          </a:p>
          <a:p>
            <a:pPr marL="285750" lvl="1"/>
            <a:endParaRPr lang="de-CH" dirty="0">
              <a:ea typeface="Calibri"/>
              <a:cs typeface="Calibri"/>
            </a:endParaRPr>
          </a:p>
          <a:p>
            <a:pPr marL="285750" lvl="1"/>
            <a:endParaRPr lang="de-CH" dirty="0">
              <a:ea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EE78B-2C19-46CE-A634-EC7EEF2B7623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7026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CH" dirty="0"/>
              <a:t>Einfaches Portfolio mit 2-3 kostengünstigen Fonds zusammenstellen (Anzahl abhängig vom gewünschten Anlagenmix).</a:t>
            </a:r>
          </a:p>
          <a:p>
            <a:pPr marL="228600" indent="-228600">
              <a:buAutoNum type="arabicPeriod"/>
            </a:pPr>
            <a:r>
              <a:rPr lang="de-CH" dirty="0"/>
              <a:t>Stoisches Einzahlen über längere Zeit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829B4-A0B9-47C7-8BA7-0A22CDF49D31}" type="slidenum">
              <a:rPr lang="de-CH" smtClean="0"/>
              <a:t>43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89406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Bei Schweizer Anbietern verliert man auf Transaktionen ausländischer Titel bereits beim Kauf 1%.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829B4-A0B9-47C7-8BA7-0A22CDF49D31}" type="slidenum">
              <a:rPr lang="de-CH" smtClean="0"/>
              <a:t>45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2206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CH" dirty="0"/>
              <a:t>Internationale Broker verlangen im Gegensatz zu Schweizer Anbietern keine Depotgebühr (Kontoführungsgebühr)</a:t>
            </a:r>
          </a:p>
          <a:p>
            <a:pPr marL="228600" indent="-228600">
              <a:buAutoNum type="arabicPeriod"/>
            </a:pPr>
            <a:endParaRPr lang="de-CH" dirty="0"/>
          </a:p>
          <a:p>
            <a:pPr marL="228600" indent="-228600">
              <a:buAutoNum type="arabicPeriod"/>
            </a:pPr>
            <a:r>
              <a:rPr lang="de-CH" dirty="0"/>
              <a:t>Schweizer Anbieter haben generell viel höhere Transaktionsgebühren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3. Transaktionsgebühren sind relativ gesehen deutlich höher bei kleinen Transaktionen. D.h. bei kleinen Käufen verlierst Du u. U. bereits beim Kauf viel Geld 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4. Schweizer Broker verlangen horrende Transaktionsgebühren. Besonders aber für Transaktionen an ausländischen Börsen.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5. Ausländische Broker sind sogar für Transaktionen an der Schweizer Börse günstiger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6. Investitionsverhalten muss Transaktionsverhalten berücksichtigen. U.a. darum verlieren die ganzen aktiv tradenden Typen auch so viel Geld.</a:t>
            </a:r>
          </a:p>
          <a:p>
            <a:pPr marL="228600" indent="-228600">
              <a:buAutoNum type="arabicPeriod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829B4-A0B9-47C7-8BA7-0A22CDF49D31}" type="slidenum">
              <a:rPr lang="de-CH" smtClean="0"/>
              <a:t>46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77690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Zugang: bspw. Du möchtest in den Immobilienmarkt investieren aber kannst Dir kein Haus kaufen. Durch Kauf eines Anteils an einem Immobilien-ETF </a:t>
            </a:r>
          </a:p>
          <a:p>
            <a:endParaRPr lang="de-CH" dirty="0"/>
          </a:p>
          <a:p>
            <a:pPr marL="228600" indent="-228600">
              <a:buAutoNum type="arabicPeriod"/>
            </a:pPr>
            <a:r>
              <a:rPr lang="de-CH" dirty="0"/>
              <a:t>Wichtigkeit Anlagenmix</a:t>
            </a:r>
          </a:p>
          <a:p>
            <a:r>
              <a:rPr lang="de-CH" dirty="0"/>
              <a:t>+ langfristiger Ausgleich von kurzfristigen Schwankungen</a:t>
            </a:r>
          </a:p>
          <a:p>
            <a:r>
              <a:rPr lang="de-CH" dirty="0"/>
              <a:t>+ Keine notgedrungenen Verkäufe</a:t>
            </a:r>
          </a:p>
          <a:p>
            <a:r>
              <a:rPr lang="de-CH" dirty="0"/>
              <a:t>+Dafür darf Mensch gerne eine Beratung in Anspruch nehmen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2. Vorteile ETF</a:t>
            </a:r>
          </a:p>
          <a:p>
            <a:r>
              <a:rPr lang="de-CH" dirty="0"/>
              <a:t>+ Einfacher Zugang zu einer Vielzahl an Märkten</a:t>
            </a:r>
          </a:p>
          <a:p>
            <a:r>
              <a:rPr lang="de-CH" dirty="0"/>
              <a:t>+ Viel tiefere Kosten</a:t>
            </a:r>
          </a:p>
          <a:p>
            <a:r>
              <a:rPr lang="de-CH" dirty="0"/>
              <a:t>+ Einfache Diversifizierung</a:t>
            </a:r>
          </a:p>
          <a:p>
            <a:r>
              <a:rPr lang="de-CH" dirty="0"/>
              <a:t>+ Deutlich geringerer Aufwand</a:t>
            </a:r>
          </a:p>
          <a:p>
            <a:pPr marL="171450" indent="-171450">
              <a:buFontTx/>
              <a:buChar char="-"/>
            </a:pPr>
            <a:r>
              <a:rPr lang="de-CH" dirty="0"/>
              <a:t>Abstriche bei Individualität, bspw. Nachhaltigkeit</a:t>
            </a:r>
          </a:p>
          <a:p>
            <a:pPr marL="0" indent="0">
              <a:buFontTx/>
              <a:buNone/>
            </a:pPr>
            <a:endParaRPr lang="de-CH" dirty="0"/>
          </a:p>
          <a:p>
            <a:pPr marL="0" indent="0">
              <a:buFontTx/>
              <a:buNone/>
            </a:pPr>
            <a:r>
              <a:rPr lang="de-CH" dirty="0"/>
              <a:t>3. Vorteile Passive Fonds</a:t>
            </a:r>
          </a:p>
          <a:p>
            <a:r>
              <a:rPr lang="de-CH" dirty="0"/>
              <a:t>+ deutlich tiefere Gebühren = höhere Netto-Rendite</a:t>
            </a:r>
          </a:p>
          <a:p>
            <a:r>
              <a:rPr lang="de-CH" dirty="0"/>
              <a:t>+ keine empirische Evidenz für langfristige Mehrrendite aktiver Fonds</a:t>
            </a:r>
          </a:p>
          <a:p>
            <a:endParaRPr lang="de-CH" dirty="0"/>
          </a:p>
          <a:p>
            <a:r>
              <a:rPr lang="de-CH" dirty="0"/>
              <a:t>4. Einfache Portfolio-Strategie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+ Reduziert Involvement, Emotionalität und Kosten</a:t>
            </a:r>
          </a:p>
          <a:p>
            <a:r>
              <a:rPr lang="de-CH" dirty="0"/>
              <a:t>+ 2-3 ETF für Aktien sind eine ausreichende Diversifizierung. Falls Mix mit anderen Anlageklassen (Häuser, Anleihen, Edelmetall etc.) evtl. zusätzliche ETF benötigt</a:t>
            </a:r>
          </a:p>
          <a:p>
            <a:pPr marL="0" indent="0">
              <a:buFontTx/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829B4-A0B9-47C7-8BA7-0A22CDF49D31}" type="slidenum">
              <a:rPr lang="de-CH" smtClean="0"/>
              <a:t>48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24346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EE78B-2C19-46CE-A634-EC7EEF2B7623}" type="slidenum">
              <a:rPr lang="de-CH" smtClean="0"/>
              <a:t>49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14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endParaRPr lang="de-CH" dirty="0">
              <a:ea typeface="Calibri" panose="020F0502020204030204"/>
              <a:cs typeface="Calibri"/>
            </a:endParaRPr>
          </a:p>
          <a:p>
            <a:pPr marL="171450" indent="-171450">
              <a:buFont typeface="Calibri"/>
              <a:buChar char="-"/>
            </a:pPr>
            <a:endParaRPr lang="de-CH" dirty="0">
              <a:ea typeface="Calibri" panose="020F0502020204030204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EE78B-2C19-46CE-A634-EC7EEF2B7623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8887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Frage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Wie präsent wird das in eurem Freundeskreis diskutiert?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Wie ausgeprägt ist das Wissen um die Ursache- Wirkungsbeziehungen?</a:t>
            </a:r>
          </a:p>
          <a:p>
            <a:endParaRPr lang="de-CH" dirty="0"/>
          </a:p>
          <a:p>
            <a:r>
              <a:rPr lang="de-CH" b="1" dirty="0"/>
              <a:t>Warum ist uns dies wichtig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Heutige Entscheidungen beeinflussen nicht nur Deine heutige finanzielle Situation, sondern Deine zukünftige.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Das Schweizer Vorsorgesystem verzeiht nicht.</a:t>
            </a:r>
          </a:p>
          <a:p>
            <a:endParaRPr lang="de-CH" dirty="0"/>
          </a:p>
          <a:p>
            <a:r>
              <a:rPr lang="de-CH" b="1" dirty="0"/>
              <a:t>Daumenregel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Wenn Du während Deiner Erwerbszeit gerade so von Monat zu Monat kommst, sieht es für die Altersvorsorge nicht gut aus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EE78B-2C19-46CE-A634-EC7EEF2B7623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501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Frage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Kann eine Teilnehmerin ein persönliches Beispiel bringen und erzählen, wie dies bei ihr gelöst wurde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UND wie bewusst diese Entscheidung getroffen wurde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EE78B-2C19-46CE-A634-EC7EEF2B7623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2943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Frage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Wer ist dieser Empfehlung schon einmal begegnet?</a:t>
            </a:r>
          </a:p>
          <a:p>
            <a:endParaRPr lang="de-CH" dirty="0"/>
          </a:p>
          <a:p>
            <a:r>
              <a:rPr lang="de-CH" dirty="0"/>
              <a:t>Existenzminimum Stadt Bern 2023</a:t>
            </a:r>
          </a:p>
          <a:p>
            <a:r>
              <a:rPr lang="de-CH" dirty="0"/>
              <a:t>Alleinstehende: 3’748 CHF</a:t>
            </a:r>
          </a:p>
          <a:p>
            <a:r>
              <a:rPr lang="de-CH" dirty="0"/>
              <a:t>Paare: 5’455 CHF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EE78B-2C19-46CE-A634-EC7EEF2B7623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012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Viele wissen nicht, dass es nicht die eine AHV-Rente gibt.</a:t>
            </a:r>
          </a:p>
          <a:p>
            <a:r>
              <a:rPr lang="de-CH" dirty="0">
                <a:sym typeface="Wingdings" panose="05000000000000000000" pitchFamily="2" charset="2"/>
              </a:rPr>
              <a:t>Bei Paaren in Pension wird die AHV-Rente auf das 1.5-fache der Maximalrente gedeckelt. = 2’450 x 1.5 = 3’675 CHF.</a:t>
            </a:r>
          </a:p>
          <a:p>
            <a:endParaRPr lang="de-CH" dirty="0">
              <a:sym typeface="Wingdings" panose="05000000000000000000" pitchFamily="2" charset="2"/>
            </a:endParaRPr>
          </a:p>
          <a:p>
            <a:r>
              <a:rPr lang="de-CH" b="1" dirty="0"/>
              <a:t>Vollrente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89 % der </a:t>
            </a:r>
            <a:r>
              <a:rPr lang="de-DE" dirty="0" err="1"/>
              <a:t>Schweizer:innen</a:t>
            </a:r>
            <a:r>
              <a:rPr lang="de-DE" dirty="0"/>
              <a:t> wohnhaft in der Schweiz haben eine Vollrente (Skala 44)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Für </a:t>
            </a:r>
            <a:r>
              <a:rPr lang="de-DE" dirty="0" err="1"/>
              <a:t>Ausländer:innen</a:t>
            </a:r>
            <a:r>
              <a:rPr lang="de-DE" dirty="0"/>
              <a:t> in der Schweiz und im Ausland wohnhafte sind es deutlich weniger</a:t>
            </a:r>
          </a:p>
          <a:p>
            <a:endParaRPr lang="de-CH" dirty="0">
              <a:sym typeface="Wingdings" panose="05000000000000000000" pitchFamily="2" charset="2"/>
            </a:endParaRPr>
          </a:p>
          <a:p>
            <a:r>
              <a:rPr lang="de-CH" b="1" dirty="0"/>
              <a:t>Maximalrente Alleinstehende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32% der Schweizer Männer in der Schweiz erhalten eine Maximalrente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19% der Schweizerinnen in der Schweiz erhalten eine Maximalrente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Noch tiefere Werte für </a:t>
            </a:r>
            <a:r>
              <a:rPr lang="de-CH" dirty="0" err="1"/>
              <a:t>Ausländer:innen</a:t>
            </a:r>
            <a:r>
              <a:rPr lang="de-CH" dirty="0"/>
              <a:t> in der Schweiz und im Ausland lebende.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CH" b="1" dirty="0"/>
              <a:t>Maximalrente Verheiratete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Maximalrente ist der Normalfall, da gedeckelt auf 1.5x Maximalrente Alleinstehende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EE78B-2C19-46CE-A634-EC7EEF2B7623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3785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Anfangsfrage: Wer kennt die Leistungen der eigenen Pensionskasse?</a:t>
            </a:r>
          </a:p>
          <a:p>
            <a:endParaRPr lang="de-CH" dirty="0"/>
          </a:p>
          <a:p>
            <a:r>
              <a:rPr lang="de-CH" dirty="0"/>
              <a:t>Folgefrage für Nichtwissende: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CH" dirty="0"/>
              <a:t>Warum weisst Du es nicht?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CH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de-CH" dirty="0"/>
              <a:t>Folgefrage für Wissende: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CH" dirty="0"/>
              <a:t>&gt; Wann hast Du begonnen Dich damit auseinanderzusetzen</a:t>
            </a:r>
          </a:p>
          <a:p>
            <a:endParaRPr lang="de-CH" dirty="0"/>
          </a:p>
          <a:p>
            <a:r>
              <a:rPr lang="de-CH" dirty="0"/>
              <a:t>Deckungsgrad = Vorhandenes Vorsorgevermögen / benötigtes Kapital zur Deckung aller Verpflichtungen. </a:t>
            </a:r>
          </a:p>
          <a:p>
            <a:r>
              <a:rPr lang="de-CH" dirty="0"/>
              <a:t>Je niedriger der Deckungsgrad, desto höher das Risiko für zukünftige Leistungskürzungen, bspw. Verzinsung des Alterskapitals (mehr wird in Reserve verschoben)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EE78B-2C19-46CE-A634-EC7EEF2B7623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917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4855C-9FCB-E6E3-7FC6-5FFDBD1CC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485" y="2657283"/>
            <a:ext cx="11521030" cy="1343984"/>
          </a:xfrm>
        </p:spPr>
        <p:txBody>
          <a:bodyPr anchor="b">
            <a:no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C50B432-BDBB-4210-519B-B2F845D21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485" y="4713148"/>
            <a:ext cx="11521030" cy="54465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86EC1E-BCB7-A474-CAFC-B552B772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063E-A97F-4A91-9AD5-EFE82BCC1D0B}" type="datetime1">
              <a:rPr lang="de-CH" smtClean="0"/>
              <a:t>23.06.2023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5669EC-DF39-4ED9-51BA-30317E1F8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F576FE-6CBB-B0F2-6A36-1AF95A84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837ABCD-94C2-8943-3208-047C4F6FFE9E}"/>
              </a:ext>
            </a:extLst>
          </p:cNvPr>
          <p:cNvSpPr/>
          <p:nvPr/>
        </p:nvSpPr>
        <p:spPr>
          <a:xfrm>
            <a:off x="1" y="1"/>
            <a:ext cx="12191998" cy="1104644"/>
          </a:xfrm>
          <a:prstGeom prst="rect">
            <a:avLst/>
          </a:prstGeom>
          <a:solidFill>
            <a:srgbClr val="004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Grafik 8" descr="Ein Bild, das Logo enthält.&#10;&#10;Automatisch generierte Beschreibung">
            <a:extLst>
              <a:ext uri="{FF2B5EF4-FFF2-40B4-BE49-F238E27FC236}">
                <a16:creationId xmlns:a16="http://schemas.microsoft.com/office/drawing/2014/main" id="{7C0C2A88-D41C-6585-2C53-A5447139A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5" y="140250"/>
            <a:ext cx="883329" cy="82414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D01F180-DEF8-072F-322B-EB55D911D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13" y="297490"/>
            <a:ext cx="5421962" cy="5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0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B15239C-1817-20C0-FC8A-E51612449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CFD3CA-DAC8-41C2-989D-758FF9600BD5}" type="datetime1">
              <a:rPr lang="de-CH" smtClean="0"/>
              <a:t>23.06.2023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639C29C-EF36-2C03-B8BB-C8FE938E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D49D89-B518-98E4-1316-F48442A1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8CFFB3-37BB-4945-B315-A899E4C9CF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2661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4A0EF5-A44B-97CA-7A6B-518F3F164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93C3837-2C82-B31A-C470-398C6C8D0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FB8292-CECB-2210-731B-503ADE9C5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098823-9FDC-BEBF-BC2F-31C97044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F311-3397-4F90-ACF4-191445E6BEB2}" type="datetime1">
              <a:rPr lang="de-CH" smtClean="0"/>
              <a:t>23.06.2023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57E31E-F53C-A3DD-6260-703CE0BE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45F002-08F9-3100-B0ED-68F37D12D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165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C92B416E-33A0-3230-7C2E-72EC6F0AEE7F}"/>
              </a:ext>
            </a:extLst>
          </p:cNvPr>
          <p:cNvSpPr/>
          <p:nvPr/>
        </p:nvSpPr>
        <p:spPr>
          <a:xfrm>
            <a:off x="0" y="0"/>
            <a:ext cx="12192000" cy="8591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4EAA49-4253-EF81-4C35-8C26F9E8A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67" y="1466722"/>
            <a:ext cx="11512848" cy="47102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6132FB3-D890-011B-FFD9-CCB799D9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3667" y="6585111"/>
            <a:ext cx="2743200" cy="215682"/>
          </a:xfrm>
        </p:spPr>
        <p:txBody>
          <a:bodyPr/>
          <a:lstStyle/>
          <a:p>
            <a:fld id="{49F1103B-D564-44CA-9377-E789EB7EA4C4}" type="datetime1">
              <a:rPr lang="de-CH" smtClean="0"/>
              <a:t>23.06.2023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16A481E-C5CF-53AC-B2E2-6AF70F8F4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47F1516-59F6-E872-1E52-94BE0FCB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85111"/>
            <a:ext cx="3245915" cy="215682"/>
          </a:xfrm>
        </p:spPr>
        <p:txBody>
          <a:bodyPr/>
          <a:lstStyle/>
          <a:p>
            <a:fld id="{AF8CFFB3-37BB-4945-B315-A899E4C9CF0B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4BBECB98-955E-A5D3-B0A2-DF87D8CB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7" y="306823"/>
            <a:ext cx="10076811" cy="49404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pic>
        <p:nvPicPr>
          <p:cNvPr id="12" name="Grafik 11" descr="Ein Bild, das Logo enthält.&#10;&#10;Automatisch generierte Beschreibung">
            <a:extLst>
              <a:ext uri="{FF2B5EF4-FFF2-40B4-BE49-F238E27FC236}">
                <a16:creationId xmlns:a16="http://schemas.microsoft.com/office/drawing/2014/main" id="{0516C7C1-5BDF-A791-A2C7-93A778A83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900" y="365125"/>
            <a:ext cx="405716" cy="3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9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_dunkel">
    <p:bg>
      <p:bgPr>
        <a:solidFill>
          <a:srgbClr val="0044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4EAA49-4253-EF81-4C35-8C26F9E8A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67" y="1466722"/>
            <a:ext cx="11512848" cy="47102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6132FB3-D890-011B-FFD9-CCB799D9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3667" y="6585111"/>
            <a:ext cx="2743200" cy="2156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AFEF1C-925A-4AD5-8B30-0DAB5986BC10}" type="datetime1">
              <a:rPr lang="de-CH" smtClean="0"/>
              <a:t>23.06.2023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16A481E-C5CF-53AC-B2E2-6AF70F8F4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47F1516-59F6-E872-1E52-94BE0FCB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585111"/>
            <a:ext cx="3245915" cy="2156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8CFFB3-37BB-4945-B315-A899E4C9CF0B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4BBECB98-955E-A5D3-B0A2-DF87D8CB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7" y="317541"/>
            <a:ext cx="10076811" cy="47260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pic>
        <p:nvPicPr>
          <p:cNvPr id="12" name="Grafik 11" descr="Ein Bild, das Logo enthält.&#10;&#10;Automatisch generierte Beschreibung">
            <a:extLst>
              <a:ext uri="{FF2B5EF4-FFF2-40B4-BE49-F238E27FC236}">
                <a16:creationId xmlns:a16="http://schemas.microsoft.com/office/drawing/2014/main" id="{0516C7C1-5BDF-A791-A2C7-93A778A83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900" y="365125"/>
            <a:ext cx="405716" cy="3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9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75F44B-F738-AB81-FE62-00030AC67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7" y="1709738"/>
            <a:ext cx="11504665" cy="2852737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7CEB24-ECAC-04DD-BD96-38B1FA28B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667" y="4589463"/>
            <a:ext cx="1150466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C910F0-7EB4-B219-595B-6A6050B54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F2F4-C363-4922-B000-1AD0767436D5}" type="datetime1">
              <a:rPr lang="de-CH" smtClean="0"/>
              <a:t>23.06.2023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B06129-EF50-A0B7-FF0F-A9AFB74EF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9A4793-35E2-56FC-F2BD-68BC7A7E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BC67A01-347A-4233-284D-1CF639651088}"/>
              </a:ext>
            </a:extLst>
          </p:cNvPr>
          <p:cNvSpPr/>
          <p:nvPr/>
        </p:nvSpPr>
        <p:spPr>
          <a:xfrm>
            <a:off x="1" y="2"/>
            <a:ext cx="12191998" cy="865303"/>
          </a:xfrm>
          <a:prstGeom prst="rect">
            <a:avLst/>
          </a:prstGeom>
          <a:solidFill>
            <a:srgbClr val="004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Grafik 8" descr="Ein Bild, das Logo enthält.&#10;&#10;Automatisch generierte Beschreibung">
            <a:extLst>
              <a:ext uri="{FF2B5EF4-FFF2-40B4-BE49-F238E27FC236}">
                <a16:creationId xmlns:a16="http://schemas.microsoft.com/office/drawing/2014/main" id="{411894AF-FF7F-D6D7-87AA-FBF6ACD5A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900" y="365125"/>
            <a:ext cx="405716" cy="3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7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C69ADE96-DB81-C748-660A-3C6BD954AF1A}"/>
              </a:ext>
            </a:extLst>
          </p:cNvPr>
          <p:cNvSpPr/>
          <p:nvPr/>
        </p:nvSpPr>
        <p:spPr>
          <a:xfrm>
            <a:off x="0" y="0"/>
            <a:ext cx="12192000" cy="8591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760F5B-E11A-6B5A-60D9-93F2098C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7" y="306823"/>
            <a:ext cx="10788693" cy="4940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E04263-41F5-0A05-E01F-297CAAF01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667" y="1825625"/>
            <a:ext cx="5676133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F3FB2A-C6AF-D3CA-57EE-0F62861AE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76132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07A150-F2B9-E86C-3D09-982C2D12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4293-646B-4578-A6E0-45CB4524C415}" type="datetime1">
              <a:rPr lang="de-CH" smtClean="0"/>
              <a:t>23.06.2023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7B2E2F1-58CA-EB3C-481C-579EF6DAE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50B1F4-44FD-1784-CB5E-594487B4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Grafik 7" descr="Ein Bild, das Logo enthält.&#10;&#10;Automatisch generierte Beschreibung">
            <a:extLst>
              <a:ext uri="{FF2B5EF4-FFF2-40B4-BE49-F238E27FC236}">
                <a16:creationId xmlns:a16="http://schemas.microsoft.com/office/drawing/2014/main" id="{219C2027-556C-5998-EDF2-17918BC3A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900" y="365125"/>
            <a:ext cx="405716" cy="3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60A58F9-E1FE-50DC-033C-FE7DB7459C7F}"/>
              </a:ext>
            </a:extLst>
          </p:cNvPr>
          <p:cNvSpPr/>
          <p:nvPr/>
        </p:nvSpPr>
        <p:spPr>
          <a:xfrm>
            <a:off x="0" y="0"/>
            <a:ext cx="12192000" cy="8591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DB7DB7-9C36-4C5A-232F-7D64737B6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8" y="312737"/>
            <a:ext cx="10807103" cy="4940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4551AC-54F7-3587-0D1B-D6E599AE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668" y="1272675"/>
            <a:ext cx="56539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EC58B5A-6FAF-682D-4152-59C3C344C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3668" y="2103939"/>
            <a:ext cx="5653908" cy="419867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EAE216D-4257-DC0D-2FE8-0E57D9CD8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275951"/>
            <a:ext cx="57605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E02CE65-4AC5-6BB2-4A37-557FC53F4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999" y="2103938"/>
            <a:ext cx="5760515" cy="419866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376E5E0-50B4-F54A-E1CF-740428FB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940F8-1207-4DFA-B45D-6380ADAE2456}" type="datetime1">
              <a:rPr lang="de-CH" smtClean="0"/>
              <a:t>23.06.2023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8E2EA0-F586-5749-2378-102217756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4963A76-B49F-D1C5-7805-DAC45E56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‹Nr.›</a:t>
            </a:fld>
            <a:endParaRPr lang="de-CH"/>
          </a:p>
        </p:txBody>
      </p:sp>
      <p:pic>
        <p:nvPicPr>
          <p:cNvPr id="10" name="Grafik 9" descr="Ein Bild, das Logo enthält.&#10;&#10;Automatisch generierte Beschreibung">
            <a:extLst>
              <a:ext uri="{FF2B5EF4-FFF2-40B4-BE49-F238E27FC236}">
                <a16:creationId xmlns:a16="http://schemas.microsoft.com/office/drawing/2014/main" id="{5822B287-2D98-575D-B436-B025531AF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900" y="365125"/>
            <a:ext cx="405716" cy="3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5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F7E77DA-62A3-0737-2CA0-ECD1E5B1F539}"/>
              </a:ext>
            </a:extLst>
          </p:cNvPr>
          <p:cNvSpPr/>
          <p:nvPr/>
        </p:nvSpPr>
        <p:spPr>
          <a:xfrm>
            <a:off x="0" y="0"/>
            <a:ext cx="12192000" cy="8591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4D2856-36AA-2351-3F3F-674C8866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4F7822-2AE1-231F-38C8-1C3D9D94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8037-CD6F-4359-9241-B1C6A32247B0}" type="datetime1">
              <a:rPr lang="de-CH" smtClean="0"/>
              <a:t>23.06.2023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49FF7C9-539B-A471-BADA-F10435D68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7646FA8-8A84-B89B-1B48-F09931E9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‹Nr.›</a:t>
            </a:fld>
            <a:endParaRPr lang="de-CH"/>
          </a:p>
        </p:txBody>
      </p:sp>
      <p:pic>
        <p:nvPicPr>
          <p:cNvPr id="6" name="Grafik 5" descr="Ein Bild, das Logo enthält.&#10;&#10;Automatisch generierte Beschreibung">
            <a:extLst>
              <a:ext uri="{FF2B5EF4-FFF2-40B4-BE49-F238E27FC236}">
                <a16:creationId xmlns:a16="http://schemas.microsoft.com/office/drawing/2014/main" id="{0A0D9E30-07E9-DE13-A365-8538C97A8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900" y="365125"/>
            <a:ext cx="405716" cy="3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7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D2856-36AA-2351-3F3F-674C8866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4F7822-2AE1-231F-38C8-1C3D9D94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1E3098-ADEA-4A99-8F70-858A5A59C319}" type="datetime1">
              <a:rPr lang="de-CH" smtClean="0"/>
              <a:t>23.06.2023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49FF7C9-539B-A471-BADA-F10435D68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7646FA8-8A84-B89B-1B48-F09931E9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8CFFB3-37BB-4945-B315-A899E4C9CF0B}" type="slidenum">
              <a:rPr lang="de-CH" smtClean="0"/>
              <a:t>‹Nr.›</a:t>
            </a:fld>
            <a:endParaRPr lang="de-CH"/>
          </a:p>
        </p:txBody>
      </p:sp>
      <p:pic>
        <p:nvPicPr>
          <p:cNvPr id="6" name="Grafik 5" descr="Ein Bild, das Logo enthält.&#10;&#10;Automatisch generierte Beschreibung">
            <a:extLst>
              <a:ext uri="{FF2B5EF4-FFF2-40B4-BE49-F238E27FC236}">
                <a16:creationId xmlns:a16="http://schemas.microsoft.com/office/drawing/2014/main" id="{0A0D9E30-07E9-DE13-A365-8538C97A8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900" y="365125"/>
            <a:ext cx="405716" cy="3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45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B15239C-1817-20C0-FC8A-E51612449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A6E6-FD2B-4F9D-BE91-F742B68ADB05}" type="datetime1">
              <a:rPr lang="de-CH" smtClean="0"/>
              <a:t>23.06.2023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639C29C-EF36-2C03-B8BB-C8FE938E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D49D89-B518-98E4-1316-F48442A1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034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0F92F67-76FB-1070-2976-64419329B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7" y="365125"/>
            <a:ext cx="10788693" cy="494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058200-B451-9FE8-E38C-5A3039224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667" y="1270341"/>
            <a:ext cx="11512848" cy="490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A05268-A88E-36D2-A0A7-92EF9132F1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5485" y="6585110"/>
            <a:ext cx="3237733" cy="215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004460"/>
                </a:solidFill>
              </a:defRPr>
            </a:lvl1pPr>
          </a:lstStyle>
          <a:p>
            <a:fld id="{308C82F9-7E79-4CE1-B96E-A1424F055E19}" type="datetime1">
              <a:rPr lang="de-CH" smtClean="0"/>
              <a:t>23.06.2023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040C1A-36DC-25BA-08B4-3622A7BC3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2691" y="6585111"/>
            <a:ext cx="4114800" cy="215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004460"/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72ECCF-29E4-1928-ECDA-65CBB43A3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8782" y="6588136"/>
            <a:ext cx="3237733" cy="215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4460"/>
                </a:solidFill>
              </a:defRPr>
            </a:lvl1pPr>
          </a:lstStyle>
          <a:p>
            <a:fld id="{AF8CFFB3-37BB-4945-B315-A899E4C9CF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065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eppel-legal.ch/so-verstehen-sie-den-pensionskassen-ausweis-p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tet.com/content/dam/www/documents/publications/shares-and-bonds-in-switzerland/2023/2023-DE-Triangle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thepoorswiss.com/emergency-fund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thepoorswiss.com/robo-advisors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thepoorswiss.com/best-broker-switzerland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missfinance.ch/podcast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thepoorswiss.com/life-insurance-third-pillar/" TargetMode="Externa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quality.ch/pdf_d/SKG_Zusammenfassung_Empfehlungen_Teilzeitstudie_(1)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quality.ch/pdf_d/Etude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EC5BFD9-ABD0-03EE-0874-B6D725775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Vermögensaufbau -</a:t>
            </a:r>
            <a:br>
              <a:rPr lang="de-CH" dirty="0"/>
            </a:br>
            <a:r>
              <a:rPr lang="de-CH" dirty="0"/>
              <a:t>für Deine Zukunft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33669827-C812-7E5F-BA2A-998F47237B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Vom Sparen zum Investieren</a:t>
            </a:r>
          </a:p>
        </p:txBody>
      </p:sp>
    </p:spTree>
    <p:extLst>
      <p:ext uri="{BB962C8B-B14F-4D97-AF65-F5344CB8AC3E}">
        <p14:creationId xmlns:p14="http://schemas.microsoft.com/office/powerpoint/2010/main" val="1050332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C6AF753-56CD-05B8-3A2F-3093DEE0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Wie gut ist Deine Pensionskasse?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8CD628-B920-78A6-1C3C-8A222EE7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DC7-274A-47E8-AAD9-968732228F3F}" type="slidenum">
              <a:rPr lang="de-CH" smtClean="0"/>
              <a:t>10</a:t>
            </a:fld>
            <a:endParaRPr lang="de-CH"/>
          </a:p>
        </p:txBody>
      </p:sp>
      <p:graphicFrame>
        <p:nvGraphicFramePr>
          <p:cNvPr id="2" name="Tabelle 3">
            <a:extLst>
              <a:ext uri="{FF2B5EF4-FFF2-40B4-BE49-F238E27FC236}">
                <a16:creationId xmlns:a16="http://schemas.microsoft.com/office/drawing/2014/main" id="{A9C156C2-62A5-CA14-A151-44D523A60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021508"/>
              </p:ext>
            </p:extLst>
          </p:nvPr>
        </p:nvGraphicFramePr>
        <p:xfrm>
          <a:off x="343667" y="1115577"/>
          <a:ext cx="8367196" cy="4621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5280">
                  <a:extLst>
                    <a:ext uri="{9D8B030D-6E8A-4147-A177-3AD203B41FA5}">
                      <a16:colId xmlns:a16="http://schemas.microsoft.com/office/drawing/2014/main" val="3045292044"/>
                    </a:ext>
                  </a:extLst>
                </a:gridCol>
                <a:gridCol w="2241916">
                  <a:extLst>
                    <a:ext uri="{9D8B030D-6E8A-4147-A177-3AD203B41FA5}">
                      <a16:colId xmlns:a16="http://schemas.microsoft.com/office/drawing/2014/main" val="2679803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dirty="0">
                        <a:solidFill>
                          <a:srgbClr val="0044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rgbClr val="004460"/>
                          </a:solidFill>
                        </a:rPr>
                        <a:t>Obligatorium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557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Eintritts-Schwelle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/>
                        <a:t>22’050 CHF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94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Koordinationsabzug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/>
                        <a:t>25’725 CHF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066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Oberer Grenzbetrag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/>
                        <a:t>88’200 CHF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00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Mindestzinssatz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468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Umwandlungssatz Obligatorium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/>
                        <a:t>6.8%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112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Umwandlungssatz Über-Obligatorium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12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Jährliche Sparbeiträge AG &gt;= 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dirty="0"/>
                        <a:t>25-34 Jahre = 7%</a:t>
                      </a:r>
                    </a:p>
                    <a:p>
                      <a:pPr algn="l"/>
                      <a:r>
                        <a:rPr lang="de-CH" dirty="0"/>
                        <a:t>35-44 Jahre = 10%</a:t>
                      </a:r>
                    </a:p>
                    <a:p>
                      <a:pPr algn="l"/>
                      <a:r>
                        <a:rPr lang="de-CH" dirty="0"/>
                        <a:t>45-54 Jahre = 15%</a:t>
                      </a:r>
                    </a:p>
                    <a:p>
                      <a:pPr algn="l"/>
                      <a:r>
                        <a:rPr lang="de-CH" dirty="0"/>
                        <a:t>55-65 Jahre = 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876731"/>
                  </a:ext>
                </a:extLst>
              </a:tr>
              <a:tr h="466452">
                <a:tc>
                  <a:txBody>
                    <a:bodyPr/>
                    <a:lstStyle/>
                    <a:p>
                      <a:r>
                        <a:rPr lang="de-CH" dirty="0"/>
                        <a:t>Deckungsgrad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880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Diverse Risikoleistungen für Tod, </a:t>
                      </a:r>
                      <a:r>
                        <a:rPr lang="de-CH" i="0" dirty="0"/>
                        <a:t>«Invalidität»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747779"/>
                  </a:ext>
                </a:extLst>
              </a:tr>
            </a:tbl>
          </a:graphicData>
        </a:graphic>
      </p:graphicFrame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AA923AF-AAB4-074C-2A64-3521F33C8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257544"/>
              </p:ext>
            </p:extLst>
          </p:nvPr>
        </p:nvGraphicFramePr>
        <p:xfrm>
          <a:off x="8710863" y="1115577"/>
          <a:ext cx="2406315" cy="4621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6315">
                  <a:extLst>
                    <a:ext uri="{9D8B030D-6E8A-4147-A177-3AD203B41FA5}">
                      <a16:colId xmlns:a16="http://schemas.microsoft.com/office/drawing/2014/main" val="74704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CH" dirty="0">
                          <a:solidFill>
                            <a:srgbClr val="004460"/>
                          </a:solidFill>
                        </a:rPr>
                        <a:t>Über-Obligatorium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82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ym typeface="Wingdings" panose="05000000000000000000" pitchFamily="2" charset="2"/>
                        </a:rPr>
                        <a:t>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072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sym typeface="Wingdings" panose="05000000000000000000" pitchFamily="2" charset="2"/>
                        </a:rPr>
                        <a:t>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802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sym typeface="Wingdings" panose="05000000000000000000" pitchFamily="2" charset="2"/>
                        </a:rPr>
                        <a:t>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893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sym typeface="Wingdings" panose="05000000000000000000" pitchFamily="2" charset="2"/>
                        </a:rPr>
                        <a:t>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11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70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sym typeface="Wingdings" panose="05000000000000000000" pitchFamily="2" charset="2"/>
                        </a:rPr>
                        <a:t>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788556"/>
                  </a:ext>
                </a:extLst>
              </a:tr>
              <a:tr h="879352">
                <a:tc>
                  <a:txBody>
                    <a:bodyPr/>
                    <a:lstStyle/>
                    <a:p>
                      <a:pPr algn="l"/>
                      <a:r>
                        <a:rPr lang="de-CH" dirty="0"/>
                        <a:t>Sparbeitrag vor 25</a:t>
                      </a:r>
                    </a:p>
                    <a:p>
                      <a:pPr algn="l"/>
                      <a:r>
                        <a:rPr lang="de-CH" dirty="0"/>
                        <a:t>Sparbeiträge </a:t>
                      </a:r>
                      <a:r>
                        <a:rPr lang="de-CH" dirty="0">
                          <a:sym typeface="Wingdings" panose="05000000000000000000" pitchFamily="2" charset="2"/>
                        </a:rPr>
                        <a:t></a:t>
                      </a:r>
                      <a:endParaRPr lang="de-CH" dirty="0"/>
                    </a:p>
                    <a:p>
                      <a:pPr algn="l"/>
                      <a:r>
                        <a:rPr lang="de-CH" dirty="0"/>
                        <a:t>AG &gt; AN</a:t>
                      </a:r>
                    </a:p>
                    <a:p>
                      <a:pPr algn="l"/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898189"/>
                  </a:ext>
                </a:extLst>
              </a:tr>
              <a:tr h="466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sym typeface="Wingdings" panose="05000000000000000000" pitchFamily="2" charset="2"/>
                        </a:rPr>
                        <a:t>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762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sym typeface="Wingdings" panose="05000000000000000000" pitchFamily="2" charset="2"/>
                        </a:rPr>
                        <a:t>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78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3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C6AF753-56CD-05B8-3A2F-3093DEE0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BVG: was ist eine gute PK - Beispiel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8CD628-B920-78A6-1C3C-8A222EE7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DC7-274A-47E8-AAD9-968732228F3F}" type="slidenum">
              <a:rPr lang="de-CH" smtClean="0"/>
              <a:t>11</a:t>
            </a:fld>
            <a:endParaRPr lang="de-CH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05521EC-C044-3E0F-BA96-6DBB49332BD1}"/>
              </a:ext>
            </a:extLst>
          </p:cNvPr>
          <p:cNvSpPr txBox="1"/>
          <p:nvPr/>
        </p:nvSpPr>
        <p:spPr>
          <a:xfrm>
            <a:off x="2388381" y="6364434"/>
            <a:ext cx="8947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1400" dirty="0"/>
              <a:t>Konstanten im Beispiel: Beitragsjahre = 25-65, Durchschnittslohn = 100’000, konservative Verzinsung = 1%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32F0BA2-4F47-F438-96F3-5D37501AEB7C}"/>
              </a:ext>
            </a:extLst>
          </p:cNvPr>
          <p:cNvSpPr txBox="1"/>
          <p:nvPr/>
        </p:nvSpPr>
        <p:spPr>
          <a:xfrm>
            <a:off x="343667" y="3822702"/>
            <a:ext cx="5049078" cy="2031325"/>
          </a:xfrm>
          <a:prstGeom prst="rect">
            <a:avLst/>
          </a:prstGeom>
          <a:noFill/>
          <a:ln>
            <a:solidFill>
              <a:srgbClr val="1E6A62"/>
            </a:solidFill>
          </a:ln>
        </p:spPr>
        <p:txBody>
          <a:bodyPr wrap="square">
            <a:spAutoFit/>
          </a:bodyPr>
          <a:lstStyle/>
          <a:p>
            <a:pPr lvl="1"/>
            <a:endParaRPr lang="de-CH" b="0" dirty="0"/>
          </a:p>
          <a:p>
            <a:pPr lvl="1"/>
            <a:r>
              <a:rPr lang="de-CH" b="0" dirty="0"/>
              <a:t>Grund-Lohn = </a:t>
            </a:r>
            <a:r>
              <a:rPr lang="de-CH" b="0" dirty="0">
                <a:highlight>
                  <a:srgbClr val="FFFF00"/>
                </a:highlight>
              </a:rPr>
              <a:t>100’000</a:t>
            </a:r>
          </a:p>
          <a:p>
            <a:pPr lvl="1"/>
            <a:r>
              <a:rPr lang="de-CH" dirty="0"/>
              <a:t>Koordinationsabzug = 25’725</a:t>
            </a:r>
          </a:p>
          <a:p>
            <a:pPr lvl="1"/>
            <a:r>
              <a:rPr lang="de-CH" dirty="0"/>
              <a:t>Versicherter Lohn = 74’275</a:t>
            </a:r>
          </a:p>
          <a:p>
            <a:pPr lvl="1"/>
            <a:r>
              <a:rPr lang="de-CH" dirty="0"/>
              <a:t>AG + AN Beitrag = Obligatorium</a:t>
            </a:r>
          </a:p>
          <a:p>
            <a:pPr lvl="1"/>
            <a:endParaRPr lang="de-CH" dirty="0"/>
          </a:p>
          <a:p>
            <a:pPr lvl="1"/>
            <a:r>
              <a:rPr lang="de-CH" b="1" dirty="0"/>
              <a:t>Alterskapital = 909’009 CHF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CC4C36F-A14B-42B2-D7F0-28D0F79A02FA}"/>
              </a:ext>
            </a:extLst>
          </p:cNvPr>
          <p:cNvSpPr txBox="1"/>
          <p:nvPr/>
        </p:nvSpPr>
        <p:spPr>
          <a:xfrm>
            <a:off x="343667" y="1280970"/>
            <a:ext cx="5049078" cy="2031325"/>
          </a:xfrm>
          <a:prstGeom prst="rect">
            <a:avLst/>
          </a:prstGeom>
          <a:noFill/>
          <a:ln>
            <a:solidFill>
              <a:srgbClr val="1E6A62"/>
            </a:solidFill>
          </a:ln>
        </p:spPr>
        <p:txBody>
          <a:bodyPr wrap="square">
            <a:spAutoFit/>
          </a:bodyPr>
          <a:lstStyle/>
          <a:p>
            <a:pPr lvl="1"/>
            <a:endParaRPr lang="de-CH" dirty="0"/>
          </a:p>
          <a:p>
            <a:pPr lvl="1"/>
            <a:r>
              <a:rPr lang="de-CH" dirty="0"/>
              <a:t>AHV - Lohn = 88’200</a:t>
            </a:r>
          </a:p>
          <a:p>
            <a:pPr lvl="1"/>
            <a:r>
              <a:rPr lang="de-CH" dirty="0"/>
              <a:t>Koordinationsabzug = 25’725</a:t>
            </a:r>
          </a:p>
          <a:p>
            <a:pPr lvl="1"/>
            <a:r>
              <a:rPr lang="de-CH" dirty="0"/>
              <a:t>Versicherter Lohn = 62’475</a:t>
            </a:r>
          </a:p>
          <a:p>
            <a:pPr lvl="1"/>
            <a:r>
              <a:rPr lang="de-CH" dirty="0"/>
              <a:t>AG + AN Beitrag = Obligatorium</a:t>
            </a:r>
          </a:p>
          <a:p>
            <a:pPr lvl="1"/>
            <a:endParaRPr lang="de-CH" dirty="0"/>
          </a:p>
          <a:p>
            <a:pPr lvl="1"/>
            <a:r>
              <a:rPr lang="de-CH" b="1" dirty="0"/>
              <a:t>Alterskapital = 764’595 CHF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A8F32E1-97A6-6B56-BCCF-D32BF01F1FEB}"/>
              </a:ext>
            </a:extLst>
          </p:cNvPr>
          <p:cNvSpPr txBox="1"/>
          <p:nvPr/>
        </p:nvSpPr>
        <p:spPr>
          <a:xfrm>
            <a:off x="6016394" y="1280970"/>
            <a:ext cx="5319951" cy="2031325"/>
          </a:xfrm>
          <a:prstGeom prst="rect">
            <a:avLst/>
          </a:prstGeom>
          <a:noFill/>
          <a:ln>
            <a:solidFill>
              <a:srgbClr val="1E6A62"/>
            </a:solidFill>
          </a:ln>
        </p:spPr>
        <p:txBody>
          <a:bodyPr wrap="square">
            <a:spAutoFit/>
          </a:bodyPr>
          <a:lstStyle/>
          <a:p>
            <a:pPr lvl="1"/>
            <a:endParaRPr lang="de-CH" dirty="0"/>
          </a:p>
          <a:p>
            <a:pPr lvl="1"/>
            <a:r>
              <a:rPr lang="de-CH" dirty="0"/>
              <a:t>AHV - Lohn = 88’200</a:t>
            </a:r>
          </a:p>
          <a:p>
            <a:pPr lvl="1"/>
            <a:r>
              <a:rPr lang="de-CH" dirty="0"/>
              <a:t>Koordinationsabzug = 25’725</a:t>
            </a:r>
          </a:p>
          <a:p>
            <a:pPr lvl="1"/>
            <a:r>
              <a:rPr lang="de-CH" dirty="0"/>
              <a:t>Versicherter Lohn = 62’475</a:t>
            </a:r>
          </a:p>
          <a:p>
            <a:pPr lvl="1"/>
            <a:r>
              <a:rPr lang="de-CH" dirty="0"/>
              <a:t>AG + AN Beitrag = </a:t>
            </a:r>
            <a:r>
              <a:rPr lang="de-CH" b="0" dirty="0">
                <a:highlight>
                  <a:srgbClr val="FFFF00"/>
                </a:highlight>
              </a:rPr>
              <a:t>Obligatorium + 1%</a:t>
            </a:r>
          </a:p>
          <a:p>
            <a:pPr lvl="1"/>
            <a:endParaRPr lang="de-CH" dirty="0"/>
          </a:p>
          <a:p>
            <a:pPr lvl="1"/>
            <a:r>
              <a:rPr lang="de-CH" b="1" dirty="0"/>
              <a:t>Alterskapital = 827’539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868CA80-01D9-CED2-2A98-E7156B86016F}"/>
              </a:ext>
            </a:extLst>
          </p:cNvPr>
          <p:cNvSpPr txBox="1"/>
          <p:nvPr/>
        </p:nvSpPr>
        <p:spPr>
          <a:xfrm>
            <a:off x="6016393" y="3822703"/>
            <a:ext cx="5319951" cy="2031325"/>
          </a:xfrm>
          <a:prstGeom prst="rect">
            <a:avLst/>
          </a:prstGeom>
          <a:noFill/>
          <a:ln>
            <a:solidFill>
              <a:srgbClr val="1E6A62"/>
            </a:solidFill>
          </a:ln>
        </p:spPr>
        <p:txBody>
          <a:bodyPr wrap="square">
            <a:spAutoFit/>
          </a:bodyPr>
          <a:lstStyle/>
          <a:p>
            <a:pPr lvl="1"/>
            <a:endParaRPr lang="de-CH" b="0" dirty="0"/>
          </a:p>
          <a:p>
            <a:pPr lvl="1"/>
            <a:r>
              <a:rPr lang="de-CH" b="0" dirty="0"/>
              <a:t>Grund-Lohn = </a:t>
            </a:r>
            <a:r>
              <a:rPr lang="de-CH" b="0" dirty="0">
                <a:highlight>
                  <a:srgbClr val="FFFF00"/>
                </a:highlight>
              </a:rPr>
              <a:t>100’000</a:t>
            </a:r>
          </a:p>
          <a:p>
            <a:pPr lvl="1"/>
            <a:r>
              <a:rPr lang="de-CH" b="0" dirty="0"/>
              <a:t>Koordinationsabzug = 25’725</a:t>
            </a:r>
          </a:p>
          <a:p>
            <a:pPr lvl="1"/>
            <a:r>
              <a:rPr lang="de-CH" b="0" dirty="0"/>
              <a:t>Versicherter Lohn = 74’275</a:t>
            </a:r>
          </a:p>
          <a:p>
            <a:pPr lvl="1"/>
            <a:r>
              <a:rPr lang="de-CH" b="0" dirty="0"/>
              <a:t>AG + AN Beitrag = Obligatorium </a:t>
            </a:r>
            <a:r>
              <a:rPr lang="de-CH" b="0" dirty="0">
                <a:highlight>
                  <a:srgbClr val="FFFF00"/>
                </a:highlight>
              </a:rPr>
              <a:t>+ 1%</a:t>
            </a:r>
          </a:p>
          <a:p>
            <a:pPr lvl="1"/>
            <a:endParaRPr lang="de-CH" dirty="0"/>
          </a:p>
          <a:p>
            <a:pPr lvl="1"/>
            <a:r>
              <a:rPr lang="de-CH" b="1" dirty="0"/>
              <a:t>Alterskapital = 983’841</a:t>
            </a:r>
          </a:p>
        </p:txBody>
      </p:sp>
    </p:spTree>
    <p:extLst>
      <p:ext uri="{BB962C8B-B14F-4D97-AF65-F5344CB8AC3E}">
        <p14:creationId xmlns:p14="http://schemas.microsoft.com/office/powerpoint/2010/main" val="10147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5F45BE0-B08E-8556-722A-609E46D90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877" y="3856709"/>
            <a:ext cx="5856244" cy="334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CH" sz="1800" dirty="0"/>
              <a:t>1. Den BVG-Versicherungsausweis lesen lernen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C6AF753-56CD-05B8-3A2F-3093DEE0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BVG - Aufgaben für zuhause</a:t>
            </a:r>
          </a:p>
        </p:txBody>
      </p:sp>
      <p:pic>
        <p:nvPicPr>
          <p:cNvPr id="5" name="Grafik 4" descr="Ein Bild, das Muster, Quadrat, Symmetrie, Design enthält.&#10;&#10;Automatisch generierte Beschreibung">
            <a:hlinkClick r:id="rId3"/>
            <a:extLst>
              <a:ext uri="{FF2B5EF4-FFF2-40B4-BE49-F238E27FC236}">
                <a16:creationId xmlns:a16="http://schemas.microsoft.com/office/drawing/2014/main" id="{915CF6DF-7CE4-3059-E949-A14F29AE5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18" y="1621992"/>
            <a:ext cx="1870362" cy="187036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7F1C25-6D49-C109-DB8A-C4292285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DC7-274A-47E8-AAD9-968732228F3F}" type="slidenum">
              <a:rPr lang="de-CH" smtClean="0"/>
              <a:t>12</a:t>
            </a:fld>
            <a:endParaRPr lang="de-CH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378E23B3-BD9F-82E2-75EF-802C8EC1CADE}"/>
              </a:ext>
            </a:extLst>
          </p:cNvPr>
          <p:cNvSpPr txBox="1">
            <a:spLocks/>
          </p:cNvSpPr>
          <p:nvPr/>
        </p:nvSpPr>
        <p:spPr>
          <a:xfrm>
            <a:off x="3815578" y="4597174"/>
            <a:ext cx="4560843" cy="334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CH" sz="1800" dirty="0"/>
              <a:t>2. Das eigene BVG-Reglement studieren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05A17885-2254-CD0B-9421-BB3D0D6C6442}"/>
              </a:ext>
            </a:extLst>
          </p:cNvPr>
          <p:cNvSpPr txBox="1">
            <a:spLocks/>
          </p:cNvSpPr>
          <p:nvPr/>
        </p:nvSpPr>
        <p:spPr>
          <a:xfrm>
            <a:off x="2523934" y="5309896"/>
            <a:ext cx="8128024" cy="334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CH" sz="1800" dirty="0"/>
              <a:t>3. Die BVG-Lösung in jeder zukünftigen Gehaltsverhandlungen ansprechen</a:t>
            </a:r>
          </a:p>
        </p:txBody>
      </p:sp>
    </p:spTree>
    <p:extLst>
      <p:ext uri="{BB962C8B-B14F-4D97-AF65-F5344CB8AC3E}">
        <p14:creationId xmlns:p14="http://schemas.microsoft.com/office/powerpoint/2010/main" val="4227256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454EC17-2773-9D12-BBB2-DF4C28B6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/>
              <a:t>Risiko und Rendite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72C0B8-FB3F-8EE0-7DE8-734A65DEE4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Erwartungen und Überraschungen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E5D800B-8CBD-E87D-8AE0-FE7FB811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9274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A8F5A36-44A6-8759-075D-ACFD150C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Rendite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0B667A3-4917-1919-3CEA-D1D0FEBD8749}"/>
              </a:ext>
            </a:extLst>
          </p:cNvPr>
          <p:cNvSpPr/>
          <p:nvPr/>
        </p:nvSpPr>
        <p:spPr>
          <a:xfrm>
            <a:off x="343667" y="1673390"/>
            <a:ext cx="11608384" cy="494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Gewinn oder Verlust innerhalb eines Zeitraums / investierter Betrag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A6A9683-5AD5-F896-753F-EA3E8CCCAB96}"/>
              </a:ext>
            </a:extLst>
          </p:cNvPr>
          <p:cNvSpPr/>
          <p:nvPr/>
        </p:nvSpPr>
        <p:spPr>
          <a:xfrm>
            <a:off x="343667" y="3247785"/>
            <a:ext cx="11608384" cy="494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Ausgedrückt in Prozent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BD73E12-DE7B-1209-4DEB-F590B7252D32}"/>
              </a:ext>
            </a:extLst>
          </p:cNvPr>
          <p:cNvSpPr/>
          <p:nvPr/>
        </p:nvSpPr>
        <p:spPr>
          <a:xfrm>
            <a:off x="343667" y="4947001"/>
            <a:ext cx="11608384" cy="494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Misst den Erfolg einer Investition</a:t>
            </a:r>
          </a:p>
        </p:txBody>
      </p:sp>
      <p:sp>
        <p:nvSpPr>
          <p:cNvPr id="22" name="Pfeil: nach unten 21">
            <a:extLst>
              <a:ext uri="{FF2B5EF4-FFF2-40B4-BE49-F238E27FC236}">
                <a16:creationId xmlns:a16="http://schemas.microsoft.com/office/drawing/2014/main" id="{A60FA371-D499-943E-09A1-58B9E00A9DA0}"/>
              </a:ext>
            </a:extLst>
          </p:cNvPr>
          <p:cNvSpPr/>
          <p:nvPr/>
        </p:nvSpPr>
        <p:spPr>
          <a:xfrm>
            <a:off x="5985068" y="2523773"/>
            <a:ext cx="325582" cy="327953"/>
          </a:xfrm>
          <a:prstGeom prst="downArrow">
            <a:avLst/>
          </a:prstGeom>
          <a:noFill/>
          <a:ln>
            <a:solidFill>
              <a:srgbClr val="004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Pfeil: nach unten 22">
            <a:extLst>
              <a:ext uri="{FF2B5EF4-FFF2-40B4-BE49-F238E27FC236}">
                <a16:creationId xmlns:a16="http://schemas.microsoft.com/office/drawing/2014/main" id="{F4FDA34D-B457-0230-E426-EC70F132D039}"/>
              </a:ext>
            </a:extLst>
          </p:cNvPr>
          <p:cNvSpPr/>
          <p:nvPr/>
        </p:nvSpPr>
        <p:spPr>
          <a:xfrm>
            <a:off x="5985709" y="4195905"/>
            <a:ext cx="325582" cy="327953"/>
          </a:xfrm>
          <a:prstGeom prst="downArrow">
            <a:avLst/>
          </a:prstGeom>
          <a:noFill/>
          <a:ln>
            <a:solidFill>
              <a:srgbClr val="004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79D1B08-885B-A757-8700-06D9C1684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9774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A8F5A36-44A6-8759-075D-ACFD150C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Risiko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0B667A3-4917-1919-3CEA-D1D0FEBD8749}"/>
              </a:ext>
            </a:extLst>
          </p:cNvPr>
          <p:cNvSpPr/>
          <p:nvPr/>
        </p:nvSpPr>
        <p:spPr>
          <a:xfrm>
            <a:off x="343667" y="1709622"/>
            <a:ext cx="11608384" cy="591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Die Möglichkeit, dass die tatsächliche Rendite von der Erwartung abweicht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A6A9683-5AD5-F896-753F-EA3E8CCCAB96}"/>
              </a:ext>
            </a:extLst>
          </p:cNvPr>
          <p:cNvSpPr/>
          <p:nvPr/>
        </p:nvSpPr>
        <p:spPr>
          <a:xfrm>
            <a:off x="343667" y="3108338"/>
            <a:ext cx="11608384" cy="591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Negative, aber auch positive Abweichungen!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BD73E12-DE7B-1209-4DEB-F590B7252D32}"/>
              </a:ext>
            </a:extLst>
          </p:cNvPr>
          <p:cNvSpPr/>
          <p:nvPr/>
        </p:nvSpPr>
        <p:spPr>
          <a:xfrm>
            <a:off x="343667" y="4647433"/>
            <a:ext cx="11608384" cy="6756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Menschen sind risikoscheu und präferieren Sicherheit </a:t>
            </a:r>
          </a:p>
        </p:txBody>
      </p:sp>
      <p:sp>
        <p:nvSpPr>
          <p:cNvPr id="22" name="Pfeil: nach unten 21">
            <a:extLst>
              <a:ext uri="{FF2B5EF4-FFF2-40B4-BE49-F238E27FC236}">
                <a16:creationId xmlns:a16="http://schemas.microsoft.com/office/drawing/2014/main" id="{A60FA371-D499-943E-09A1-58B9E00A9DA0}"/>
              </a:ext>
            </a:extLst>
          </p:cNvPr>
          <p:cNvSpPr/>
          <p:nvPr/>
        </p:nvSpPr>
        <p:spPr>
          <a:xfrm>
            <a:off x="5985709" y="2541725"/>
            <a:ext cx="325582" cy="327953"/>
          </a:xfrm>
          <a:prstGeom prst="downArrow">
            <a:avLst/>
          </a:prstGeom>
          <a:noFill/>
          <a:ln>
            <a:solidFill>
              <a:srgbClr val="004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Pfeil: nach unten 22">
            <a:extLst>
              <a:ext uri="{FF2B5EF4-FFF2-40B4-BE49-F238E27FC236}">
                <a16:creationId xmlns:a16="http://schemas.microsoft.com/office/drawing/2014/main" id="{F4FDA34D-B457-0230-E426-EC70F132D039}"/>
              </a:ext>
            </a:extLst>
          </p:cNvPr>
          <p:cNvSpPr/>
          <p:nvPr/>
        </p:nvSpPr>
        <p:spPr>
          <a:xfrm>
            <a:off x="5985709" y="4080820"/>
            <a:ext cx="325582" cy="327953"/>
          </a:xfrm>
          <a:prstGeom prst="downArrow">
            <a:avLst/>
          </a:prstGeom>
          <a:noFill/>
          <a:ln>
            <a:solidFill>
              <a:srgbClr val="004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2A97BDC-360E-02C9-D663-15073549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1194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921E2C6-3552-F108-859A-3077457FD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31" y="1072182"/>
            <a:ext cx="3281379" cy="2652385"/>
          </a:xfrm>
          <a:prstGeom prst="rect">
            <a:avLst/>
          </a:prstGeom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B987F1C-1EEC-8C2D-04F6-6060B9B10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36816" y="1165403"/>
            <a:ext cx="3281378" cy="2652385"/>
          </a:xfrm>
          <a:prstGeom prst="rect">
            <a:avLst/>
          </a:prstGeom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AB561E3-D8CE-B2C3-151F-799DEECD2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849" y="4116742"/>
            <a:ext cx="3775361" cy="273914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2564DCC-7D8E-6D60-8A8A-6FC9C750A1EE}"/>
              </a:ext>
            </a:extLst>
          </p:cNvPr>
          <p:cNvSpPr txBox="1"/>
          <p:nvPr/>
        </p:nvSpPr>
        <p:spPr>
          <a:xfrm>
            <a:off x="804153" y="2639438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Rendite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248DA05-10D4-B3A0-281C-6DBB4560DA10}"/>
              </a:ext>
            </a:extLst>
          </p:cNvPr>
          <p:cNvSpPr txBox="1"/>
          <p:nvPr/>
        </p:nvSpPr>
        <p:spPr>
          <a:xfrm>
            <a:off x="3083668" y="1948774"/>
            <a:ext cx="738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Risiko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5DD2314-4022-F8B4-950A-098A0FC2F12D}"/>
              </a:ext>
            </a:extLst>
          </p:cNvPr>
          <p:cNvSpPr txBox="1"/>
          <p:nvPr/>
        </p:nvSpPr>
        <p:spPr>
          <a:xfrm>
            <a:off x="10077855" y="2710774"/>
            <a:ext cx="738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Risiko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11C7838-E6C5-EF28-054B-4275D4732B91}"/>
              </a:ext>
            </a:extLst>
          </p:cNvPr>
          <p:cNvSpPr txBox="1"/>
          <p:nvPr/>
        </p:nvSpPr>
        <p:spPr>
          <a:xfrm>
            <a:off x="7812019" y="2059820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Rendite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9B24A8F-D496-765C-5657-96C26A0B44C2}"/>
              </a:ext>
            </a:extLst>
          </p:cNvPr>
          <p:cNvSpPr txBox="1"/>
          <p:nvPr/>
        </p:nvSpPr>
        <p:spPr>
          <a:xfrm>
            <a:off x="4228998" y="5317037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Rendite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F726A10-D81E-034A-E9C2-9BFF57954562}"/>
              </a:ext>
            </a:extLst>
          </p:cNvPr>
          <p:cNvSpPr txBox="1"/>
          <p:nvPr/>
        </p:nvSpPr>
        <p:spPr>
          <a:xfrm>
            <a:off x="6657670" y="5317037"/>
            <a:ext cx="738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Risiko</a:t>
            </a:r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2A8F5A36-44A6-8759-075D-ACFD150C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Wer nicht wagt, der nicht gewinnt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34FD2354-202C-7473-3F34-E8F3F0E227BA}"/>
              </a:ext>
            </a:extLst>
          </p:cNvPr>
          <p:cNvCxnSpPr/>
          <p:nvPr/>
        </p:nvCxnSpPr>
        <p:spPr>
          <a:xfrm>
            <a:off x="2671864" y="3975370"/>
            <a:ext cx="1400783" cy="10116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DB01A92B-2A7E-D723-4ABE-3C05BD461F1D}"/>
              </a:ext>
            </a:extLst>
          </p:cNvPr>
          <p:cNvCxnSpPr>
            <a:cxnSpLocks/>
          </p:cNvCxnSpPr>
          <p:nvPr/>
        </p:nvCxnSpPr>
        <p:spPr>
          <a:xfrm flipH="1">
            <a:off x="7600545" y="3897549"/>
            <a:ext cx="1679642" cy="10894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B19C4C1-D7C8-ED32-047C-924CA1BE5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3963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A8F5A36-44A6-8759-075D-ACFD150C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Historische Renditen und Risiko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815749-02D2-3CC8-B3BC-BC37AE7E1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71" y="1583419"/>
            <a:ext cx="10821910" cy="378195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638CE91-3B2D-F367-DF4C-A431C9F42425}"/>
              </a:ext>
            </a:extLst>
          </p:cNvPr>
          <p:cNvSpPr txBox="1"/>
          <p:nvPr/>
        </p:nvSpPr>
        <p:spPr>
          <a:xfrm>
            <a:off x="412671" y="6354375"/>
            <a:ext cx="8132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Pictet Wealth Management 2023. Update der Performance von Schweizer Aktien und ­Obligationen (1926–2022)</a:t>
            </a:r>
            <a:endParaRPr lang="de-CH" sz="12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B1016BD-CE89-6A54-24AE-54520640E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17</a:t>
            </a:fld>
            <a:endParaRPr lang="de-CH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29C1183-F50C-5F0E-0A28-D753FF418389}"/>
              </a:ext>
            </a:extLst>
          </p:cNvPr>
          <p:cNvSpPr/>
          <p:nvPr/>
        </p:nvSpPr>
        <p:spPr>
          <a:xfrm>
            <a:off x="504265" y="4255994"/>
            <a:ext cx="10730316" cy="12505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D702D93-2A5F-E90C-FE71-EC1CE241912C}"/>
              </a:ext>
            </a:extLst>
          </p:cNvPr>
          <p:cNvSpPr/>
          <p:nvPr/>
        </p:nvSpPr>
        <p:spPr>
          <a:xfrm>
            <a:off x="372855" y="3134492"/>
            <a:ext cx="10730316" cy="8458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1644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A8F5A36-44A6-8759-075D-ACFD150C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Historische Renditen und Risiko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9DE99B-C43A-45DF-C94E-B65FB555A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730" y="1377242"/>
            <a:ext cx="6628568" cy="450493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D7681F1-9A25-51E7-7474-6C5781A6A51A}"/>
              </a:ext>
            </a:extLst>
          </p:cNvPr>
          <p:cNvSpPr txBox="1"/>
          <p:nvPr/>
        </p:nvSpPr>
        <p:spPr>
          <a:xfrm>
            <a:off x="343667" y="6408023"/>
            <a:ext cx="8132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Pictet Wealth Management 2023. Update der Performance von Schweizer Aktien und ­Obligationen (1926–2022)</a:t>
            </a:r>
            <a:endParaRPr lang="de-CH" sz="12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A376265-AAF4-7869-BFBE-A83D761A5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1014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A8F5A36-44A6-8759-075D-ACFD150C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bedeutet Risiko vereinfacht?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368CC162-F836-380B-A294-B23E01B473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849109"/>
              </p:ext>
            </p:extLst>
          </p:nvPr>
        </p:nvGraphicFramePr>
        <p:xfrm>
          <a:off x="440110" y="1320469"/>
          <a:ext cx="6134606" cy="395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8F791592-A42A-9D36-795E-2E4ACA09551E}"/>
              </a:ext>
            </a:extLst>
          </p:cNvPr>
          <p:cNvCxnSpPr/>
          <p:nvPr/>
        </p:nvCxnSpPr>
        <p:spPr>
          <a:xfrm>
            <a:off x="4183818" y="5706749"/>
            <a:ext cx="1465634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08BBBB4A-24D5-57E1-91DB-952E4D508118}"/>
              </a:ext>
            </a:extLst>
          </p:cNvPr>
          <p:cNvCxnSpPr>
            <a:cxnSpLocks/>
          </p:cNvCxnSpPr>
          <p:nvPr/>
        </p:nvCxnSpPr>
        <p:spPr>
          <a:xfrm flipH="1">
            <a:off x="1725963" y="5706749"/>
            <a:ext cx="144617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95C58191-04E0-8A4B-E0E1-AB33C81CDD93}"/>
              </a:ext>
            </a:extLst>
          </p:cNvPr>
          <p:cNvSpPr txBox="1"/>
          <p:nvPr/>
        </p:nvSpPr>
        <p:spPr>
          <a:xfrm>
            <a:off x="2317473" y="5845057"/>
            <a:ext cx="2937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Historische </a:t>
            </a:r>
            <a:r>
              <a:rPr lang="de-CH" sz="1200" b="1" dirty="0"/>
              <a:t>reale</a:t>
            </a:r>
            <a:r>
              <a:rPr lang="de-CH" sz="1200" dirty="0"/>
              <a:t> Rendite EW = 7.5%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A1849EA-B3C5-23BC-AA68-D5BB060BDA0A}"/>
              </a:ext>
            </a:extLst>
          </p:cNvPr>
          <p:cNvSpPr txBox="1"/>
          <p:nvPr/>
        </p:nvSpPr>
        <p:spPr>
          <a:xfrm>
            <a:off x="7707208" y="3501189"/>
            <a:ext cx="6102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/>
              <a:t>Historisches reales Risikomass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/>
              <a:t>in +- 68/100 Jahren zwischen </a:t>
            </a:r>
            <a:r>
              <a:rPr lang="de-CH" sz="1200" dirty="0">
                <a:solidFill>
                  <a:srgbClr val="FF0000"/>
                </a:solidFill>
              </a:rPr>
              <a:t>-12.8% </a:t>
            </a:r>
            <a:r>
              <a:rPr lang="de-CH" sz="1200" dirty="0"/>
              <a:t>und </a:t>
            </a:r>
            <a:r>
              <a:rPr lang="de-CH" sz="1200" dirty="0">
                <a:solidFill>
                  <a:srgbClr val="00B050"/>
                </a:solidFill>
              </a:rPr>
              <a:t>+ 27.3%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/>
              <a:t>in +- 32/100 Jahren </a:t>
            </a:r>
            <a:r>
              <a:rPr lang="de-CH" sz="1200" dirty="0">
                <a:solidFill>
                  <a:srgbClr val="FF0000"/>
                </a:solidFill>
              </a:rPr>
              <a:t>unter -12.8% oder </a:t>
            </a:r>
            <a:r>
              <a:rPr lang="de-CH" sz="1200" dirty="0">
                <a:solidFill>
                  <a:srgbClr val="00B050"/>
                </a:solidFill>
              </a:rPr>
              <a:t>über + 27.3%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D20A450-60D5-B3E9-45BD-E9341E5887A1}"/>
              </a:ext>
            </a:extLst>
          </p:cNvPr>
          <p:cNvSpPr txBox="1"/>
          <p:nvPr/>
        </p:nvSpPr>
        <p:spPr>
          <a:xfrm>
            <a:off x="3224023" y="5425779"/>
            <a:ext cx="1011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800" dirty="0"/>
              <a:t>Ø 7.5%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E8B2BD1-4C76-B737-62BE-29257C1C6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5320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FAD58E8-0D12-FEA6-1CA4-E6A4A5EA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Motivation</a:t>
            </a:r>
          </a:p>
        </p:txBody>
      </p:sp>
      <p:pic>
        <p:nvPicPr>
          <p:cNvPr id="7" name="Grafik 6" descr="Ein Bild, das Kunst, Rad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2B31AC0A-4194-AC36-9C97-0333668C7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55" y="857013"/>
            <a:ext cx="5904689" cy="6000987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57F0CE4-FECB-110D-E4BC-917CB495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2418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BCC7FEE-8C05-5555-A54C-3C5E3301E823}"/>
              </a:ext>
            </a:extLst>
          </p:cNvPr>
          <p:cNvSpPr txBox="1"/>
          <p:nvPr/>
        </p:nvSpPr>
        <p:spPr>
          <a:xfrm>
            <a:off x="9846761" y="1410667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+58%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BCDE17-60EE-2918-2D44-FFFB9C6BC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7" y="1261396"/>
            <a:ext cx="8326122" cy="4737277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2E6237EB-81F8-8C6F-AFAA-EF3895CBA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Wichtigkeit des Anlagehorizonts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F19DE5E-2729-4500-20F3-B6DFCB5DCD34}"/>
              </a:ext>
            </a:extLst>
          </p:cNvPr>
          <p:cNvSpPr txBox="1"/>
          <p:nvPr/>
        </p:nvSpPr>
        <p:spPr>
          <a:xfrm>
            <a:off x="343667" y="6363968"/>
            <a:ext cx="95793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200" dirty="0"/>
              <a:t>LUKB Expert Fondsleitung AG, 2023. Schweizer Aktien im Langzeitvergleich: Die Performance von Aktien in der Schweiz 1969 – 2022.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7BFC791-3421-AE05-E6EB-A7EA9F50B9F3}"/>
              </a:ext>
            </a:extLst>
          </p:cNvPr>
          <p:cNvSpPr txBox="1"/>
          <p:nvPr/>
        </p:nvSpPr>
        <p:spPr>
          <a:xfrm>
            <a:off x="1750947" y="436248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-33%</a:t>
            </a: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68117302-235E-E5A1-C852-A058AC3EF3F0}"/>
              </a:ext>
            </a:extLst>
          </p:cNvPr>
          <p:cNvSpPr/>
          <p:nvPr/>
        </p:nvSpPr>
        <p:spPr>
          <a:xfrm>
            <a:off x="1199745" y="4076700"/>
            <a:ext cx="880516" cy="1273509"/>
          </a:xfrm>
          <a:custGeom>
            <a:avLst/>
            <a:gdLst>
              <a:gd name="connsiteX0" fmla="*/ 0 w 849549"/>
              <a:gd name="connsiteY0" fmla="*/ 1847832 h 1847832"/>
              <a:gd name="connsiteX1" fmla="*/ 680936 w 849549"/>
              <a:gd name="connsiteY1" fmla="*/ 51458 h 1847832"/>
              <a:gd name="connsiteX2" fmla="*/ 849549 w 849549"/>
              <a:gd name="connsiteY2" fmla="*/ 518385 h 184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9549" h="1847832">
                <a:moveTo>
                  <a:pt x="0" y="1847832"/>
                </a:moveTo>
                <a:cubicBezTo>
                  <a:pt x="269672" y="1060432"/>
                  <a:pt x="539345" y="273032"/>
                  <a:pt x="680936" y="51458"/>
                </a:cubicBezTo>
                <a:cubicBezTo>
                  <a:pt x="822527" y="-170116"/>
                  <a:pt x="811719" y="387602"/>
                  <a:pt x="849549" y="518385"/>
                </a:cubicBezTo>
              </a:path>
            </a:pathLst>
          </a:custGeom>
          <a:noFill/>
          <a:ln>
            <a:solidFill>
              <a:srgbClr val="004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C5ADBBEB-4DD5-A247-0D1B-AB8D17D698F2}"/>
              </a:ext>
            </a:extLst>
          </p:cNvPr>
          <p:cNvSpPr/>
          <p:nvPr/>
        </p:nvSpPr>
        <p:spPr>
          <a:xfrm>
            <a:off x="8456579" y="1261396"/>
            <a:ext cx="1507787" cy="333937"/>
          </a:xfrm>
          <a:custGeom>
            <a:avLst/>
            <a:gdLst>
              <a:gd name="connsiteX0" fmla="*/ 0 w 849549"/>
              <a:gd name="connsiteY0" fmla="*/ 1847832 h 1847832"/>
              <a:gd name="connsiteX1" fmla="*/ 680936 w 849549"/>
              <a:gd name="connsiteY1" fmla="*/ 51458 h 1847832"/>
              <a:gd name="connsiteX2" fmla="*/ 849549 w 849549"/>
              <a:gd name="connsiteY2" fmla="*/ 518385 h 184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9549" h="1847832">
                <a:moveTo>
                  <a:pt x="0" y="1847832"/>
                </a:moveTo>
                <a:cubicBezTo>
                  <a:pt x="269672" y="1060432"/>
                  <a:pt x="539345" y="273032"/>
                  <a:pt x="680936" y="51458"/>
                </a:cubicBezTo>
                <a:cubicBezTo>
                  <a:pt x="822527" y="-170116"/>
                  <a:pt x="811719" y="387602"/>
                  <a:pt x="849549" y="518385"/>
                </a:cubicBezTo>
              </a:path>
            </a:pathLst>
          </a:custGeom>
          <a:noFill/>
          <a:ln>
            <a:solidFill>
              <a:srgbClr val="004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07C5FF5-3D2F-6172-DDFC-B6E6CC3E97E4}"/>
              </a:ext>
            </a:extLst>
          </p:cNvPr>
          <p:cNvSpPr txBox="1"/>
          <p:nvPr/>
        </p:nvSpPr>
        <p:spPr>
          <a:xfrm>
            <a:off x="956554" y="2449300"/>
            <a:ext cx="2714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Jede vierte Periode</a:t>
            </a:r>
          </a:p>
          <a:p>
            <a:r>
              <a:rPr lang="de-CH" dirty="0"/>
              <a:t>mit negativem Ergebnis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130890C-6249-8257-512A-F50F62BD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1286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5EA7495-4B1C-58EA-63D2-CBB023D7D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07" y="1248702"/>
            <a:ext cx="8529000" cy="4710785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2000E6F7-3FDA-9597-E717-7D7236B4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Wichtigkeit des Anlagehorizonts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5D53ACF-0CB2-6BF3-F5F9-DDC57D3B2ECE}"/>
              </a:ext>
            </a:extLst>
          </p:cNvPr>
          <p:cNvSpPr txBox="1"/>
          <p:nvPr/>
        </p:nvSpPr>
        <p:spPr>
          <a:xfrm>
            <a:off x="453957" y="6335949"/>
            <a:ext cx="9612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/>
              <a:t>LUKB Expert Fondsleitung AG, 2023. Schweizer Aktien im Langzeitvergleich: Die Performance von Aktien in der Schweiz 1969 – 2022.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1252117-7B92-6897-EB39-7DE6D629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6001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A8F5A36-44A6-8759-075D-ACFD150C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Erkenntnisse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62ADAC3-E603-487B-B6E0-AAB5FD23EE67}"/>
              </a:ext>
            </a:extLst>
          </p:cNvPr>
          <p:cNvSpPr txBox="1"/>
          <p:nvPr/>
        </p:nvSpPr>
        <p:spPr>
          <a:xfrm>
            <a:off x="421532" y="1485089"/>
            <a:ext cx="11331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i="1" dirty="0">
                <a:solidFill>
                  <a:srgbClr val="004460"/>
                </a:solidFill>
                <a:effectLst/>
                <a:latin typeface="Lardy Serif"/>
              </a:rPr>
              <a:t>„Seit 1926 hätte niemand, der in Schweizer Aktien investiert und einen Anlagezeitraum von mindestens 14 Jahren hatte,</a:t>
            </a:r>
          </a:p>
          <a:p>
            <a:r>
              <a:rPr lang="de-DE" b="0" i="1" dirty="0">
                <a:solidFill>
                  <a:srgbClr val="004460"/>
                </a:solidFill>
                <a:effectLst/>
                <a:latin typeface="Lardy Serif"/>
              </a:rPr>
              <a:t>einen Verlust auf seine ursprüngliche Anlage erlitten“. Pictet Wealth Management 2022</a:t>
            </a:r>
            <a:endParaRPr lang="de-CH" dirty="0">
              <a:solidFill>
                <a:srgbClr val="00446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151F6D-E594-62BB-2786-C7B50A599EFD}"/>
              </a:ext>
            </a:extLst>
          </p:cNvPr>
          <p:cNvSpPr txBox="1"/>
          <p:nvPr/>
        </p:nvSpPr>
        <p:spPr>
          <a:xfrm>
            <a:off x="421532" y="2434175"/>
            <a:ext cx="9213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i="1" dirty="0">
                <a:solidFill>
                  <a:srgbClr val="004460"/>
                </a:solidFill>
                <a:effectLst/>
                <a:latin typeface="Lardy Serif"/>
              </a:rPr>
              <a:t>Seit 1926 gab es bei einem Anlagehorizon</a:t>
            </a:r>
            <a:r>
              <a:rPr lang="de-DE" i="1" dirty="0">
                <a:solidFill>
                  <a:srgbClr val="004460"/>
                </a:solidFill>
                <a:latin typeface="Lardy Serif"/>
              </a:rPr>
              <a:t>t von 10 Jahren genau drei Startjahre mit Wertverlust –</a:t>
            </a:r>
          </a:p>
          <a:p>
            <a:r>
              <a:rPr lang="de-DE" i="1" dirty="0">
                <a:solidFill>
                  <a:srgbClr val="004460"/>
                </a:solidFill>
                <a:latin typeface="Lardy Serif"/>
              </a:rPr>
              <a:t>Alle während der Weltwirtschaftskrise der 30er.</a:t>
            </a:r>
            <a:endParaRPr lang="de-CH" dirty="0">
              <a:solidFill>
                <a:srgbClr val="00446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04623F-3E11-3CBF-4EA3-89443943E7D9}"/>
              </a:ext>
            </a:extLst>
          </p:cNvPr>
          <p:cNvSpPr txBox="1"/>
          <p:nvPr/>
        </p:nvSpPr>
        <p:spPr>
          <a:xfrm>
            <a:off x="421532" y="5492920"/>
            <a:ext cx="957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i="1" dirty="0">
                <a:solidFill>
                  <a:srgbClr val="004460"/>
                </a:solidFill>
                <a:effectLst/>
                <a:latin typeface="Lardy Serif"/>
              </a:rPr>
              <a:t>Aber: Wertpapiere sind risikobehaftet und insbesondere im Falle von Aktien </a:t>
            </a:r>
            <a:r>
              <a:rPr lang="de-DE" b="1" i="1" dirty="0">
                <a:solidFill>
                  <a:srgbClr val="004460"/>
                </a:solidFill>
                <a:effectLst/>
                <a:latin typeface="Lardy Serif"/>
              </a:rPr>
              <a:t>kurzfristig extrem volatil</a:t>
            </a:r>
            <a:r>
              <a:rPr lang="de-DE" b="0" i="1" dirty="0">
                <a:solidFill>
                  <a:srgbClr val="004460"/>
                </a:solidFill>
                <a:effectLst/>
                <a:latin typeface="Lardy Serif"/>
              </a:rPr>
              <a:t>.</a:t>
            </a:r>
            <a:endParaRPr lang="de-CH" dirty="0">
              <a:solidFill>
                <a:srgbClr val="00446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77B71C7-7E04-ED9F-1D7D-E3DC430C3181}"/>
              </a:ext>
            </a:extLst>
          </p:cNvPr>
          <p:cNvSpPr txBox="1"/>
          <p:nvPr/>
        </p:nvSpPr>
        <p:spPr>
          <a:xfrm>
            <a:off x="421532" y="6131700"/>
            <a:ext cx="479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i="1" dirty="0">
                <a:solidFill>
                  <a:srgbClr val="004460"/>
                </a:solidFill>
                <a:effectLst/>
                <a:latin typeface="Lardy Serif"/>
              </a:rPr>
              <a:t>Aber: Vergangenheit sagt nichts aus über Zukunft</a:t>
            </a:r>
            <a:endParaRPr lang="de-CH" dirty="0">
              <a:solidFill>
                <a:srgbClr val="004460"/>
              </a:solidFill>
            </a:endParaRPr>
          </a:p>
        </p:txBody>
      </p:sp>
      <p:pic>
        <p:nvPicPr>
          <p:cNvPr id="10" name="Grafik 9" descr="Ein Bild, das Muster, Symmetrie, Quadrat, Pixel enthält.&#10;&#10;Automatisch generierte Beschreibung">
            <a:hlinkClick r:id="rId3"/>
            <a:extLst>
              <a:ext uri="{FF2B5EF4-FFF2-40B4-BE49-F238E27FC236}">
                <a16:creationId xmlns:a16="http://schemas.microsoft.com/office/drawing/2014/main" id="{867BCCAD-7F9E-A00B-6731-9441C0B9F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94" y="3429000"/>
            <a:ext cx="1498143" cy="149814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98554C2-17D9-E72F-46C2-C9C95996EC5B}"/>
              </a:ext>
            </a:extLst>
          </p:cNvPr>
          <p:cNvSpPr txBox="1"/>
          <p:nvPr/>
        </p:nvSpPr>
        <p:spPr>
          <a:xfrm>
            <a:off x="4669194" y="4935140"/>
            <a:ext cx="1608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/>
              <a:t>Pictet &amp; </a:t>
            </a:r>
            <a:r>
              <a:rPr lang="de-CH" sz="1200" dirty="0" err="1"/>
              <a:t>Cie</a:t>
            </a:r>
            <a:r>
              <a:rPr lang="de-CH" sz="1200" dirty="0"/>
              <a:t> </a:t>
            </a:r>
            <a:r>
              <a:rPr lang="de-CH" sz="1200" dirty="0" err="1"/>
              <a:t>Triangle</a:t>
            </a:r>
            <a:endParaRPr lang="de-CH" sz="12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FF54D0-8D4D-C449-56AA-E8B49692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6232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DC8B5B3-1C72-41AF-4CE9-215CCEF09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Anlegerprofil und Anlagestrategien 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4AC4FB-B87B-0B35-B2D2-2E5CD4BA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DC7-274A-47E8-AAD9-968732228F3F}" type="slidenum">
              <a:rPr lang="de-CH" smtClean="0"/>
              <a:t>23</a:t>
            </a:fld>
            <a:endParaRPr lang="de-CH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868B07C-117A-CE68-22CE-5D049356DDD2}"/>
              </a:ext>
            </a:extLst>
          </p:cNvPr>
          <p:cNvSpPr txBox="1"/>
          <p:nvPr/>
        </p:nvSpPr>
        <p:spPr>
          <a:xfrm>
            <a:off x="346968" y="1276739"/>
            <a:ext cx="5936003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CH" b="1" dirty="0">
                <a:ea typeface="Open Sans"/>
                <a:cs typeface="Open Sans"/>
              </a:rPr>
              <a:t>Fragestellungen:</a:t>
            </a:r>
            <a:endParaRPr lang="de-DE" b="1" dirty="0">
              <a:ea typeface="Open Sans"/>
              <a:cs typeface="Open Sans"/>
            </a:endParaRPr>
          </a:p>
          <a:p>
            <a:pPr marL="285750" indent="-285750">
              <a:buFont typeface="Calibri"/>
              <a:buChar char="-"/>
            </a:pPr>
            <a:r>
              <a:rPr lang="de-CH" dirty="0">
                <a:ea typeface="Open Sans"/>
                <a:cs typeface="Open Sans"/>
              </a:rPr>
              <a:t>Was will ich mit meinem Geld erreichen?</a:t>
            </a:r>
            <a:endParaRPr lang="de-CH" dirty="0"/>
          </a:p>
          <a:p>
            <a:pPr marL="285750" indent="-285750">
              <a:buFont typeface="Calibri"/>
              <a:buChar char="-"/>
            </a:pPr>
            <a:r>
              <a:rPr lang="de-CH" dirty="0">
                <a:ea typeface="Open Sans"/>
                <a:cs typeface="Open Sans"/>
              </a:rPr>
              <a:t>Wie lange will ich mein Geld anlegen?</a:t>
            </a:r>
          </a:p>
          <a:p>
            <a:pPr marL="285750" indent="-285750">
              <a:buFont typeface="Calibri"/>
              <a:buChar char="-"/>
            </a:pPr>
            <a:r>
              <a:rPr lang="de-CH" dirty="0">
                <a:ea typeface="Open Sans"/>
                <a:cs typeface="Open Sans"/>
              </a:rPr>
              <a:t>Welche Schwankungsbreiten bin ich bereit dafür in Kauf zu nehmen?</a:t>
            </a:r>
          </a:p>
          <a:p>
            <a:pPr marL="285750" indent="-285750">
              <a:buFont typeface="Calibri"/>
              <a:buChar char="-"/>
            </a:pPr>
            <a:endParaRPr lang="de-CH" dirty="0">
              <a:ea typeface="Open Sans"/>
              <a:cs typeface="Open Sans"/>
            </a:endParaRPr>
          </a:p>
          <a:p>
            <a:pPr marL="285750" indent="-285750">
              <a:buFont typeface="Calibri"/>
              <a:buChar char="-"/>
            </a:pPr>
            <a:endParaRPr lang="de-CH" dirty="0">
              <a:ea typeface="Open Sans"/>
              <a:cs typeface="Open Sans"/>
            </a:endParaRPr>
          </a:p>
          <a:p>
            <a:pPr marL="285750" indent="-285750">
              <a:buFont typeface="Calibri"/>
              <a:buChar char="-"/>
            </a:pPr>
            <a:r>
              <a:rPr lang="de-CH" dirty="0">
                <a:ea typeface="Open Sans"/>
                <a:cs typeface="Open Sans"/>
              </a:rPr>
              <a:t>Banken arbeiten oft mit Fragebogen </a:t>
            </a:r>
          </a:p>
          <a:p>
            <a:pPr marL="285750" indent="-285750">
              <a:buFont typeface="Calibri"/>
              <a:buChar char="-"/>
            </a:pPr>
            <a:r>
              <a:rPr lang="de-CH" dirty="0">
                <a:ea typeface="Open Sans"/>
                <a:cs typeface="Open Sans"/>
              </a:rPr>
              <a:t>Strategie nicht zu oft wechseln; tendenziell je älter, umso weniger Aktien </a:t>
            </a:r>
          </a:p>
          <a:p>
            <a:pPr marL="285750" indent="-285750">
              <a:buFont typeface="Calibri"/>
              <a:buChar char="-"/>
            </a:pPr>
            <a:endParaRPr lang="de-CH" dirty="0">
              <a:ea typeface="Open Sans"/>
              <a:cs typeface="Open Sans"/>
            </a:endParaRPr>
          </a:p>
          <a:p>
            <a:r>
              <a:rPr lang="de-CH" sz="1000" dirty="0">
                <a:ea typeface="Open Sans"/>
                <a:cs typeface="Open Sans"/>
              </a:rPr>
              <a:t>(Quelle: Gesellschaft für Anlageberatung)</a:t>
            </a:r>
          </a:p>
        </p:txBody>
      </p:sp>
      <p:pic>
        <p:nvPicPr>
          <p:cNvPr id="2" name="Grafik 4" descr="Ein Bild, das Diagramm enthält.&#10;&#10;Beschreibung automatisch generiert.">
            <a:extLst>
              <a:ext uri="{FF2B5EF4-FFF2-40B4-BE49-F238E27FC236}">
                <a16:creationId xmlns:a16="http://schemas.microsoft.com/office/drawing/2014/main" id="{0D717018-01CA-9C1B-89FD-43C404C53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617" y="1717741"/>
            <a:ext cx="5039497" cy="383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90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454EC17-2773-9D12-BBB2-DF4C28B6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/>
              <a:t>Das Sparbuch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72C0B8-FB3F-8EE0-7DE8-734A65DEE4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Wie viel Sicherheit ist genug?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7A093AB-DDCD-078A-CECD-EA332C4B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1649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448D621-2A38-1EB7-3192-DBACABC5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Realrendite auf Sparkonti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378EF44-DA5A-D473-7F5D-E6360E8CB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44" y="1282603"/>
            <a:ext cx="5318172" cy="336290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979EA41-BF88-9C0F-5056-3E2417509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48" y="1202425"/>
            <a:ext cx="5318172" cy="328849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95B125A-067D-AEA6-3662-A8D568226C38}"/>
              </a:ext>
            </a:extLst>
          </p:cNvPr>
          <p:cNvSpPr txBox="1"/>
          <p:nvPr/>
        </p:nvSpPr>
        <p:spPr>
          <a:xfrm>
            <a:off x="343667" y="6412677"/>
            <a:ext cx="765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Schmid Simon, 25.02.20219. Republik. Geld auf der Bank hat sich noch nie gelohnt. Basierend auf Daten der SNB und des BSF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E0EF6F7-EFD7-C93A-6AB3-C635AC571873}"/>
              </a:ext>
            </a:extLst>
          </p:cNvPr>
          <p:cNvSpPr txBox="1"/>
          <p:nvPr/>
        </p:nvSpPr>
        <p:spPr>
          <a:xfrm>
            <a:off x="4663986" y="5067427"/>
            <a:ext cx="241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/>
              <a:t>Ø realer Sparzins von 0.2%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5CCDF5A-0FED-FD7C-87C7-A620D717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8900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7E12BC1-17EB-6B4C-7240-DDD46991D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Wie viel Geld gehört auf das Sparkonto?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C654BE4-371D-8BA0-F4B0-6569025D33F8}"/>
              </a:ext>
            </a:extLst>
          </p:cNvPr>
          <p:cNvSpPr txBox="1"/>
          <p:nvPr/>
        </p:nvSpPr>
        <p:spPr>
          <a:xfrm>
            <a:off x="4160895" y="2784004"/>
            <a:ext cx="3359728" cy="369332"/>
          </a:xfrm>
          <a:prstGeom prst="rect">
            <a:avLst/>
          </a:prstGeom>
          <a:noFill/>
          <a:ln>
            <a:solidFill>
              <a:srgbClr val="0044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Selbstbehalt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F209CB7-E1E6-2982-5037-4C1174250853}"/>
              </a:ext>
            </a:extLst>
          </p:cNvPr>
          <p:cNvSpPr txBox="1"/>
          <p:nvPr/>
        </p:nvSpPr>
        <p:spPr>
          <a:xfrm>
            <a:off x="4160895" y="1973099"/>
            <a:ext cx="3359728" cy="369332"/>
          </a:xfrm>
          <a:prstGeom prst="rect">
            <a:avLst/>
          </a:prstGeom>
          <a:noFill/>
          <a:ln>
            <a:solidFill>
              <a:srgbClr val="0044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Was davon ist versichert?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59B50BB-EDA9-64C5-9954-D5A0EC7DC3E1}"/>
              </a:ext>
            </a:extLst>
          </p:cNvPr>
          <p:cNvSpPr/>
          <p:nvPr/>
        </p:nvSpPr>
        <p:spPr>
          <a:xfrm>
            <a:off x="343668" y="1062409"/>
            <a:ext cx="7186577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Für welchen </a:t>
            </a:r>
            <a:r>
              <a:rPr lang="de-CH" b="1" dirty="0">
                <a:solidFill>
                  <a:srgbClr val="004460"/>
                </a:solidFill>
              </a:rPr>
              <a:t>realistischen </a:t>
            </a:r>
            <a:r>
              <a:rPr lang="de-CH" b="1" dirty="0" err="1">
                <a:solidFill>
                  <a:srgbClr val="004460"/>
                </a:solidFill>
              </a:rPr>
              <a:t>Worst</a:t>
            </a:r>
            <a:r>
              <a:rPr lang="de-CH" b="1" dirty="0">
                <a:solidFill>
                  <a:srgbClr val="004460"/>
                </a:solidFill>
              </a:rPr>
              <a:t> Case </a:t>
            </a:r>
            <a:r>
              <a:rPr lang="de-CH" dirty="0">
                <a:solidFill>
                  <a:srgbClr val="004460"/>
                </a:solidFill>
              </a:rPr>
              <a:t>musst Du Dich wappnen?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C6505E-4925-9047-E42D-EB4D1AABE07A}"/>
              </a:ext>
            </a:extLst>
          </p:cNvPr>
          <p:cNvSpPr txBox="1"/>
          <p:nvPr/>
        </p:nvSpPr>
        <p:spPr>
          <a:xfrm>
            <a:off x="343667" y="1965630"/>
            <a:ext cx="3534809" cy="369332"/>
          </a:xfrm>
          <a:prstGeom prst="rect">
            <a:avLst/>
          </a:prstGeom>
          <a:noFill/>
          <a:ln>
            <a:solidFill>
              <a:srgbClr val="0044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Was davon ist nicht versichert?</a:t>
            </a:r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D63BC70F-A271-E1E0-ED03-C9346C6FC68E}"/>
              </a:ext>
            </a:extLst>
          </p:cNvPr>
          <p:cNvSpPr/>
          <p:nvPr/>
        </p:nvSpPr>
        <p:spPr>
          <a:xfrm>
            <a:off x="2347395" y="1523116"/>
            <a:ext cx="325582" cy="327953"/>
          </a:xfrm>
          <a:prstGeom prst="downArrow">
            <a:avLst/>
          </a:prstGeom>
          <a:noFill/>
          <a:ln>
            <a:solidFill>
              <a:srgbClr val="004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1900517D-2C9A-777F-962C-63B64EA16F1B}"/>
              </a:ext>
            </a:extLst>
          </p:cNvPr>
          <p:cNvSpPr/>
          <p:nvPr/>
        </p:nvSpPr>
        <p:spPr>
          <a:xfrm>
            <a:off x="6260789" y="1523691"/>
            <a:ext cx="325582" cy="327953"/>
          </a:xfrm>
          <a:prstGeom prst="downArrow">
            <a:avLst/>
          </a:prstGeom>
          <a:noFill/>
          <a:ln>
            <a:solidFill>
              <a:srgbClr val="004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93B0C5F-9A5B-0194-6DD7-20421724C861}"/>
              </a:ext>
            </a:extLst>
          </p:cNvPr>
          <p:cNvSpPr/>
          <p:nvPr/>
        </p:nvSpPr>
        <p:spPr>
          <a:xfrm>
            <a:off x="343667" y="3647898"/>
            <a:ext cx="7176956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>
                <a:solidFill>
                  <a:srgbClr val="004460"/>
                </a:solidFill>
              </a:rPr>
              <a:t>Credible</a:t>
            </a:r>
            <a:r>
              <a:rPr lang="de-CH" dirty="0">
                <a:solidFill>
                  <a:srgbClr val="004460"/>
                </a:solidFill>
              </a:rPr>
              <a:t> </a:t>
            </a:r>
            <a:r>
              <a:rPr lang="de-CH" dirty="0" err="1">
                <a:solidFill>
                  <a:srgbClr val="004460"/>
                </a:solidFill>
              </a:rPr>
              <a:t>Worst</a:t>
            </a:r>
            <a:r>
              <a:rPr lang="de-CH" dirty="0">
                <a:solidFill>
                  <a:srgbClr val="004460"/>
                </a:solidFill>
              </a:rPr>
              <a:t> Case</a:t>
            </a:r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29E8E9C6-74D7-B12E-7704-24C16AF24343}"/>
              </a:ext>
            </a:extLst>
          </p:cNvPr>
          <p:cNvSpPr/>
          <p:nvPr/>
        </p:nvSpPr>
        <p:spPr>
          <a:xfrm>
            <a:off x="6231082" y="2409255"/>
            <a:ext cx="325582" cy="327953"/>
          </a:xfrm>
          <a:prstGeom prst="downArrow">
            <a:avLst/>
          </a:prstGeom>
          <a:noFill/>
          <a:ln>
            <a:solidFill>
              <a:srgbClr val="004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Pfeil: nach unten 15">
            <a:extLst>
              <a:ext uri="{FF2B5EF4-FFF2-40B4-BE49-F238E27FC236}">
                <a16:creationId xmlns:a16="http://schemas.microsoft.com/office/drawing/2014/main" id="{933E3D86-25CB-3A63-D8AA-1EDC249D74A8}"/>
              </a:ext>
            </a:extLst>
          </p:cNvPr>
          <p:cNvSpPr/>
          <p:nvPr/>
        </p:nvSpPr>
        <p:spPr>
          <a:xfrm>
            <a:off x="2347395" y="2458085"/>
            <a:ext cx="325582" cy="1140610"/>
          </a:xfrm>
          <a:prstGeom prst="downArrow">
            <a:avLst/>
          </a:prstGeom>
          <a:noFill/>
          <a:ln>
            <a:solidFill>
              <a:srgbClr val="004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Pfeil: nach unten 16">
            <a:extLst>
              <a:ext uri="{FF2B5EF4-FFF2-40B4-BE49-F238E27FC236}">
                <a16:creationId xmlns:a16="http://schemas.microsoft.com/office/drawing/2014/main" id="{BC13B545-8C38-A11A-25DF-7B9863A1E616}"/>
              </a:ext>
            </a:extLst>
          </p:cNvPr>
          <p:cNvSpPr/>
          <p:nvPr/>
        </p:nvSpPr>
        <p:spPr>
          <a:xfrm>
            <a:off x="6231082" y="3270742"/>
            <a:ext cx="325582" cy="327953"/>
          </a:xfrm>
          <a:prstGeom prst="downArrow">
            <a:avLst/>
          </a:prstGeom>
          <a:noFill/>
          <a:ln>
            <a:solidFill>
              <a:srgbClr val="004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163D066-7BF5-BAA5-E2BD-19246E2CC4F5}"/>
              </a:ext>
            </a:extLst>
          </p:cNvPr>
          <p:cNvSpPr/>
          <p:nvPr/>
        </p:nvSpPr>
        <p:spPr>
          <a:xfrm>
            <a:off x="343667" y="4328106"/>
            <a:ext cx="7176953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nächster Lohn, Kreditkarte, Familie und Freuen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DCA863E-7677-C55D-D84B-9345574A5E47}"/>
              </a:ext>
            </a:extLst>
          </p:cNvPr>
          <p:cNvSpPr txBox="1"/>
          <p:nvPr/>
        </p:nvSpPr>
        <p:spPr>
          <a:xfrm>
            <a:off x="4160895" y="3998897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-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F1DA1D0-3F18-10DD-29FE-0D6D32FCBDA9}"/>
              </a:ext>
            </a:extLst>
          </p:cNvPr>
          <p:cNvSpPr txBox="1"/>
          <p:nvPr/>
        </p:nvSpPr>
        <p:spPr>
          <a:xfrm>
            <a:off x="4160895" y="471484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=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94C89EE-0CFD-8D63-93FB-EAD786A0FE15}"/>
              </a:ext>
            </a:extLst>
          </p:cNvPr>
          <p:cNvSpPr/>
          <p:nvPr/>
        </p:nvSpPr>
        <p:spPr>
          <a:xfrm>
            <a:off x="353289" y="5145500"/>
            <a:ext cx="7176956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Notgroschen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4569824-57FB-C0D0-B294-93CDB3C8E82C}"/>
              </a:ext>
            </a:extLst>
          </p:cNvPr>
          <p:cNvSpPr/>
          <p:nvPr/>
        </p:nvSpPr>
        <p:spPr>
          <a:xfrm>
            <a:off x="1046017" y="5669295"/>
            <a:ext cx="6474603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Geld für Steuerraten, Ferien u.a. kurzfristige Sonderposten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52A2A0E-BD18-BCD4-5917-174BA6F38958}"/>
              </a:ext>
            </a:extLst>
          </p:cNvPr>
          <p:cNvSpPr/>
          <p:nvPr/>
        </p:nvSpPr>
        <p:spPr>
          <a:xfrm>
            <a:off x="1046017" y="6193091"/>
            <a:ext cx="6484228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Kurz- und mittelfristig zweckgebundene Investitionen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7A615CC-21CA-1C0A-E060-726EE82B48C9}"/>
              </a:ext>
            </a:extLst>
          </p:cNvPr>
          <p:cNvSpPr txBox="1"/>
          <p:nvPr/>
        </p:nvSpPr>
        <p:spPr>
          <a:xfrm>
            <a:off x="468658" y="567938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+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3F4E40D-4DA8-CE84-91A7-E6F03E18C21F}"/>
              </a:ext>
            </a:extLst>
          </p:cNvPr>
          <p:cNvSpPr txBox="1"/>
          <p:nvPr/>
        </p:nvSpPr>
        <p:spPr>
          <a:xfrm>
            <a:off x="468658" y="6193091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+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0F8CCB9-F80C-CB5A-1823-8A9EBA36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26</a:t>
            </a:fld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7396A7-6826-A4AE-BD50-BCAFF35E23A5}"/>
              </a:ext>
            </a:extLst>
          </p:cNvPr>
          <p:cNvSpPr txBox="1"/>
          <p:nvPr/>
        </p:nvSpPr>
        <p:spPr>
          <a:xfrm>
            <a:off x="8349916" y="5546760"/>
            <a:ext cx="3393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Alles darüber ist objektiv gesehen</a:t>
            </a:r>
          </a:p>
          <a:p>
            <a:r>
              <a:rPr lang="de-CH" sz="1600" dirty="0"/>
              <a:t>und basierend auf</a:t>
            </a:r>
          </a:p>
          <a:p>
            <a:r>
              <a:rPr lang="de-CH" sz="1600" dirty="0"/>
              <a:t>historischen Erfahrungen zu viel</a:t>
            </a:r>
          </a:p>
        </p:txBody>
      </p:sp>
      <p:sp>
        <p:nvSpPr>
          <p:cNvPr id="10" name="Geschweifte Klammer rechts 9">
            <a:extLst>
              <a:ext uri="{FF2B5EF4-FFF2-40B4-BE49-F238E27FC236}">
                <a16:creationId xmlns:a16="http://schemas.microsoft.com/office/drawing/2014/main" id="{F5B9C0F0-D299-2A13-8A11-6FF0F75B6577}"/>
              </a:ext>
            </a:extLst>
          </p:cNvPr>
          <p:cNvSpPr/>
          <p:nvPr/>
        </p:nvSpPr>
        <p:spPr>
          <a:xfrm>
            <a:off x="7692189" y="5145500"/>
            <a:ext cx="553453" cy="1405677"/>
          </a:xfrm>
          <a:prstGeom prst="rightBrace">
            <a:avLst/>
          </a:prstGeom>
          <a:ln>
            <a:solidFill>
              <a:srgbClr val="0044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636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4" grpId="0"/>
      <p:bldP spid="25" grpId="0"/>
      <p:bldP spid="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553C6DF-490E-E330-775D-CFE9A555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27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59636E1-5AC7-1785-B147-0A329191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Der Notgroschen zum Nachlesen</a:t>
            </a:r>
          </a:p>
        </p:txBody>
      </p:sp>
      <p:pic>
        <p:nvPicPr>
          <p:cNvPr id="5" name="Grafik 4" descr="Ein Bild, das Muster, Quadrat, Symmetrie, Rechteck enthält.&#10;&#10;Automatisch generierte Beschreibung">
            <a:hlinkClick r:id="rId2"/>
            <a:extLst>
              <a:ext uri="{FF2B5EF4-FFF2-40B4-BE49-F238E27FC236}">
                <a16:creationId xmlns:a16="http://schemas.microsoft.com/office/drawing/2014/main" id="{87DAE50D-1DF8-18E6-98A2-404C06E1D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447" y="2166976"/>
            <a:ext cx="1734463" cy="173446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0B013D0-EECE-2D5E-CF63-2D5EB193C32B}"/>
              </a:ext>
            </a:extLst>
          </p:cNvPr>
          <p:cNvSpPr txBox="1"/>
          <p:nvPr/>
        </p:nvSpPr>
        <p:spPr>
          <a:xfrm>
            <a:off x="4615933" y="4076141"/>
            <a:ext cx="3035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/>
              <a:t>The Poor Swiss: Weiterführender Artikel</a:t>
            </a:r>
          </a:p>
        </p:txBody>
      </p:sp>
    </p:spTree>
    <p:extLst>
      <p:ext uri="{BB962C8B-B14F-4D97-AF65-F5344CB8AC3E}">
        <p14:creationId xmlns:p14="http://schemas.microsoft.com/office/powerpoint/2010/main" val="3509548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454EC17-2773-9D12-BBB2-DF4C28B6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/>
              <a:t>Dein Leben, Dein Finanzplan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72C0B8-FB3F-8EE0-7DE8-734A65DEE4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31825E8-202A-E477-8320-21DF7F86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1880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DC8B5B3-1C72-41AF-4CE9-215CCEF09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Alles startet mit einem Plan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4AC4FB-B87B-0B35-B2D2-2E5CD4BA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DC7-274A-47E8-AAD9-968732228F3F}" type="slidenum">
              <a:rPr lang="de-CH" smtClean="0"/>
              <a:t>29</a:t>
            </a:fld>
            <a:endParaRPr lang="de-CH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21C8957-963F-61F5-8C42-04820B626F4A}"/>
              </a:ext>
            </a:extLst>
          </p:cNvPr>
          <p:cNvSpPr txBox="1"/>
          <p:nvPr/>
        </p:nvSpPr>
        <p:spPr>
          <a:xfrm>
            <a:off x="343666" y="1248163"/>
            <a:ext cx="468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ym typeface="Wingdings" panose="05000000000000000000" pitchFamily="2" charset="2"/>
              </a:rPr>
              <a:t>Wie hoch ist meine Sparquote?</a:t>
            </a:r>
            <a:endParaRPr lang="de-CH" b="1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E4E45ED-C380-224A-B7F9-A9F57BED08F0}"/>
              </a:ext>
            </a:extLst>
          </p:cNvPr>
          <p:cNvSpPr/>
          <p:nvPr/>
        </p:nvSpPr>
        <p:spPr>
          <a:xfrm>
            <a:off x="7085849" y="1248163"/>
            <a:ext cx="4480507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Einkommen - Ausgaben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7951A1F-6087-9249-D84F-7B1907107707}"/>
              </a:ext>
            </a:extLst>
          </p:cNvPr>
          <p:cNvSpPr txBox="1"/>
          <p:nvPr/>
        </p:nvSpPr>
        <p:spPr>
          <a:xfrm>
            <a:off x="343667" y="1986100"/>
            <a:ext cx="6371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ym typeface="Wingdings" panose="05000000000000000000" pitchFamily="2" charset="2"/>
              </a:rPr>
              <a:t>Wie entwickelt sich mein Sparkonto ohne Investition?</a:t>
            </a:r>
            <a:endParaRPr lang="de-CH" b="1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E9DBD49-1A71-3FAE-E591-41727A300168}"/>
              </a:ext>
            </a:extLst>
          </p:cNvPr>
          <p:cNvSpPr/>
          <p:nvPr/>
        </p:nvSpPr>
        <p:spPr>
          <a:xfrm>
            <a:off x="7085850" y="1954450"/>
            <a:ext cx="4480508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aktuelles Vermögen +- Sparquote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FB21E78-5EAA-09E4-1A49-07B68D76CAEE}"/>
              </a:ext>
            </a:extLst>
          </p:cNvPr>
          <p:cNvSpPr txBox="1"/>
          <p:nvPr/>
        </p:nvSpPr>
        <p:spPr>
          <a:xfrm>
            <a:off x="343667" y="2724037"/>
            <a:ext cx="4601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ym typeface="Wingdings" panose="05000000000000000000" pitchFamily="2" charset="2"/>
              </a:rPr>
              <a:t>Wann benötige ich meine Ersparnisse?</a:t>
            </a:r>
            <a:endParaRPr lang="de-CH" b="1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AAE5D2E-F6DB-FB84-E6D6-EF33CBE030BF}"/>
              </a:ext>
            </a:extLst>
          </p:cNvPr>
          <p:cNvSpPr/>
          <p:nvPr/>
        </p:nvSpPr>
        <p:spPr>
          <a:xfrm>
            <a:off x="6039853" y="2796660"/>
            <a:ext cx="5526503" cy="296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Alter, familiäre Situation, persönliche Ziele</a:t>
            </a:r>
          </a:p>
        </p:txBody>
      </p:sp>
      <p:sp>
        <p:nvSpPr>
          <p:cNvPr id="21" name="Geschweifte Klammer rechts 20">
            <a:extLst>
              <a:ext uri="{FF2B5EF4-FFF2-40B4-BE49-F238E27FC236}">
                <a16:creationId xmlns:a16="http://schemas.microsoft.com/office/drawing/2014/main" id="{6193EA22-2934-646D-F612-BCE24DFD7BBB}"/>
              </a:ext>
            </a:extLst>
          </p:cNvPr>
          <p:cNvSpPr/>
          <p:nvPr/>
        </p:nvSpPr>
        <p:spPr>
          <a:xfrm rot="5400000">
            <a:off x="5832852" y="-2118586"/>
            <a:ext cx="264694" cy="11243065"/>
          </a:xfrm>
          <a:prstGeom prst="rightBrace">
            <a:avLst>
              <a:gd name="adj1" fmla="val 8333"/>
              <a:gd name="adj2" fmla="val 917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0D97945-249E-38B0-23AD-AD49C1471A91}"/>
              </a:ext>
            </a:extLst>
          </p:cNvPr>
          <p:cNvSpPr txBox="1"/>
          <p:nvPr/>
        </p:nvSpPr>
        <p:spPr>
          <a:xfrm>
            <a:off x="6039853" y="3842044"/>
            <a:ext cx="5546879" cy="369332"/>
          </a:xfrm>
          <a:prstGeom prst="rect">
            <a:avLst/>
          </a:prstGeom>
          <a:noFill/>
          <a:ln>
            <a:solidFill>
              <a:srgbClr val="1E6A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Verfügbare Mittel, Anlagehorizont, Risikotoleranz 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8FBA4F8-AF11-9277-CBB5-6F1557251D50}"/>
              </a:ext>
            </a:extLst>
          </p:cNvPr>
          <p:cNvSpPr txBox="1"/>
          <p:nvPr/>
        </p:nvSpPr>
        <p:spPr>
          <a:xfrm>
            <a:off x="399814" y="3842044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ym typeface="Wingdings" panose="05000000000000000000" pitchFamily="2" charset="2"/>
              </a:rPr>
              <a:t>Objektive Kriterien</a:t>
            </a:r>
            <a:endParaRPr lang="de-CH" b="1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B6FD144-CE58-445A-90E7-79B3E9502BB7}"/>
              </a:ext>
            </a:extLst>
          </p:cNvPr>
          <p:cNvSpPr txBox="1"/>
          <p:nvPr/>
        </p:nvSpPr>
        <p:spPr>
          <a:xfrm>
            <a:off x="399814" y="5088860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ym typeface="Wingdings" panose="05000000000000000000" pitchFamily="2" charset="2"/>
              </a:rPr>
              <a:t>Subjektive Kriterien</a:t>
            </a:r>
            <a:endParaRPr lang="de-CH" b="1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86CACC0-42E1-28D0-F04B-BE38108E3B31}"/>
              </a:ext>
            </a:extLst>
          </p:cNvPr>
          <p:cNvSpPr txBox="1"/>
          <p:nvPr/>
        </p:nvSpPr>
        <p:spPr>
          <a:xfrm>
            <a:off x="6039853" y="5088860"/>
            <a:ext cx="5546879" cy="369332"/>
          </a:xfrm>
          <a:prstGeom prst="rect">
            <a:avLst/>
          </a:prstGeom>
          <a:noFill/>
          <a:ln>
            <a:solidFill>
              <a:srgbClr val="1E6A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Werte, Präferenzen, Charaktereigenschaften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1A26286-875F-6558-F861-436A00DFD50B}"/>
              </a:ext>
            </a:extLst>
          </p:cNvPr>
          <p:cNvSpPr txBox="1"/>
          <p:nvPr/>
        </p:nvSpPr>
        <p:spPr>
          <a:xfrm>
            <a:off x="1130968" y="4451278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/>
              <a:t>+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4327C84-91BA-421F-E971-DE0D47BD3D34}"/>
              </a:ext>
            </a:extLst>
          </p:cNvPr>
          <p:cNvSpPr txBox="1"/>
          <p:nvPr/>
        </p:nvSpPr>
        <p:spPr>
          <a:xfrm>
            <a:off x="1130968" y="5617339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/>
              <a:t>=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A4710F7-D326-0317-C41E-DD8949F23E84}"/>
              </a:ext>
            </a:extLst>
          </p:cNvPr>
          <p:cNvSpPr txBox="1"/>
          <p:nvPr/>
        </p:nvSpPr>
        <p:spPr>
          <a:xfrm>
            <a:off x="698862" y="6285754"/>
            <a:ext cx="122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ym typeface="Wingdings" panose="05000000000000000000" pitchFamily="2" charset="2"/>
              </a:rPr>
              <a:t>Strategie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37741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3" grpId="0" animBg="1"/>
      <p:bldP spid="19" grpId="0"/>
      <p:bldP spid="20" grpId="0" animBg="1"/>
      <p:bldP spid="21" grpId="0" animBg="1"/>
      <p:bldP spid="23" grpId="0" animBg="1"/>
      <p:bldP spid="25" grpId="0"/>
      <p:bldP spid="26" grpId="0"/>
      <p:bldP spid="27" grpId="0" animBg="1"/>
      <p:bldP spid="28" grpId="0"/>
      <p:bldP spid="30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DC8B5B3-1C72-41AF-4CE9-215CCEF09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Lebensphasen – Finanzplanung 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4AC4FB-B87B-0B35-B2D2-2E5CD4BA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DC7-274A-47E8-AAD9-968732228F3F}" type="slidenum">
              <a:rPr lang="de-CH" smtClean="0"/>
              <a:t>3</a:t>
            </a:fld>
            <a:endParaRPr lang="de-CH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868B07C-117A-CE68-22CE-5D049356DDD2}"/>
              </a:ext>
            </a:extLst>
          </p:cNvPr>
          <p:cNvSpPr txBox="1"/>
          <p:nvPr/>
        </p:nvSpPr>
        <p:spPr>
          <a:xfrm>
            <a:off x="8133665" y="1642630"/>
            <a:ext cx="4434477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CH" sz="1700" b="1" dirty="0">
                <a:ea typeface="Open Sans"/>
                <a:cs typeface="Open Sans"/>
              </a:rPr>
              <a:t>Lebensphasen</a:t>
            </a:r>
          </a:p>
          <a:p>
            <a:pPr marL="285750" indent="-285750">
              <a:buFont typeface="Calibri,Sans-Serif"/>
              <a:buChar char="-"/>
            </a:pPr>
            <a:r>
              <a:rPr lang="de-CH" sz="1700" dirty="0">
                <a:latin typeface="Arial"/>
                <a:ea typeface="Open Sans"/>
                <a:cs typeface="Arial"/>
              </a:rPr>
              <a:t>Grafik hat Beispielcharakter </a:t>
            </a:r>
          </a:p>
          <a:p>
            <a:pPr marL="285750" indent="-285750">
              <a:buFont typeface="Calibri,Sans-Serif"/>
              <a:buChar char="-"/>
            </a:pPr>
            <a:r>
              <a:rPr lang="de-CH" sz="1700" dirty="0">
                <a:latin typeface="Arial"/>
                <a:ea typeface="Open Sans"/>
                <a:cs typeface="Arial"/>
              </a:rPr>
              <a:t>Vieles ist nicht planbar und individuell </a:t>
            </a:r>
            <a:endParaRPr lang="de-CH" sz="1700" dirty="0"/>
          </a:p>
          <a:p>
            <a:pPr marL="285750" indent="-285750">
              <a:buFont typeface="Calibri,Sans-Serif"/>
              <a:buChar char="-"/>
            </a:pPr>
            <a:r>
              <a:rPr lang="de-CH" sz="1700" dirty="0">
                <a:latin typeface="Arial"/>
                <a:ea typeface="Open Sans"/>
                <a:cs typeface="Arial"/>
              </a:rPr>
              <a:t>Fragestellungen wiederholen sich</a:t>
            </a:r>
          </a:p>
          <a:p>
            <a:pPr marL="285750" indent="-285750">
              <a:buFont typeface="Calibri,Sans-Serif"/>
              <a:buChar char="-"/>
            </a:pPr>
            <a:r>
              <a:rPr lang="de-CH" sz="1700" dirty="0">
                <a:latin typeface="Arial"/>
                <a:ea typeface="Open Sans"/>
                <a:cs typeface="Arial"/>
              </a:rPr>
              <a:t>Antworten verändern sich </a:t>
            </a:r>
          </a:p>
          <a:p>
            <a:pPr marL="285750" indent="-285750">
              <a:buFont typeface="Calibri,Sans-Serif"/>
              <a:buChar char="-"/>
            </a:pPr>
            <a:r>
              <a:rPr lang="de-CH" sz="1700" dirty="0">
                <a:latin typeface="Arial"/>
                <a:ea typeface="Open Sans"/>
                <a:cs typeface="Arial"/>
              </a:rPr>
              <a:t>"</a:t>
            </a:r>
            <a:r>
              <a:rPr lang="de-CH" sz="1700" dirty="0" err="1">
                <a:latin typeface="Arial"/>
                <a:ea typeface="Open Sans"/>
                <a:cs typeface="Arial"/>
              </a:rPr>
              <a:t>Entsparen</a:t>
            </a:r>
            <a:r>
              <a:rPr lang="de-CH" sz="1700" dirty="0">
                <a:latin typeface="Arial"/>
                <a:ea typeface="Open Sans"/>
                <a:cs typeface="Arial"/>
              </a:rPr>
              <a:t>" im Alter ist "normal" </a:t>
            </a:r>
          </a:p>
        </p:txBody>
      </p:sp>
      <p:pic>
        <p:nvPicPr>
          <p:cNvPr id="5" name="Grafik 5" descr="Ein Bild, das Diagramm enthält.&#10;&#10;Beschreibung automatisch generiert.">
            <a:extLst>
              <a:ext uri="{FF2B5EF4-FFF2-40B4-BE49-F238E27FC236}">
                <a16:creationId xmlns:a16="http://schemas.microsoft.com/office/drawing/2014/main" id="{788D2998-8CDA-1BDB-E74E-EDFBF17FA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45" y="1259781"/>
            <a:ext cx="7711502" cy="433843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27C9C4F-251D-E27C-8985-A9965F1FE065}"/>
              </a:ext>
            </a:extLst>
          </p:cNvPr>
          <p:cNvSpPr txBox="1"/>
          <p:nvPr/>
        </p:nvSpPr>
        <p:spPr>
          <a:xfrm>
            <a:off x="8133665" y="4076597"/>
            <a:ext cx="383784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700" b="1" dirty="0">
                <a:ea typeface="Open Sans"/>
                <a:cs typeface="Open Sans"/>
              </a:rPr>
              <a:t>Fragestellungen</a:t>
            </a:r>
            <a:endParaRPr lang="de-DE" sz="1700" b="1" dirty="0">
              <a:ea typeface="Open Sans"/>
              <a:cs typeface="Open Sans"/>
            </a:endParaRPr>
          </a:p>
          <a:p>
            <a:pPr marL="285750" indent="-285750">
              <a:buFont typeface="Calibri"/>
              <a:buChar char="-"/>
            </a:pPr>
            <a:r>
              <a:rPr lang="de-CH" sz="1700" dirty="0">
                <a:ea typeface="Open Sans"/>
                <a:cs typeface="Open Sans"/>
              </a:rPr>
              <a:t>Was sind meine Sparziele? </a:t>
            </a:r>
          </a:p>
          <a:p>
            <a:pPr marL="285750" indent="-285750">
              <a:buFont typeface="Calibri"/>
              <a:buChar char="-"/>
            </a:pPr>
            <a:r>
              <a:rPr lang="de-CH" sz="1700" dirty="0">
                <a:ea typeface="Open Sans"/>
                <a:cs typeface="Open Sans"/>
              </a:rPr>
              <a:t>Wie ist meine Vorsorgesituation? </a:t>
            </a:r>
            <a:endParaRPr lang="de-CH" sz="1700" dirty="0"/>
          </a:p>
          <a:p>
            <a:pPr marL="285750" indent="-285750">
              <a:buFont typeface="Calibri"/>
              <a:buChar char="-"/>
            </a:pPr>
            <a:r>
              <a:rPr lang="de-CH" sz="1700" dirty="0">
                <a:ea typeface="Open Sans"/>
                <a:cs typeface="Open Sans"/>
              </a:rPr>
              <a:t>Wie ist meine Familiensituation? </a:t>
            </a:r>
            <a:endParaRPr lang="de-CH" sz="17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A559D92-199C-8723-8B45-93A361EB14F5}"/>
              </a:ext>
            </a:extLst>
          </p:cNvPr>
          <p:cNvSpPr txBox="1"/>
          <p:nvPr/>
        </p:nvSpPr>
        <p:spPr>
          <a:xfrm>
            <a:off x="343667" y="6415953"/>
            <a:ext cx="79001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200" dirty="0">
                <a:ea typeface="Open Sans"/>
                <a:cs typeface="Open Sans"/>
              </a:rPr>
              <a:t>Bild: https://www.cler.ch/privatkunden/vorsorgen-und-planen</a:t>
            </a:r>
          </a:p>
        </p:txBody>
      </p:sp>
    </p:spTree>
    <p:extLst>
      <p:ext uri="{BB962C8B-B14F-4D97-AF65-F5344CB8AC3E}">
        <p14:creationId xmlns:p14="http://schemas.microsoft.com/office/powerpoint/2010/main" val="3932619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454EC17-2773-9D12-BBB2-DF4C28B6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/>
              <a:t>Säule 3a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72C0B8-FB3F-8EE0-7DE8-734A65DEE4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Die erste Wahl für überschüssiges Geld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F427705-F14B-2B0B-3C04-EDFED6A34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0625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121308A-B043-857B-758E-5C69F5FF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Säule 3a: steuerbegünstigt und unkompliziert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4221B9B-CC24-55C9-3208-32473FCB7CA1}"/>
              </a:ext>
            </a:extLst>
          </p:cNvPr>
          <p:cNvSpPr/>
          <p:nvPr/>
        </p:nvSpPr>
        <p:spPr>
          <a:xfrm>
            <a:off x="282066" y="1773680"/>
            <a:ext cx="6036209" cy="460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Einzahlung max. 7’056 CHF</a:t>
            </a:r>
            <a:endParaRPr lang="de-CH" b="1" dirty="0">
              <a:solidFill>
                <a:srgbClr val="00446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6F5DC2F-31C9-18F2-A59E-E86BDD7091D5}"/>
              </a:ext>
            </a:extLst>
          </p:cNvPr>
          <p:cNvSpPr/>
          <p:nvPr/>
        </p:nvSpPr>
        <p:spPr>
          <a:xfrm>
            <a:off x="7138554" y="1784305"/>
            <a:ext cx="4947421" cy="8866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srgbClr val="004460"/>
                </a:solidFill>
              </a:rPr>
              <a:t>Steuerersparnis</a:t>
            </a:r>
          </a:p>
          <a:p>
            <a:pPr algn="ctr"/>
            <a:r>
              <a:rPr lang="de-CH" dirty="0">
                <a:solidFill>
                  <a:srgbClr val="004460"/>
                </a:solidFill>
              </a:rPr>
              <a:t>GSZ 22% = 1’552 CHF</a:t>
            </a:r>
          </a:p>
          <a:p>
            <a:pPr algn="ctr"/>
            <a:r>
              <a:rPr lang="de-CH" dirty="0">
                <a:solidFill>
                  <a:srgbClr val="004460"/>
                </a:solidFill>
              </a:rPr>
              <a:t>GSZ 32% = 2’258 CHF</a:t>
            </a:r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3574AB02-7725-60EC-D190-0ED51A918458}"/>
              </a:ext>
            </a:extLst>
          </p:cNvPr>
          <p:cNvSpPr/>
          <p:nvPr/>
        </p:nvSpPr>
        <p:spPr>
          <a:xfrm rot="16200000">
            <a:off x="6613155" y="1922466"/>
            <a:ext cx="325582" cy="327953"/>
          </a:xfrm>
          <a:prstGeom prst="downArrow">
            <a:avLst/>
          </a:prstGeom>
          <a:noFill/>
          <a:ln>
            <a:solidFill>
              <a:srgbClr val="004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 descr="Bern – Wikipedia">
            <a:extLst>
              <a:ext uri="{FF2B5EF4-FFF2-40B4-BE49-F238E27FC236}">
                <a16:creationId xmlns:a16="http://schemas.microsoft.com/office/drawing/2014/main" id="{C1AB7750-8638-5E2C-6D88-366580DB7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053" y="1391431"/>
            <a:ext cx="695325" cy="84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3099FB45-15EC-51BC-5623-AF518366E10C}"/>
              </a:ext>
            </a:extLst>
          </p:cNvPr>
          <p:cNvSpPr/>
          <p:nvPr/>
        </p:nvSpPr>
        <p:spPr>
          <a:xfrm flipH="1">
            <a:off x="9906382" y="785418"/>
            <a:ext cx="1288360" cy="612648"/>
          </a:xfrm>
          <a:prstGeom prst="wedgeEllipseCallout">
            <a:avLst>
              <a:gd name="adj1" fmla="val -40281"/>
              <a:gd name="adj2" fmla="val 58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>
                <a:solidFill>
                  <a:schemeClr val="tx1"/>
                </a:solidFill>
              </a:rPr>
              <a:t>Bei mir lohnt’s sich doppelt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D3649F-D55D-5E16-D60A-AEBE0D322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31</a:t>
            </a:fld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587D55A-6846-9230-657B-4C5E7D5BBB25}"/>
              </a:ext>
            </a:extLst>
          </p:cNvPr>
          <p:cNvSpPr txBox="1"/>
          <p:nvPr/>
        </p:nvSpPr>
        <p:spPr>
          <a:xfrm>
            <a:off x="282066" y="3244334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Empfehlungen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338D3FA-E7E0-08EB-0328-54B1070AFDF1}"/>
              </a:ext>
            </a:extLst>
          </p:cNvPr>
          <p:cNvSpPr/>
          <p:nvPr/>
        </p:nvSpPr>
        <p:spPr>
          <a:xfrm>
            <a:off x="311089" y="3853031"/>
            <a:ext cx="6036209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Je länger Anlagehorizont, desto mehr Aktien</a:t>
            </a:r>
            <a:endParaRPr lang="de-CH" b="1" dirty="0">
              <a:solidFill>
                <a:srgbClr val="004460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62A0202-8538-C7DD-FC6A-F4E00D066BD6}"/>
              </a:ext>
            </a:extLst>
          </p:cNvPr>
          <p:cNvSpPr/>
          <p:nvPr/>
        </p:nvSpPr>
        <p:spPr>
          <a:xfrm>
            <a:off x="311089" y="4439321"/>
            <a:ext cx="6036209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Günstiger Anbieter mit passivem Fond </a:t>
            </a:r>
            <a:endParaRPr lang="de-CH" b="1" dirty="0">
              <a:solidFill>
                <a:srgbClr val="004460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5526691-73BC-F622-4ACE-DE513C146909}"/>
              </a:ext>
            </a:extLst>
          </p:cNvPr>
          <p:cNvSpPr/>
          <p:nvPr/>
        </p:nvSpPr>
        <p:spPr>
          <a:xfrm>
            <a:off x="311089" y="5048018"/>
            <a:ext cx="6036209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Monatlicher Dauerauftrag</a:t>
            </a:r>
            <a:endParaRPr lang="de-CH" b="1" dirty="0">
              <a:solidFill>
                <a:srgbClr val="0044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96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454EC17-2773-9D12-BBB2-DF4C28B6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/>
              <a:t>Gebühren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72C0B8-FB3F-8EE0-7DE8-734A65DEE4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Renditen sind unsicher, Gebühren sind es nicht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60BE8B6-D6AC-988A-F95D-DA90D8DCE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4569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121308A-B043-857B-758E-5C69F5FF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Fond-Gebühren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F1CEA0E-0F2A-98D0-CB89-8DCE1FD0B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045551"/>
              </p:ext>
            </p:extLst>
          </p:nvPr>
        </p:nvGraphicFramePr>
        <p:xfrm>
          <a:off x="343667" y="1677862"/>
          <a:ext cx="11529679" cy="447502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67407">
                  <a:extLst>
                    <a:ext uri="{9D8B030D-6E8A-4147-A177-3AD203B41FA5}">
                      <a16:colId xmlns:a16="http://schemas.microsoft.com/office/drawing/2014/main" val="3102512726"/>
                    </a:ext>
                  </a:extLst>
                </a:gridCol>
                <a:gridCol w="2544298">
                  <a:extLst>
                    <a:ext uri="{9D8B030D-6E8A-4147-A177-3AD203B41FA5}">
                      <a16:colId xmlns:a16="http://schemas.microsoft.com/office/drawing/2014/main" val="2864569799"/>
                    </a:ext>
                  </a:extLst>
                </a:gridCol>
                <a:gridCol w="2840940">
                  <a:extLst>
                    <a:ext uri="{9D8B030D-6E8A-4147-A177-3AD203B41FA5}">
                      <a16:colId xmlns:a16="http://schemas.microsoft.com/office/drawing/2014/main" val="2939325038"/>
                    </a:ext>
                  </a:extLst>
                </a:gridCol>
                <a:gridCol w="1225678">
                  <a:extLst>
                    <a:ext uri="{9D8B030D-6E8A-4147-A177-3AD203B41FA5}">
                      <a16:colId xmlns:a16="http://schemas.microsoft.com/office/drawing/2014/main" val="2313688237"/>
                    </a:ext>
                  </a:extLst>
                </a:gridCol>
                <a:gridCol w="1225678">
                  <a:extLst>
                    <a:ext uri="{9D8B030D-6E8A-4147-A177-3AD203B41FA5}">
                      <a16:colId xmlns:a16="http://schemas.microsoft.com/office/drawing/2014/main" val="2157977487"/>
                    </a:ext>
                  </a:extLst>
                </a:gridCol>
                <a:gridCol w="1225678">
                  <a:extLst>
                    <a:ext uri="{9D8B030D-6E8A-4147-A177-3AD203B41FA5}">
                      <a16:colId xmlns:a16="http://schemas.microsoft.com/office/drawing/2014/main" val="1927742425"/>
                    </a:ext>
                  </a:extLst>
                </a:gridCol>
              </a:tblGrid>
              <a:tr h="3388165">
                <a:tc>
                  <a:txBody>
                    <a:bodyPr/>
                    <a:lstStyle/>
                    <a:p>
                      <a:pPr algn="l" fontAlgn="b"/>
                      <a:r>
                        <a:rPr lang="de-CH" sz="1300" u="none" strike="noStrike" dirty="0">
                          <a:effectLst/>
                        </a:rPr>
                        <a:t> 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UBS</a:t>
                      </a:r>
                      <a:r>
                        <a:rPr lang="en-US" sz="1300" u="none" strike="noStrike" dirty="0">
                          <a:effectLst/>
                        </a:rPr>
                        <a:t> </a:t>
                      </a:r>
                      <a:r>
                        <a:rPr lang="en-US" sz="1300" u="none" strike="noStrike" dirty="0" err="1">
                          <a:effectLst/>
                        </a:rPr>
                        <a:t>Vitainvest</a:t>
                      </a:r>
                      <a:r>
                        <a:rPr lang="en-US" sz="1300" u="none" strike="noStrike" dirty="0">
                          <a:effectLst/>
                        </a:rPr>
                        <a:t> </a:t>
                      </a:r>
                      <a:r>
                        <a:rPr lang="en-US" sz="1300" u="none" strike="noStrike" dirty="0" err="1">
                          <a:effectLst/>
                        </a:rPr>
                        <a:t>Aktiv</a:t>
                      </a:r>
                      <a:endParaRPr lang="en-US" sz="13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100 World Sustainable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vert="vert27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UBS</a:t>
                      </a:r>
                      <a:r>
                        <a:rPr lang="en-US" sz="1300" u="none" strike="noStrike" dirty="0">
                          <a:effectLst/>
                        </a:rPr>
                        <a:t> </a:t>
                      </a:r>
                      <a:r>
                        <a:rPr lang="en-US" sz="1300" u="none" strike="noStrike" dirty="0" err="1">
                          <a:effectLst/>
                        </a:rPr>
                        <a:t>Vitainvest</a:t>
                      </a:r>
                      <a:r>
                        <a:rPr lang="en-US" sz="1300" u="none" strike="noStrike" dirty="0">
                          <a:effectLst/>
                        </a:rPr>
                        <a:t> </a:t>
                      </a:r>
                      <a:r>
                        <a:rPr lang="en-US" sz="1300" u="none" strike="noStrike" dirty="0" err="1">
                          <a:effectLst/>
                        </a:rPr>
                        <a:t>Passiv</a:t>
                      </a:r>
                      <a:endParaRPr lang="en-US" sz="13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100 World Sustainable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vert="vert27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300" b="1" u="none" strike="noStrike" dirty="0" err="1">
                          <a:effectLst/>
                        </a:rPr>
                        <a:t>Viac</a:t>
                      </a:r>
                      <a:r>
                        <a:rPr lang="de-CH" sz="1300" u="none" strike="noStrike" dirty="0">
                          <a:effectLst/>
                        </a:rPr>
                        <a:t> 3a Global Nachhaltig 100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vert="vert27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effectLst/>
                        </a:rPr>
                        <a:t>Frankly</a:t>
                      </a:r>
                      <a:r>
                        <a:rPr lang="en-US" sz="1300" u="none" strike="noStrike" dirty="0">
                          <a:effectLst/>
                        </a:rPr>
                        <a:t> Extreme 95 Index Sustainable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vert="vert27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300" b="1" u="none" strike="noStrike" dirty="0" err="1">
                          <a:effectLst/>
                        </a:rPr>
                        <a:t>finpension</a:t>
                      </a:r>
                      <a:r>
                        <a:rPr lang="de-CH" sz="1300" u="none" strike="noStrike" dirty="0">
                          <a:effectLst/>
                        </a:rPr>
                        <a:t> Global Nachhaltig 100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vert="vert270" anchor="ctr" anchorCtr="1"/>
                </a:tc>
                <a:extLst>
                  <a:ext uri="{0D108BD9-81ED-4DB2-BD59-A6C34878D82A}">
                    <a16:rowId xmlns:a16="http://schemas.microsoft.com/office/drawing/2014/main" val="3587834583"/>
                  </a:ext>
                </a:extLst>
              </a:tr>
              <a:tr h="280194">
                <a:tc>
                  <a:txBody>
                    <a:bodyPr/>
                    <a:lstStyle/>
                    <a:p>
                      <a:pPr algn="l" fontAlgn="b"/>
                      <a:r>
                        <a:rPr lang="de-CH" sz="1300" u="none" strike="noStrike" dirty="0">
                          <a:effectLst/>
                        </a:rPr>
                        <a:t>Kosten </a:t>
                      </a:r>
                      <a:r>
                        <a:rPr lang="de-CH" sz="1300" u="none" strike="noStrike" dirty="0" err="1">
                          <a:effectLst/>
                        </a:rPr>
                        <a:t>p.a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3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2.1% ++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3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0.8% ++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3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 0.43%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3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0.45%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3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0.39% 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649982367"/>
                  </a:ext>
                </a:extLst>
              </a:tr>
              <a:tr h="526469">
                <a:tc>
                  <a:txBody>
                    <a:bodyPr/>
                    <a:lstStyle/>
                    <a:p>
                      <a:pPr algn="l" fontAlgn="b"/>
                      <a:r>
                        <a:rPr lang="de-CH" sz="1300" u="none" strike="noStrike" dirty="0">
                          <a:effectLst/>
                        </a:rPr>
                        <a:t>Kostenausweis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300" u="none" strike="noStrike" dirty="0">
                          <a:effectLst/>
                        </a:rPr>
                        <a:t>intransparent, versteckt im KID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de-CH" sz="1300" u="none" strike="noStrike" dirty="0">
                          <a:effectLst/>
                        </a:rPr>
                        <a:t>intransparent, versteckt im KID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300" u="none" strike="noStrike" dirty="0">
                          <a:effectLst/>
                        </a:rPr>
                        <a:t>Transparent, garantiert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300" u="none" strike="noStrike" dirty="0">
                          <a:effectLst/>
                        </a:rPr>
                        <a:t>Transparent, garantiert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300" u="none" strike="noStrike" dirty="0">
                          <a:effectLst/>
                        </a:rPr>
                        <a:t>Transparent, garantiert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50709459"/>
                  </a:ext>
                </a:extLst>
              </a:tr>
              <a:tr h="280194">
                <a:tc>
                  <a:txBody>
                    <a:bodyPr/>
                    <a:lstStyle/>
                    <a:p>
                      <a:pPr algn="l" fontAlgn="b"/>
                      <a:r>
                        <a:rPr lang="de-CH" sz="1300" u="none" strike="noStrike">
                          <a:effectLst/>
                        </a:rPr>
                        <a:t>Investment</a:t>
                      </a:r>
                      <a:endParaRPr lang="de-CH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300" u="none" strike="noStrike">
                          <a:effectLst/>
                        </a:rPr>
                        <a:t>aktiv</a:t>
                      </a:r>
                      <a:endParaRPr lang="de-CH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300" u="none" strike="noStrike" dirty="0">
                          <a:effectLst/>
                        </a:rPr>
                        <a:t>passiv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300" u="none" strike="noStrike" dirty="0">
                          <a:effectLst/>
                        </a:rPr>
                        <a:t>passiv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300" u="none" strike="noStrike" dirty="0">
                          <a:effectLst/>
                        </a:rPr>
                        <a:t>passiv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300" u="none" strike="noStrike" dirty="0">
                          <a:effectLst/>
                        </a:rPr>
                        <a:t>passiv</a:t>
                      </a:r>
                      <a:endParaRPr lang="de-CH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29416985"/>
                  </a:ext>
                </a:extLst>
              </a:tr>
            </a:tbl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59F0F42-3B72-392E-A1F1-117F9AF6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DC7-274A-47E8-AAD9-968732228F3F}" type="slidenum">
              <a:rPr lang="de-CH" smtClean="0"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6096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1617C4-FF71-0949-8D0F-6EBBBD38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34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FDA0A9E-AB6A-7AD5-6E27-AE17AC8FD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Gebühren sind Renditefresser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1F1152-67F0-226E-D985-B97F6E905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67" y="1146425"/>
            <a:ext cx="7647394" cy="511062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32A5A81-2FDA-5BDA-37DF-66FA50CBD08E}"/>
              </a:ext>
            </a:extLst>
          </p:cNvPr>
          <p:cNvSpPr txBox="1"/>
          <p:nvPr/>
        </p:nvSpPr>
        <p:spPr>
          <a:xfrm>
            <a:off x="8289235" y="1460883"/>
            <a:ext cx="37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/>
              <a:t>Angenommene Konstanten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200" dirty="0"/>
              <a:t>Jährliche Investition à 5’000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200" dirty="0"/>
              <a:t>Ø-Rendite von 5%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16DE99-CCD5-C716-20F4-85E7239C33A4}"/>
              </a:ext>
            </a:extLst>
          </p:cNvPr>
          <p:cNvSpPr txBox="1"/>
          <p:nvPr/>
        </p:nvSpPr>
        <p:spPr>
          <a:xfrm>
            <a:off x="8289235" y="3226689"/>
            <a:ext cx="37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/>
              <a:t>Vergleich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200" dirty="0"/>
              <a:t>Fondsgebühren 2.1%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200" dirty="0"/>
              <a:t>Fondsgebühren 0.4%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2677610-9C84-A808-5E03-4953468A909B}"/>
              </a:ext>
            </a:extLst>
          </p:cNvPr>
          <p:cNvSpPr txBox="1"/>
          <p:nvPr/>
        </p:nvSpPr>
        <p:spPr>
          <a:xfrm>
            <a:off x="8289235" y="4819305"/>
            <a:ext cx="37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/>
              <a:t>Merke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/>
              <a:t>Keine empirische Evidenz für langfristig höhere Renditen bei aktiv verwalteten Fonds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1BF232D-A097-BEB8-C72B-C0105187DCA8}"/>
              </a:ext>
            </a:extLst>
          </p:cNvPr>
          <p:cNvSpPr/>
          <p:nvPr/>
        </p:nvSpPr>
        <p:spPr>
          <a:xfrm>
            <a:off x="8289235" y="4819305"/>
            <a:ext cx="3786808" cy="7713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492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5030F11-72B8-5C9B-CC4B-D2541E661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Gebühren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DF4C644-9030-E097-3521-29587BE6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35</a:t>
            </a:fld>
            <a:endParaRPr lang="de-CH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948FB86-A0A5-D9A3-6201-98603E22E729}"/>
              </a:ext>
            </a:extLst>
          </p:cNvPr>
          <p:cNvSpPr txBox="1"/>
          <p:nvPr/>
        </p:nvSpPr>
        <p:spPr>
          <a:xfrm>
            <a:off x="343667" y="1316781"/>
            <a:ext cx="8513677" cy="1077218"/>
          </a:xfrm>
          <a:prstGeom prst="rect">
            <a:avLst/>
          </a:prstGeom>
          <a:solidFill>
            <a:srgbClr val="EDF0E9">
              <a:alpha val="61176"/>
            </a:srgbClr>
          </a:solidFill>
        </p:spPr>
        <p:txBody>
          <a:bodyPr wrap="square" rtlCol="0">
            <a:spAutoFit/>
          </a:bodyPr>
          <a:lstStyle/>
          <a:p>
            <a:r>
              <a:rPr lang="de-CH" sz="1600" b="1" dirty="0"/>
              <a:t>Managementgebühren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Fondsverwaltung durch Fondmanagement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Oft ausgedrückt als Total </a:t>
            </a:r>
            <a:r>
              <a:rPr lang="de-CH" sz="1600" dirty="0" err="1"/>
              <a:t>Expense</a:t>
            </a:r>
            <a:r>
              <a:rPr lang="de-CH" sz="1600" dirty="0"/>
              <a:t> Ratio in % der Investition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Riesige Unterschiede zwischen 0.1% und &gt;2% für vergleichbare Produkte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7A89473-56AB-669D-41FA-B2C200EFB432}"/>
              </a:ext>
            </a:extLst>
          </p:cNvPr>
          <p:cNvSpPr txBox="1"/>
          <p:nvPr/>
        </p:nvSpPr>
        <p:spPr>
          <a:xfrm>
            <a:off x="343667" y="2393999"/>
            <a:ext cx="8513677" cy="1077218"/>
          </a:xfrm>
          <a:prstGeom prst="rect">
            <a:avLst/>
          </a:prstGeom>
          <a:solidFill>
            <a:srgbClr val="EDF0E9">
              <a:alpha val="61176"/>
            </a:srgbClr>
          </a:solidFill>
        </p:spPr>
        <p:txBody>
          <a:bodyPr wrap="none" rtlCol="0">
            <a:spAutoFit/>
          </a:bodyPr>
          <a:lstStyle/>
          <a:p>
            <a:r>
              <a:rPr lang="de-CH" sz="1600" b="1" dirty="0"/>
              <a:t>Ausgabe- und Rücknahmegebühren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Erhoben auf den Kauf- und Verkaufspreis in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Sollte bei ETF auf keinen Fall vorkommen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Macht in liquidem Markt keinen Sinn und sollten durch Alternativen vermeidbar sein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05F23FD-DAE4-7FFD-0524-DE0A3F712D2A}"/>
              </a:ext>
            </a:extLst>
          </p:cNvPr>
          <p:cNvSpPr txBox="1"/>
          <p:nvPr/>
        </p:nvSpPr>
        <p:spPr>
          <a:xfrm>
            <a:off x="267466" y="3837027"/>
            <a:ext cx="8589878" cy="1077218"/>
          </a:xfrm>
          <a:prstGeom prst="rect">
            <a:avLst/>
          </a:prstGeom>
          <a:solidFill>
            <a:srgbClr val="E6ECF3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de-CH" sz="1600" b="1" dirty="0"/>
              <a:t>Transaktionsgebühren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Erhoben auf jeden Kauf und Verkauf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Unterschiede zwischen Wertschriften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Riesige Unterschiede zwischen Brokern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3A07957-84F5-0C12-4AB6-04DFB61F4214}"/>
              </a:ext>
            </a:extLst>
          </p:cNvPr>
          <p:cNvSpPr txBox="1"/>
          <p:nvPr/>
        </p:nvSpPr>
        <p:spPr>
          <a:xfrm>
            <a:off x="267466" y="4911476"/>
            <a:ext cx="8589878" cy="1077218"/>
          </a:xfrm>
          <a:prstGeom prst="rect">
            <a:avLst/>
          </a:prstGeom>
          <a:solidFill>
            <a:srgbClr val="E6ECF3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de-CH" sz="1600" b="1" dirty="0"/>
              <a:t>Depotgebühren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Gebühren für die Kontoführung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Fixe Beträge, % auf die Kurswerte der Wertschriften, Mindest- und Maximalgebühren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Prozentuale Zuschläge ohne Maximum unbedingt vermeiden</a:t>
            </a:r>
          </a:p>
        </p:txBody>
      </p:sp>
      <p:sp>
        <p:nvSpPr>
          <p:cNvPr id="13" name="Geschweifte Klammer rechts 12">
            <a:extLst>
              <a:ext uri="{FF2B5EF4-FFF2-40B4-BE49-F238E27FC236}">
                <a16:creationId xmlns:a16="http://schemas.microsoft.com/office/drawing/2014/main" id="{FBBFB5A6-6C6F-2916-A0F9-E819A8D988D1}"/>
              </a:ext>
            </a:extLst>
          </p:cNvPr>
          <p:cNvSpPr/>
          <p:nvPr/>
        </p:nvSpPr>
        <p:spPr>
          <a:xfrm>
            <a:off x="8941777" y="1316781"/>
            <a:ext cx="219808" cy="21544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1CB6FBB-7F06-6766-C6E9-F0D3F3C9E494}"/>
              </a:ext>
            </a:extLst>
          </p:cNvPr>
          <p:cNvSpPr txBox="1"/>
          <p:nvPr/>
        </p:nvSpPr>
        <p:spPr>
          <a:xfrm>
            <a:off x="9480060" y="2342424"/>
            <a:ext cx="188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Fond-Gebühren</a:t>
            </a:r>
          </a:p>
        </p:txBody>
      </p:sp>
      <p:sp>
        <p:nvSpPr>
          <p:cNvPr id="16" name="Geschweifte Klammer rechts 15">
            <a:extLst>
              <a:ext uri="{FF2B5EF4-FFF2-40B4-BE49-F238E27FC236}">
                <a16:creationId xmlns:a16="http://schemas.microsoft.com/office/drawing/2014/main" id="{53D9C5C7-83C2-1795-F379-B53977EF2E3C}"/>
              </a:ext>
            </a:extLst>
          </p:cNvPr>
          <p:cNvSpPr/>
          <p:nvPr/>
        </p:nvSpPr>
        <p:spPr>
          <a:xfrm>
            <a:off x="8941777" y="3837027"/>
            <a:ext cx="219808" cy="2714149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23C2101-5141-E928-7756-AB70F7F4E62F}"/>
              </a:ext>
            </a:extLst>
          </p:cNvPr>
          <p:cNvSpPr txBox="1"/>
          <p:nvPr/>
        </p:nvSpPr>
        <p:spPr>
          <a:xfrm>
            <a:off x="9480060" y="5151743"/>
            <a:ext cx="206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Broker-Gebühren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AEA8CCF-0203-94CE-A911-44C5116374BC}"/>
              </a:ext>
            </a:extLst>
          </p:cNvPr>
          <p:cNvSpPr txBox="1"/>
          <p:nvPr/>
        </p:nvSpPr>
        <p:spPr>
          <a:xfrm>
            <a:off x="267466" y="5988694"/>
            <a:ext cx="8589878" cy="584775"/>
          </a:xfrm>
          <a:prstGeom prst="rect">
            <a:avLst/>
          </a:prstGeom>
          <a:solidFill>
            <a:srgbClr val="E6ECF3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de-CH" sz="1600" b="1" dirty="0"/>
              <a:t>Währungsgebühren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Für Umtausch von Ausgangswährung in Währung der Wertschriften und umgekehrt</a:t>
            </a:r>
          </a:p>
        </p:txBody>
      </p:sp>
    </p:spTree>
    <p:extLst>
      <p:ext uri="{BB962C8B-B14F-4D97-AF65-F5344CB8AC3E}">
        <p14:creationId xmlns:p14="http://schemas.microsoft.com/office/powerpoint/2010/main" val="681591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454EC17-2773-9D12-BBB2-DF4C28B6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/>
              <a:t>Anbieter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72C0B8-FB3F-8EE0-7DE8-734A65DEE4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Wo Du Dein Geld investieren kannst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60BE8B6-D6AC-988A-F95D-DA90D8DCE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36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577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5030F11-72B8-5C9B-CC4B-D2541E661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Hausbank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DF4C644-9030-E097-3521-29587BE6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37</a:t>
            </a:fld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3A337B4-D74B-A13E-F204-16194F926112}"/>
              </a:ext>
            </a:extLst>
          </p:cNvPr>
          <p:cNvSpPr/>
          <p:nvPr/>
        </p:nvSpPr>
        <p:spPr>
          <a:xfrm>
            <a:off x="202222" y="1161697"/>
            <a:ext cx="5240215" cy="870439"/>
          </a:xfrm>
          <a:prstGeom prst="rect">
            <a:avLst/>
          </a:prstGeom>
          <a:solidFill>
            <a:schemeClr val="bg1"/>
          </a:solidFill>
          <a:ln>
            <a:solidFill>
              <a:srgbClr val="1E6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1. Einfaches </a:t>
            </a:r>
            <a:r>
              <a:rPr lang="de-CH" dirty="0" err="1">
                <a:solidFill>
                  <a:srgbClr val="004460"/>
                </a:solidFill>
              </a:rPr>
              <a:t>Anleger:innen-Profil</a:t>
            </a:r>
            <a:r>
              <a:rPr lang="de-CH" dirty="0">
                <a:solidFill>
                  <a:srgbClr val="004460"/>
                </a:solidFill>
              </a:rPr>
              <a:t> online oder persönlich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32E94E4-8080-0A5D-D556-8153C41E8AEB}"/>
              </a:ext>
            </a:extLst>
          </p:cNvPr>
          <p:cNvSpPr/>
          <p:nvPr/>
        </p:nvSpPr>
        <p:spPr>
          <a:xfrm>
            <a:off x="6351753" y="1440853"/>
            <a:ext cx="5240215" cy="870439"/>
          </a:xfrm>
          <a:prstGeom prst="rect">
            <a:avLst/>
          </a:prstGeom>
          <a:solidFill>
            <a:schemeClr val="bg1"/>
          </a:solidFill>
          <a:ln>
            <a:solidFill>
              <a:srgbClr val="1E6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2. Vorschlag hauseigener Fond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DDD42EC-AF49-2CFB-8790-36F50A895DB7}"/>
              </a:ext>
            </a:extLst>
          </p:cNvPr>
          <p:cNvSpPr/>
          <p:nvPr/>
        </p:nvSpPr>
        <p:spPr>
          <a:xfrm>
            <a:off x="202223" y="2826719"/>
            <a:ext cx="5240215" cy="870439"/>
          </a:xfrm>
          <a:prstGeom prst="rect">
            <a:avLst/>
          </a:prstGeom>
          <a:solidFill>
            <a:schemeClr val="bg1"/>
          </a:solidFill>
          <a:ln>
            <a:solidFill>
              <a:srgbClr val="1E6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3. Eröffnung Wertschriften-Depot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5CD9205-F944-68F1-35E5-46BC748FA7C1}"/>
              </a:ext>
            </a:extLst>
          </p:cNvPr>
          <p:cNvSpPr/>
          <p:nvPr/>
        </p:nvSpPr>
        <p:spPr>
          <a:xfrm>
            <a:off x="6351753" y="2993781"/>
            <a:ext cx="5240215" cy="773250"/>
          </a:xfrm>
          <a:prstGeom prst="rect">
            <a:avLst/>
          </a:prstGeom>
          <a:solidFill>
            <a:schemeClr val="bg1"/>
          </a:solidFill>
          <a:ln>
            <a:solidFill>
              <a:srgbClr val="1E6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4. Geldübertrag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736A68D-398F-45F2-52A1-48DE0B290EAF}"/>
              </a:ext>
            </a:extLst>
          </p:cNvPr>
          <p:cNvSpPr/>
          <p:nvPr/>
        </p:nvSpPr>
        <p:spPr>
          <a:xfrm>
            <a:off x="1687085" y="4728666"/>
            <a:ext cx="3355210" cy="870439"/>
          </a:xfrm>
          <a:prstGeom prst="rect">
            <a:avLst/>
          </a:prstGeom>
          <a:solidFill>
            <a:schemeClr val="bg1"/>
          </a:solidFill>
          <a:ln>
            <a:solidFill>
              <a:srgbClr val="1E6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Geldübertrag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67F8B41F-CE16-CAC3-6919-7ABB7E358BAE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5442437" y="1596917"/>
            <a:ext cx="909316" cy="279156"/>
          </a:xfrm>
          <a:prstGeom prst="straightConnector1">
            <a:avLst/>
          </a:prstGeom>
          <a:ln>
            <a:solidFill>
              <a:srgbClr val="1E6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EBFC277D-F487-8C7E-20FE-1523DE5E2B98}"/>
              </a:ext>
            </a:extLst>
          </p:cNvPr>
          <p:cNvCxnSpPr>
            <a:cxnSpLocks/>
            <a:stCxn id="8" idx="1"/>
            <a:endCxn id="9" idx="0"/>
          </p:cNvCxnSpPr>
          <p:nvPr/>
        </p:nvCxnSpPr>
        <p:spPr>
          <a:xfrm flipH="1">
            <a:off x="2822331" y="1876073"/>
            <a:ext cx="3529422" cy="950646"/>
          </a:xfrm>
          <a:prstGeom prst="straightConnector1">
            <a:avLst/>
          </a:prstGeom>
          <a:ln>
            <a:solidFill>
              <a:srgbClr val="1E6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87A5F4E-C635-DAE2-AF29-8049F6C3F1AE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442438" y="3261939"/>
            <a:ext cx="909315" cy="118467"/>
          </a:xfrm>
          <a:prstGeom prst="straightConnector1">
            <a:avLst/>
          </a:prstGeom>
          <a:ln>
            <a:solidFill>
              <a:srgbClr val="1E6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F987A01B-A5CA-BE18-5E8E-EA39A3957508}"/>
              </a:ext>
            </a:extLst>
          </p:cNvPr>
          <p:cNvSpPr/>
          <p:nvPr/>
        </p:nvSpPr>
        <p:spPr>
          <a:xfrm>
            <a:off x="6093330" y="4717676"/>
            <a:ext cx="3498048" cy="870439"/>
          </a:xfrm>
          <a:prstGeom prst="rect">
            <a:avLst/>
          </a:prstGeom>
          <a:solidFill>
            <a:schemeClr val="bg1"/>
          </a:solidFill>
          <a:ln>
            <a:solidFill>
              <a:srgbClr val="1E6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Investition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576391F9-344C-E78A-2460-CBC677EA2033}"/>
              </a:ext>
            </a:extLst>
          </p:cNvPr>
          <p:cNvSpPr/>
          <p:nvPr/>
        </p:nvSpPr>
        <p:spPr>
          <a:xfrm>
            <a:off x="5107250" y="466272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1E6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22670D6F-D135-A1E6-FD21-858A42125282}"/>
              </a:ext>
            </a:extLst>
          </p:cNvPr>
          <p:cNvCxnSpPr>
            <a:stCxn id="53" idx="7"/>
            <a:endCxn id="53" idx="7"/>
          </p:cNvCxnSpPr>
          <p:nvPr/>
        </p:nvCxnSpPr>
        <p:spPr>
          <a:xfrm>
            <a:off x="5887739" y="4796636"/>
            <a:ext cx="0" cy="0"/>
          </a:xfrm>
          <a:prstGeom prst="straightConnector1">
            <a:avLst/>
          </a:prstGeom>
          <a:ln>
            <a:solidFill>
              <a:srgbClr val="1E6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C9F31BEE-74D4-CAE0-E91D-299CABD8A3E5}"/>
              </a:ext>
            </a:extLst>
          </p:cNvPr>
          <p:cNvCxnSpPr>
            <a:cxnSpLocks/>
          </p:cNvCxnSpPr>
          <p:nvPr/>
        </p:nvCxnSpPr>
        <p:spPr>
          <a:xfrm flipV="1">
            <a:off x="5118413" y="5119925"/>
            <a:ext cx="0" cy="72232"/>
          </a:xfrm>
          <a:prstGeom prst="straightConnector1">
            <a:avLst/>
          </a:prstGeom>
          <a:ln>
            <a:solidFill>
              <a:srgbClr val="1E6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235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B23116-33BC-AA29-70DC-D93C1D84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38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547519-AEE5-BABF-3373-7A7168ED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Vorteile und Nachteile Hausbank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AD246AF-95AE-5446-0FFB-47BEFA4DC886}"/>
              </a:ext>
            </a:extLst>
          </p:cNvPr>
          <p:cNvSpPr txBox="1"/>
          <p:nvPr/>
        </p:nvSpPr>
        <p:spPr>
          <a:xfrm>
            <a:off x="343667" y="1151793"/>
            <a:ext cx="4888523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CH" b="1" dirty="0">
                <a:ea typeface="Open Sans"/>
                <a:cs typeface="Open Sans"/>
              </a:rPr>
              <a:t>Pro</a:t>
            </a:r>
            <a:endParaRPr lang="de-CH" b="1" dirty="0"/>
          </a:p>
          <a:p>
            <a:pPr marL="285750" indent="-285750">
              <a:buFontTx/>
              <a:buChar char="-"/>
            </a:pPr>
            <a:r>
              <a:rPr lang="de-CH" dirty="0"/>
              <a:t>Bestehende Beziehung, alles aus einer Hand</a:t>
            </a:r>
          </a:p>
          <a:p>
            <a:pPr marL="285750" indent="-285750">
              <a:buFontTx/>
              <a:buChar char="-"/>
            </a:pPr>
            <a:r>
              <a:rPr lang="de-CH" dirty="0"/>
              <a:t>Inklusion in Banking-App</a:t>
            </a:r>
          </a:p>
          <a:p>
            <a:pPr marL="285750" indent="-285750">
              <a:buFontTx/>
              <a:buChar char="-"/>
            </a:pPr>
            <a:r>
              <a:rPr lang="de-CH" dirty="0"/>
              <a:t>Tiefes Involvement</a:t>
            </a:r>
          </a:p>
          <a:p>
            <a:pPr marL="285750" indent="-285750">
              <a:buFontTx/>
              <a:buChar char="-"/>
            </a:pPr>
            <a:r>
              <a:rPr lang="de-CH" dirty="0"/>
              <a:t>Kleine Investitionen möglich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94A1AE9-18CF-0CC1-462D-0E150E428746}"/>
              </a:ext>
            </a:extLst>
          </p:cNvPr>
          <p:cNvSpPr txBox="1"/>
          <p:nvPr/>
        </p:nvSpPr>
        <p:spPr>
          <a:xfrm>
            <a:off x="343666" y="3850104"/>
            <a:ext cx="4888523" cy="2031325"/>
          </a:xfrm>
          <a:prstGeom prst="rect">
            <a:avLst/>
          </a:prstGeom>
          <a:noFill/>
          <a:ln>
            <a:solidFill>
              <a:srgbClr val="1E6A62"/>
            </a:solidFill>
          </a:ln>
        </p:spPr>
        <p:txBody>
          <a:bodyPr wrap="square" rtlCol="0">
            <a:spAutoFit/>
          </a:bodyPr>
          <a:lstStyle/>
          <a:p>
            <a:r>
              <a:rPr lang="de-CH" b="1" dirty="0" err="1"/>
              <a:t>Con</a:t>
            </a:r>
            <a:endParaRPr lang="de-CH" b="1" dirty="0"/>
          </a:p>
          <a:p>
            <a:pPr marL="285750" indent="-285750">
              <a:buFontTx/>
              <a:buChar char="-"/>
            </a:pPr>
            <a:r>
              <a:rPr lang="de-CH" dirty="0"/>
              <a:t>Kleine Auswahl an Produkten, kaum Einflussnahme</a:t>
            </a:r>
          </a:p>
          <a:p>
            <a:pPr marL="285750" indent="-285750">
              <a:buFontTx/>
              <a:buChar char="-"/>
            </a:pPr>
            <a:r>
              <a:rPr lang="de-CH" dirty="0"/>
              <a:t>Teuerste Anbieterklasse, sowohl betreffend Produkt- und Verwaltungsgebühren</a:t>
            </a:r>
          </a:p>
          <a:p>
            <a:pPr marL="285750" indent="-285750">
              <a:buFontTx/>
              <a:buChar char="-"/>
            </a:pPr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A117BDE-6C21-1E8C-0757-4E57DCCEFC61}"/>
              </a:ext>
            </a:extLst>
          </p:cNvPr>
          <p:cNvSpPr txBox="1"/>
          <p:nvPr/>
        </p:nvSpPr>
        <p:spPr>
          <a:xfrm>
            <a:off x="6204925" y="1151793"/>
            <a:ext cx="4888523" cy="2031325"/>
          </a:xfrm>
          <a:prstGeom prst="rect">
            <a:avLst/>
          </a:prstGeom>
          <a:noFill/>
          <a:ln>
            <a:solidFill>
              <a:srgbClr val="1E6A62"/>
            </a:solidFill>
          </a:ln>
        </p:spPr>
        <p:txBody>
          <a:bodyPr wrap="square" rtlCol="0">
            <a:spAutoFit/>
          </a:bodyPr>
          <a:lstStyle/>
          <a:p>
            <a:r>
              <a:rPr lang="de-CH" b="1" dirty="0"/>
              <a:t>Geeignet für</a:t>
            </a:r>
          </a:p>
          <a:p>
            <a:pPr marL="285750" indent="-285750">
              <a:buFontTx/>
              <a:buChar char="-"/>
            </a:pPr>
            <a:r>
              <a:rPr lang="de-CH" dirty="0"/>
              <a:t>Menschen, die eine persönliche Beratung bevorzugen</a:t>
            </a:r>
          </a:p>
          <a:p>
            <a:pPr marL="285750" indent="-285750">
              <a:buFontTx/>
              <a:buChar char="-"/>
            </a:pPr>
            <a:r>
              <a:rPr lang="de-CH" dirty="0"/>
              <a:t>Menschen, die alles aus einer Hand beziehen wollen</a:t>
            </a:r>
          </a:p>
          <a:p>
            <a:pPr marL="285750" indent="-285750">
              <a:buFontTx/>
              <a:buChar char="-"/>
            </a:pPr>
            <a:r>
              <a:rPr lang="de-CH" dirty="0"/>
              <a:t>Menschen, die bekannten Marken vertrauen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4941E21-D100-F229-8E58-FC4547661E9F}"/>
              </a:ext>
            </a:extLst>
          </p:cNvPr>
          <p:cNvSpPr txBox="1"/>
          <p:nvPr/>
        </p:nvSpPr>
        <p:spPr>
          <a:xfrm>
            <a:off x="6204924" y="3868841"/>
            <a:ext cx="4888523" cy="1200329"/>
          </a:xfrm>
          <a:prstGeom prst="rect">
            <a:avLst/>
          </a:prstGeom>
          <a:noFill/>
          <a:ln>
            <a:solidFill>
              <a:srgbClr val="1E6A62"/>
            </a:solidFill>
          </a:ln>
        </p:spPr>
        <p:txBody>
          <a:bodyPr wrap="square" rtlCol="0">
            <a:spAutoFit/>
          </a:bodyPr>
          <a:lstStyle/>
          <a:p>
            <a:r>
              <a:rPr lang="de-CH" b="1" dirty="0"/>
              <a:t>Augenmerk</a:t>
            </a:r>
          </a:p>
          <a:p>
            <a:pPr marL="285750" indent="-285750">
              <a:buFontTx/>
              <a:buChar char="-"/>
            </a:pPr>
            <a:r>
              <a:rPr lang="de-CH" dirty="0"/>
              <a:t>Interessenskonflikte: Vertrieb eigener, teurer Produkte</a:t>
            </a:r>
          </a:p>
          <a:p>
            <a:pPr marL="285750" indent="-285750">
              <a:buFontTx/>
              <a:buChar char="-"/>
            </a:pPr>
            <a:r>
              <a:rPr lang="de-CH" dirty="0"/>
              <a:t>Intransparente Gebühren</a:t>
            </a:r>
          </a:p>
        </p:txBody>
      </p:sp>
    </p:spTree>
    <p:extLst>
      <p:ext uri="{BB962C8B-B14F-4D97-AF65-F5344CB8AC3E}">
        <p14:creationId xmlns:p14="http://schemas.microsoft.com/office/powerpoint/2010/main" val="267400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5030F11-72B8-5C9B-CC4B-D2541E661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Robo-Advisor</a:t>
            </a:r>
            <a:r>
              <a:rPr lang="de-CH" dirty="0"/>
              <a:t>: Beispiel Selma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DF4C644-9030-E097-3521-29587BE6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39</a:t>
            </a:fld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3A337B4-D74B-A13E-F204-16194F926112}"/>
              </a:ext>
            </a:extLst>
          </p:cNvPr>
          <p:cNvSpPr/>
          <p:nvPr/>
        </p:nvSpPr>
        <p:spPr>
          <a:xfrm>
            <a:off x="202222" y="1161697"/>
            <a:ext cx="5240215" cy="870439"/>
          </a:xfrm>
          <a:prstGeom prst="rect">
            <a:avLst/>
          </a:prstGeom>
          <a:solidFill>
            <a:schemeClr val="bg1"/>
          </a:solidFill>
          <a:ln>
            <a:solidFill>
              <a:srgbClr val="1E6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1. </a:t>
            </a:r>
            <a:r>
              <a:rPr lang="de-CH" dirty="0" err="1">
                <a:solidFill>
                  <a:srgbClr val="004460"/>
                </a:solidFill>
              </a:rPr>
              <a:t>Kund:in</a:t>
            </a:r>
            <a:r>
              <a:rPr lang="de-CH" dirty="0">
                <a:solidFill>
                  <a:srgbClr val="004460"/>
                </a:solidFill>
              </a:rPr>
              <a:t> erstellt Profil mit KI-Chat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32E94E4-8080-0A5D-D556-8153C41E8AEB}"/>
              </a:ext>
            </a:extLst>
          </p:cNvPr>
          <p:cNvSpPr/>
          <p:nvPr/>
        </p:nvSpPr>
        <p:spPr>
          <a:xfrm>
            <a:off x="6351753" y="1440853"/>
            <a:ext cx="5240215" cy="870439"/>
          </a:xfrm>
          <a:prstGeom prst="rect">
            <a:avLst/>
          </a:prstGeom>
          <a:solidFill>
            <a:schemeClr val="bg1"/>
          </a:solidFill>
          <a:ln>
            <a:solidFill>
              <a:srgbClr val="1E6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2. KI erstellt Investitionsstrategie und Zahlungsplan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DDD42EC-AF49-2CFB-8790-36F50A895DB7}"/>
              </a:ext>
            </a:extLst>
          </p:cNvPr>
          <p:cNvSpPr/>
          <p:nvPr/>
        </p:nvSpPr>
        <p:spPr>
          <a:xfrm>
            <a:off x="202223" y="2826719"/>
            <a:ext cx="5240215" cy="870439"/>
          </a:xfrm>
          <a:prstGeom prst="rect">
            <a:avLst/>
          </a:prstGeom>
          <a:solidFill>
            <a:schemeClr val="bg1"/>
          </a:solidFill>
          <a:ln>
            <a:solidFill>
              <a:srgbClr val="1E6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3. Eröffnung Bankkonto &amp; Einzahlung Minimalbetrag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5CD9205-F944-68F1-35E5-46BC748FA7C1}"/>
              </a:ext>
            </a:extLst>
          </p:cNvPr>
          <p:cNvSpPr/>
          <p:nvPr/>
        </p:nvSpPr>
        <p:spPr>
          <a:xfrm>
            <a:off x="6351753" y="2978626"/>
            <a:ext cx="5240215" cy="870439"/>
          </a:xfrm>
          <a:prstGeom prst="rect">
            <a:avLst/>
          </a:prstGeom>
          <a:solidFill>
            <a:schemeClr val="bg1"/>
          </a:solidFill>
          <a:ln>
            <a:solidFill>
              <a:srgbClr val="1E6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4. KI investiert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736A68D-398F-45F2-52A1-48DE0B290EAF}"/>
              </a:ext>
            </a:extLst>
          </p:cNvPr>
          <p:cNvSpPr/>
          <p:nvPr/>
        </p:nvSpPr>
        <p:spPr>
          <a:xfrm>
            <a:off x="1677690" y="4720821"/>
            <a:ext cx="3355210" cy="870439"/>
          </a:xfrm>
          <a:prstGeom prst="rect">
            <a:avLst/>
          </a:prstGeom>
          <a:solidFill>
            <a:schemeClr val="bg1"/>
          </a:solidFill>
          <a:ln>
            <a:solidFill>
              <a:srgbClr val="1E6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Einzahlungen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67F8B41F-CE16-CAC3-6919-7ABB7E358BAE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5442437" y="1596917"/>
            <a:ext cx="909316" cy="279156"/>
          </a:xfrm>
          <a:prstGeom prst="straightConnector1">
            <a:avLst/>
          </a:prstGeom>
          <a:ln>
            <a:solidFill>
              <a:srgbClr val="1E6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EBFC277D-F487-8C7E-20FE-1523DE5E2B98}"/>
              </a:ext>
            </a:extLst>
          </p:cNvPr>
          <p:cNvCxnSpPr>
            <a:cxnSpLocks/>
            <a:stCxn id="8" idx="1"/>
            <a:endCxn id="9" idx="0"/>
          </p:cNvCxnSpPr>
          <p:nvPr/>
        </p:nvCxnSpPr>
        <p:spPr>
          <a:xfrm flipH="1">
            <a:off x="2822331" y="1876073"/>
            <a:ext cx="3529422" cy="950646"/>
          </a:xfrm>
          <a:prstGeom prst="straightConnector1">
            <a:avLst/>
          </a:prstGeom>
          <a:ln>
            <a:solidFill>
              <a:srgbClr val="1E6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87A5F4E-C635-DAE2-AF29-8049F6C3F1AE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442438" y="3261939"/>
            <a:ext cx="909315" cy="151907"/>
          </a:xfrm>
          <a:prstGeom prst="straightConnector1">
            <a:avLst/>
          </a:prstGeom>
          <a:ln>
            <a:solidFill>
              <a:srgbClr val="1E6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F8518E69-9A66-F1FC-580D-2E5DD8F15E5C}"/>
              </a:ext>
            </a:extLst>
          </p:cNvPr>
          <p:cNvSpPr/>
          <p:nvPr/>
        </p:nvSpPr>
        <p:spPr>
          <a:xfrm>
            <a:off x="3631869" y="5713078"/>
            <a:ext cx="4149969" cy="870439"/>
          </a:xfrm>
          <a:prstGeom prst="rect">
            <a:avLst/>
          </a:prstGeom>
          <a:solidFill>
            <a:schemeClr val="bg1"/>
          </a:solidFill>
          <a:ln>
            <a:solidFill>
              <a:srgbClr val="1E6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Profilanpassungen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987A01B-A5CA-BE18-5E8E-EA39A3957508}"/>
              </a:ext>
            </a:extLst>
          </p:cNvPr>
          <p:cNvSpPr/>
          <p:nvPr/>
        </p:nvSpPr>
        <p:spPr>
          <a:xfrm>
            <a:off x="6096000" y="4728665"/>
            <a:ext cx="3498048" cy="870439"/>
          </a:xfrm>
          <a:prstGeom prst="rect">
            <a:avLst/>
          </a:prstGeom>
          <a:solidFill>
            <a:schemeClr val="bg1"/>
          </a:solidFill>
          <a:ln>
            <a:solidFill>
              <a:srgbClr val="1E6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Re-</a:t>
            </a:r>
            <a:r>
              <a:rPr lang="de-CH" dirty="0" err="1">
                <a:solidFill>
                  <a:srgbClr val="004460"/>
                </a:solidFill>
              </a:rPr>
              <a:t>Balancing</a:t>
            </a:r>
            <a:endParaRPr lang="de-CH" dirty="0">
              <a:solidFill>
                <a:srgbClr val="004460"/>
              </a:solidFill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576391F9-344C-E78A-2460-CBC677EA2033}"/>
              </a:ext>
            </a:extLst>
          </p:cNvPr>
          <p:cNvSpPr/>
          <p:nvPr/>
        </p:nvSpPr>
        <p:spPr>
          <a:xfrm>
            <a:off x="5107250" y="466272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1E6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22670D6F-D135-A1E6-FD21-858A42125282}"/>
              </a:ext>
            </a:extLst>
          </p:cNvPr>
          <p:cNvCxnSpPr>
            <a:stCxn id="53" idx="7"/>
            <a:endCxn id="53" idx="7"/>
          </p:cNvCxnSpPr>
          <p:nvPr/>
        </p:nvCxnSpPr>
        <p:spPr>
          <a:xfrm>
            <a:off x="5887739" y="4796636"/>
            <a:ext cx="0" cy="0"/>
          </a:xfrm>
          <a:prstGeom prst="straightConnector1">
            <a:avLst/>
          </a:prstGeom>
          <a:ln>
            <a:solidFill>
              <a:srgbClr val="1E6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C9F31BEE-74D4-CAE0-E91D-299CABD8A3E5}"/>
              </a:ext>
            </a:extLst>
          </p:cNvPr>
          <p:cNvCxnSpPr>
            <a:cxnSpLocks/>
          </p:cNvCxnSpPr>
          <p:nvPr/>
        </p:nvCxnSpPr>
        <p:spPr>
          <a:xfrm flipV="1">
            <a:off x="5118413" y="5119925"/>
            <a:ext cx="0" cy="72232"/>
          </a:xfrm>
          <a:prstGeom prst="straightConnector1">
            <a:avLst/>
          </a:prstGeom>
          <a:ln>
            <a:solidFill>
              <a:srgbClr val="1E6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15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864444B-C789-ED22-0F42-C838F8F6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Altersvorsorge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37824A5-0A41-594E-87CC-B22CF394C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Vermögensaufbau im Vorsorgesystem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080481-1BDB-ACD1-0070-53E52F05E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DC7-274A-47E8-AAD9-968732228F3F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66246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B23116-33BC-AA29-70DC-D93C1D84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40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547519-AEE5-BABF-3373-7A7168ED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Vorteile und Nachteile </a:t>
            </a:r>
            <a:r>
              <a:rPr lang="de-CH" dirty="0" err="1"/>
              <a:t>Robo-Advisor</a:t>
            </a:r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AD246AF-95AE-5446-0FFB-47BEFA4DC886}"/>
              </a:ext>
            </a:extLst>
          </p:cNvPr>
          <p:cNvSpPr txBox="1"/>
          <p:nvPr/>
        </p:nvSpPr>
        <p:spPr>
          <a:xfrm>
            <a:off x="343665" y="1236357"/>
            <a:ext cx="4888523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b="1" dirty="0"/>
              <a:t>Pro</a:t>
            </a:r>
          </a:p>
          <a:p>
            <a:pPr marL="285750" indent="-285750">
              <a:buFontTx/>
              <a:buChar char="-"/>
            </a:pPr>
            <a:r>
              <a:rPr lang="de-CH" dirty="0"/>
              <a:t>Niederschwellig &amp; einfach</a:t>
            </a:r>
          </a:p>
          <a:p>
            <a:pPr marL="285750" indent="-285750">
              <a:buFontTx/>
              <a:buChar char="-"/>
            </a:pPr>
            <a:r>
              <a:rPr lang="de-CH" dirty="0"/>
              <a:t>Digital</a:t>
            </a:r>
          </a:p>
          <a:p>
            <a:pPr marL="285750" indent="-285750">
              <a:buFontTx/>
              <a:buChar char="-"/>
            </a:pPr>
            <a:r>
              <a:rPr lang="de-CH" dirty="0"/>
              <a:t>Tiefes Involvement</a:t>
            </a:r>
          </a:p>
          <a:p>
            <a:pPr marL="285750" indent="-285750">
              <a:buFontTx/>
              <a:buChar char="-"/>
            </a:pPr>
            <a:r>
              <a:rPr lang="de-CH" dirty="0"/>
              <a:t>Kleiner Zeitaufwand</a:t>
            </a:r>
          </a:p>
          <a:p>
            <a:pPr marL="285750" indent="-285750">
              <a:buFontTx/>
              <a:buChar char="-"/>
            </a:pPr>
            <a:r>
              <a:rPr lang="de-CH" dirty="0"/>
              <a:t>Kostengünstige Fonds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94A1AE9-18CF-0CC1-462D-0E150E428746}"/>
              </a:ext>
            </a:extLst>
          </p:cNvPr>
          <p:cNvSpPr txBox="1"/>
          <p:nvPr/>
        </p:nvSpPr>
        <p:spPr>
          <a:xfrm>
            <a:off x="343666" y="3590318"/>
            <a:ext cx="4888523" cy="1200329"/>
          </a:xfrm>
          <a:prstGeom prst="rect">
            <a:avLst/>
          </a:prstGeom>
          <a:noFill/>
          <a:ln>
            <a:solidFill>
              <a:srgbClr val="1E6A62"/>
            </a:solidFill>
          </a:ln>
        </p:spPr>
        <p:txBody>
          <a:bodyPr wrap="square" rtlCol="0">
            <a:spAutoFit/>
          </a:bodyPr>
          <a:lstStyle/>
          <a:p>
            <a:r>
              <a:rPr lang="de-CH" b="1" dirty="0" err="1"/>
              <a:t>Con</a:t>
            </a:r>
            <a:endParaRPr lang="de-CH" b="1" dirty="0"/>
          </a:p>
          <a:p>
            <a:pPr marL="285750" indent="-285750">
              <a:buFontTx/>
              <a:buChar char="-"/>
            </a:pPr>
            <a:r>
              <a:rPr lang="de-CH" dirty="0"/>
              <a:t>Dienstleistung kostet, ist aber bereits deutlich günstiger als Hausbank</a:t>
            </a:r>
          </a:p>
          <a:p>
            <a:pPr marL="285750" indent="-285750">
              <a:buFontTx/>
              <a:buChar char="-"/>
            </a:pPr>
            <a:r>
              <a:rPr lang="de-CH" dirty="0"/>
              <a:t>Anbieter verlangen Mindestinvestitionen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A117BDE-6C21-1E8C-0757-4E57DCCEFC61}"/>
              </a:ext>
            </a:extLst>
          </p:cNvPr>
          <p:cNvSpPr txBox="1"/>
          <p:nvPr/>
        </p:nvSpPr>
        <p:spPr>
          <a:xfrm>
            <a:off x="5699008" y="1151793"/>
            <a:ext cx="4888523" cy="1200329"/>
          </a:xfrm>
          <a:prstGeom prst="rect">
            <a:avLst/>
          </a:prstGeom>
          <a:noFill/>
          <a:ln>
            <a:solidFill>
              <a:srgbClr val="1E6A62"/>
            </a:solidFill>
          </a:ln>
        </p:spPr>
        <p:txBody>
          <a:bodyPr wrap="square" rtlCol="0">
            <a:spAutoFit/>
          </a:bodyPr>
          <a:lstStyle/>
          <a:p>
            <a:r>
              <a:rPr lang="de-CH" b="1" dirty="0"/>
              <a:t>Geeignet für</a:t>
            </a:r>
          </a:p>
          <a:p>
            <a:pPr marL="285750" indent="-285750">
              <a:buFontTx/>
              <a:buChar char="-"/>
            </a:pPr>
            <a:r>
              <a:rPr lang="de-CH" dirty="0"/>
              <a:t>Digital Affine</a:t>
            </a:r>
          </a:p>
          <a:p>
            <a:pPr marL="285750" indent="-285750">
              <a:buFontTx/>
              <a:buChar char="-"/>
            </a:pPr>
            <a:r>
              <a:rPr lang="de-CH" dirty="0"/>
              <a:t>Menschen, die wenig Zeit</a:t>
            </a:r>
          </a:p>
          <a:p>
            <a:pPr indent="273050"/>
            <a:r>
              <a:rPr lang="de-CH" dirty="0"/>
              <a:t>und Recherche aufwenden wollen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4941E21-D100-F229-8E58-FC4547661E9F}"/>
              </a:ext>
            </a:extLst>
          </p:cNvPr>
          <p:cNvSpPr txBox="1"/>
          <p:nvPr/>
        </p:nvSpPr>
        <p:spPr>
          <a:xfrm>
            <a:off x="5699007" y="2467997"/>
            <a:ext cx="4888523" cy="2031325"/>
          </a:xfrm>
          <a:prstGeom prst="rect">
            <a:avLst/>
          </a:prstGeom>
          <a:noFill/>
          <a:ln>
            <a:solidFill>
              <a:srgbClr val="1E6A62"/>
            </a:solidFill>
          </a:ln>
        </p:spPr>
        <p:txBody>
          <a:bodyPr wrap="square" rtlCol="0">
            <a:spAutoFit/>
          </a:bodyPr>
          <a:lstStyle/>
          <a:p>
            <a:r>
              <a:rPr lang="de-CH" b="1" dirty="0"/>
              <a:t>Augenmerk</a:t>
            </a:r>
          </a:p>
          <a:p>
            <a:pPr marL="285750" indent="-285750">
              <a:buFontTx/>
              <a:buChar char="-"/>
            </a:pPr>
            <a:r>
              <a:rPr lang="de-CH" dirty="0"/>
              <a:t>Grosse Unterschiede zwischen Anbietern bei Verwaltungskosten, Währungsgebühren usw.</a:t>
            </a:r>
          </a:p>
          <a:p>
            <a:pPr marL="285750" indent="-285750">
              <a:buFontTx/>
              <a:buChar char="-"/>
            </a:pPr>
            <a:r>
              <a:rPr lang="de-CH" dirty="0"/>
              <a:t>Investitionsstrategie prüfen: passiv, divers und kostengünstig empfohlen</a:t>
            </a:r>
          </a:p>
          <a:p>
            <a:pPr marL="285750" indent="-285750">
              <a:buFontTx/>
              <a:buChar char="-"/>
            </a:pPr>
            <a:r>
              <a:rPr lang="de-CH" dirty="0"/>
              <a:t>Höhe der Mindestinvestition</a:t>
            </a:r>
          </a:p>
        </p:txBody>
      </p:sp>
    </p:spTree>
    <p:extLst>
      <p:ext uri="{BB962C8B-B14F-4D97-AF65-F5344CB8AC3E}">
        <p14:creationId xmlns:p14="http://schemas.microsoft.com/office/powerpoint/2010/main" val="1204559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8490A4-B9E2-7A03-53C4-544A80650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41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F96334D-3CB3-FE61-F475-4925F0A8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Robo-Advisor</a:t>
            </a:r>
            <a:r>
              <a:rPr lang="de-CH" dirty="0"/>
              <a:t>: Angebotsvergleich 2023</a:t>
            </a:r>
          </a:p>
        </p:txBody>
      </p:sp>
      <p:pic>
        <p:nvPicPr>
          <p:cNvPr id="6" name="Grafik 5">
            <a:hlinkClick r:id="rId2"/>
            <a:extLst>
              <a:ext uri="{FF2B5EF4-FFF2-40B4-BE49-F238E27FC236}">
                <a16:creationId xmlns:a16="http://schemas.microsoft.com/office/drawing/2014/main" id="{F3EF8205-B770-1676-7113-9DF090F58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304" y="2536304"/>
            <a:ext cx="1785391" cy="178539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96E72BB-EA67-942E-12E1-5162B52CF721}"/>
              </a:ext>
            </a:extLst>
          </p:cNvPr>
          <p:cNvSpPr txBox="1"/>
          <p:nvPr/>
        </p:nvSpPr>
        <p:spPr>
          <a:xfrm>
            <a:off x="4025498" y="4499810"/>
            <a:ext cx="458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rgbClr val="004460"/>
                </a:solidFill>
              </a:rPr>
              <a:t>https://thepoorswiss.com/robo-advisors/</a:t>
            </a:r>
          </a:p>
        </p:txBody>
      </p:sp>
    </p:spTree>
    <p:extLst>
      <p:ext uri="{BB962C8B-B14F-4D97-AF65-F5344CB8AC3E}">
        <p14:creationId xmlns:p14="http://schemas.microsoft.com/office/powerpoint/2010/main" val="959391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5030F11-72B8-5C9B-CC4B-D2541E661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Online Broker: Beispiel Interactive Broker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DF4C644-9030-E097-3521-29587BE6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42</a:t>
            </a:fld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3A337B4-D74B-A13E-F204-16194F926112}"/>
              </a:ext>
            </a:extLst>
          </p:cNvPr>
          <p:cNvSpPr/>
          <p:nvPr/>
        </p:nvSpPr>
        <p:spPr>
          <a:xfrm>
            <a:off x="202222" y="1161697"/>
            <a:ext cx="5240215" cy="870439"/>
          </a:xfrm>
          <a:prstGeom prst="rect">
            <a:avLst/>
          </a:prstGeom>
          <a:solidFill>
            <a:schemeClr val="bg1"/>
          </a:solidFill>
          <a:ln>
            <a:solidFill>
              <a:srgbClr val="1E6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1. </a:t>
            </a:r>
            <a:r>
              <a:rPr lang="de-CH" dirty="0" err="1">
                <a:solidFill>
                  <a:srgbClr val="004460"/>
                </a:solidFill>
              </a:rPr>
              <a:t>Kund:in</a:t>
            </a:r>
            <a:r>
              <a:rPr lang="de-CH" dirty="0">
                <a:solidFill>
                  <a:srgbClr val="004460"/>
                </a:solidFill>
              </a:rPr>
              <a:t> erstellt Account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32E94E4-8080-0A5D-D556-8153C41E8AEB}"/>
              </a:ext>
            </a:extLst>
          </p:cNvPr>
          <p:cNvSpPr/>
          <p:nvPr/>
        </p:nvSpPr>
        <p:spPr>
          <a:xfrm>
            <a:off x="6351753" y="1440853"/>
            <a:ext cx="5240215" cy="870439"/>
          </a:xfrm>
          <a:prstGeom prst="rect">
            <a:avLst/>
          </a:prstGeom>
          <a:solidFill>
            <a:schemeClr val="bg1"/>
          </a:solidFill>
          <a:ln>
            <a:solidFill>
              <a:srgbClr val="1E6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2. Persönliche &amp; regulatorische Fragen, Identitätsprüfung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DDD42EC-AF49-2CFB-8790-36F50A895DB7}"/>
              </a:ext>
            </a:extLst>
          </p:cNvPr>
          <p:cNvSpPr/>
          <p:nvPr/>
        </p:nvSpPr>
        <p:spPr>
          <a:xfrm>
            <a:off x="202223" y="2826719"/>
            <a:ext cx="5240215" cy="870439"/>
          </a:xfrm>
          <a:prstGeom prst="rect">
            <a:avLst/>
          </a:prstGeom>
          <a:solidFill>
            <a:schemeClr val="bg1"/>
          </a:solidFill>
          <a:ln>
            <a:solidFill>
              <a:srgbClr val="1E6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3. Eröffnung Bankkonto &amp; initiale Einzahlung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5CD9205-F944-68F1-35E5-46BC748FA7C1}"/>
              </a:ext>
            </a:extLst>
          </p:cNvPr>
          <p:cNvSpPr/>
          <p:nvPr/>
        </p:nvSpPr>
        <p:spPr>
          <a:xfrm>
            <a:off x="6351753" y="3096613"/>
            <a:ext cx="5240215" cy="773250"/>
          </a:xfrm>
          <a:prstGeom prst="rect">
            <a:avLst/>
          </a:prstGeom>
          <a:solidFill>
            <a:schemeClr val="bg1"/>
          </a:solidFill>
          <a:ln>
            <a:solidFill>
              <a:srgbClr val="1E6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4. Eigenes Portfolio zusammenstellen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736A68D-398F-45F2-52A1-48DE0B290EAF}"/>
              </a:ext>
            </a:extLst>
          </p:cNvPr>
          <p:cNvSpPr/>
          <p:nvPr/>
        </p:nvSpPr>
        <p:spPr>
          <a:xfrm>
            <a:off x="1740877" y="4728666"/>
            <a:ext cx="3355210" cy="870439"/>
          </a:xfrm>
          <a:prstGeom prst="rect">
            <a:avLst/>
          </a:prstGeom>
          <a:solidFill>
            <a:schemeClr val="bg1"/>
          </a:solidFill>
          <a:ln>
            <a:solidFill>
              <a:srgbClr val="1E6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Einzahlung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67F8B41F-CE16-CAC3-6919-7ABB7E358BAE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5442437" y="1596917"/>
            <a:ext cx="909316" cy="279156"/>
          </a:xfrm>
          <a:prstGeom prst="straightConnector1">
            <a:avLst/>
          </a:prstGeom>
          <a:ln>
            <a:solidFill>
              <a:srgbClr val="1E6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EBFC277D-F487-8C7E-20FE-1523DE5E2B98}"/>
              </a:ext>
            </a:extLst>
          </p:cNvPr>
          <p:cNvCxnSpPr>
            <a:cxnSpLocks/>
            <a:stCxn id="8" idx="1"/>
            <a:endCxn id="9" idx="0"/>
          </p:cNvCxnSpPr>
          <p:nvPr/>
        </p:nvCxnSpPr>
        <p:spPr>
          <a:xfrm flipH="1">
            <a:off x="2822331" y="1876073"/>
            <a:ext cx="3529422" cy="950646"/>
          </a:xfrm>
          <a:prstGeom prst="straightConnector1">
            <a:avLst/>
          </a:prstGeom>
          <a:ln>
            <a:solidFill>
              <a:srgbClr val="1E6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87A5F4E-C635-DAE2-AF29-8049F6C3F1AE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442438" y="3261939"/>
            <a:ext cx="909315" cy="221299"/>
          </a:xfrm>
          <a:prstGeom prst="straightConnector1">
            <a:avLst/>
          </a:prstGeom>
          <a:ln>
            <a:solidFill>
              <a:srgbClr val="1E6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F987A01B-A5CA-BE18-5E8E-EA39A3957508}"/>
              </a:ext>
            </a:extLst>
          </p:cNvPr>
          <p:cNvSpPr/>
          <p:nvPr/>
        </p:nvSpPr>
        <p:spPr>
          <a:xfrm>
            <a:off x="6032814" y="4717676"/>
            <a:ext cx="3498048" cy="870439"/>
          </a:xfrm>
          <a:prstGeom prst="rect">
            <a:avLst/>
          </a:prstGeom>
          <a:solidFill>
            <a:schemeClr val="bg1"/>
          </a:solidFill>
          <a:ln>
            <a:solidFill>
              <a:srgbClr val="1E6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Investition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576391F9-344C-E78A-2460-CBC677EA2033}"/>
              </a:ext>
            </a:extLst>
          </p:cNvPr>
          <p:cNvSpPr/>
          <p:nvPr/>
        </p:nvSpPr>
        <p:spPr>
          <a:xfrm>
            <a:off x="5107250" y="466272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1E6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22670D6F-D135-A1E6-FD21-858A42125282}"/>
              </a:ext>
            </a:extLst>
          </p:cNvPr>
          <p:cNvCxnSpPr>
            <a:stCxn id="53" idx="7"/>
            <a:endCxn id="53" idx="7"/>
          </p:cNvCxnSpPr>
          <p:nvPr/>
        </p:nvCxnSpPr>
        <p:spPr>
          <a:xfrm>
            <a:off x="5887739" y="4796636"/>
            <a:ext cx="0" cy="0"/>
          </a:xfrm>
          <a:prstGeom prst="straightConnector1">
            <a:avLst/>
          </a:prstGeom>
          <a:ln>
            <a:solidFill>
              <a:srgbClr val="1E6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C9F31BEE-74D4-CAE0-E91D-299CABD8A3E5}"/>
              </a:ext>
            </a:extLst>
          </p:cNvPr>
          <p:cNvCxnSpPr>
            <a:cxnSpLocks/>
          </p:cNvCxnSpPr>
          <p:nvPr/>
        </p:nvCxnSpPr>
        <p:spPr>
          <a:xfrm flipV="1">
            <a:off x="5118413" y="5119925"/>
            <a:ext cx="0" cy="72232"/>
          </a:xfrm>
          <a:prstGeom prst="straightConnector1">
            <a:avLst/>
          </a:prstGeom>
          <a:ln>
            <a:solidFill>
              <a:srgbClr val="1E6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7309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B23116-33BC-AA29-70DC-D93C1D84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43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547519-AEE5-BABF-3373-7A7168ED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Vorteile und Nachteile Online Broker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AD246AF-95AE-5446-0FFB-47BEFA4DC886}"/>
              </a:ext>
            </a:extLst>
          </p:cNvPr>
          <p:cNvSpPr txBox="1"/>
          <p:nvPr/>
        </p:nvSpPr>
        <p:spPr>
          <a:xfrm>
            <a:off x="343667" y="1151793"/>
            <a:ext cx="4888523" cy="23083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b="1" dirty="0"/>
              <a:t>Pro</a:t>
            </a:r>
          </a:p>
          <a:p>
            <a:pPr marL="285750" indent="-285750">
              <a:buFontTx/>
              <a:buChar char="-"/>
            </a:pPr>
            <a:r>
              <a:rPr lang="de-CH" dirty="0"/>
              <a:t>Potentiell günstigste Portfolien möglich: riesiges Angebot an günstigen Fonds,</a:t>
            </a:r>
          </a:p>
          <a:p>
            <a:pPr marL="285750" indent="-285750">
              <a:buFontTx/>
              <a:buChar char="-"/>
            </a:pPr>
            <a:r>
              <a:rPr lang="de-CH" dirty="0"/>
              <a:t>Internationale Anbieter mit tiefen Gebühren (Interactive Broker, </a:t>
            </a:r>
            <a:r>
              <a:rPr lang="de-CH" dirty="0" err="1"/>
              <a:t>Degiro</a:t>
            </a:r>
            <a:r>
              <a:rPr lang="de-CH" dirty="0"/>
              <a:t>)</a:t>
            </a:r>
          </a:p>
          <a:p>
            <a:pPr marL="285750" indent="-285750">
              <a:buFontTx/>
              <a:buChar char="-"/>
            </a:pPr>
            <a:r>
              <a:rPr lang="de-CH" dirty="0"/>
              <a:t>Digital</a:t>
            </a:r>
          </a:p>
          <a:p>
            <a:pPr marL="285750" indent="-285750">
              <a:buFontTx/>
              <a:buChar char="-"/>
            </a:pPr>
            <a:r>
              <a:rPr lang="de-CH" dirty="0"/>
              <a:t>Einfache Portfolien lassen sich mit wenig Aufwand verwalten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94A1AE9-18CF-0CC1-462D-0E150E428746}"/>
              </a:ext>
            </a:extLst>
          </p:cNvPr>
          <p:cNvSpPr txBox="1"/>
          <p:nvPr/>
        </p:nvSpPr>
        <p:spPr>
          <a:xfrm>
            <a:off x="343666" y="3941368"/>
            <a:ext cx="4888523" cy="2308324"/>
          </a:xfrm>
          <a:prstGeom prst="rect">
            <a:avLst/>
          </a:prstGeom>
          <a:noFill/>
          <a:ln>
            <a:solidFill>
              <a:srgbClr val="1E6A62"/>
            </a:solidFill>
          </a:ln>
        </p:spPr>
        <p:txBody>
          <a:bodyPr wrap="square" rtlCol="0">
            <a:spAutoFit/>
          </a:bodyPr>
          <a:lstStyle/>
          <a:p>
            <a:r>
              <a:rPr lang="de-CH" b="1" dirty="0" err="1"/>
              <a:t>Con</a:t>
            </a:r>
            <a:endParaRPr lang="de-CH" b="1" dirty="0"/>
          </a:p>
          <a:p>
            <a:pPr marL="285750" indent="-285750">
              <a:buFontTx/>
              <a:buChar char="-"/>
            </a:pPr>
            <a:r>
              <a:rPr lang="de-CH" dirty="0"/>
              <a:t>Höheres Involvement und mehr Eigenständigkeit erfordert</a:t>
            </a:r>
          </a:p>
          <a:p>
            <a:pPr marL="285750" indent="-285750">
              <a:buFontTx/>
              <a:buChar char="-"/>
            </a:pPr>
            <a:r>
              <a:rPr lang="de-CH" dirty="0"/>
              <a:t>Schweizer Broker mit horrenden Gebühren</a:t>
            </a:r>
          </a:p>
          <a:p>
            <a:pPr marL="285750" indent="-285750">
              <a:buFontTx/>
              <a:buChar char="-"/>
            </a:pPr>
            <a:r>
              <a:rPr lang="de-CH" dirty="0"/>
              <a:t>Komplexere Interfaces</a:t>
            </a:r>
          </a:p>
          <a:p>
            <a:pPr marL="285750" indent="-285750">
              <a:buFontTx/>
              <a:buChar char="-"/>
            </a:pPr>
            <a:r>
              <a:rPr lang="de-CH" dirty="0"/>
              <a:t>Verlockungen für aktives Traden</a:t>
            </a:r>
          </a:p>
          <a:p>
            <a:pPr marL="285750" indent="-285750">
              <a:buFontTx/>
              <a:buChar char="-"/>
            </a:pPr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A117BDE-6C21-1E8C-0757-4E57DCCEFC61}"/>
              </a:ext>
            </a:extLst>
          </p:cNvPr>
          <p:cNvSpPr txBox="1"/>
          <p:nvPr/>
        </p:nvSpPr>
        <p:spPr>
          <a:xfrm>
            <a:off x="5699007" y="1151793"/>
            <a:ext cx="4888523" cy="1477328"/>
          </a:xfrm>
          <a:prstGeom prst="rect">
            <a:avLst/>
          </a:prstGeom>
          <a:noFill/>
          <a:ln>
            <a:solidFill>
              <a:srgbClr val="1E6A62"/>
            </a:solidFill>
          </a:ln>
        </p:spPr>
        <p:txBody>
          <a:bodyPr wrap="square" rtlCol="0">
            <a:spAutoFit/>
          </a:bodyPr>
          <a:lstStyle/>
          <a:p>
            <a:r>
              <a:rPr lang="de-CH" b="1" dirty="0"/>
              <a:t>Geeignet für</a:t>
            </a:r>
          </a:p>
          <a:p>
            <a:pPr marL="285750" indent="-285750">
              <a:buFontTx/>
              <a:buChar char="-"/>
            </a:pPr>
            <a:r>
              <a:rPr lang="de-CH" dirty="0"/>
              <a:t>Digital Affine</a:t>
            </a:r>
          </a:p>
          <a:p>
            <a:pPr marL="285750" indent="-285750">
              <a:buFontTx/>
              <a:buChar char="-"/>
            </a:pPr>
            <a:r>
              <a:rPr lang="de-CH" dirty="0"/>
              <a:t>Menschen, die bereit sind, eigene Zeit und Recherche aufzubringen (aber auch sehr einfach möglich)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4941E21-D100-F229-8E58-FC4547661E9F}"/>
              </a:ext>
            </a:extLst>
          </p:cNvPr>
          <p:cNvSpPr txBox="1"/>
          <p:nvPr/>
        </p:nvSpPr>
        <p:spPr>
          <a:xfrm>
            <a:off x="5699006" y="2806459"/>
            <a:ext cx="4888523" cy="2308324"/>
          </a:xfrm>
          <a:prstGeom prst="rect">
            <a:avLst/>
          </a:prstGeom>
          <a:noFill/>
          <a:ln>
            <a:solidFill>
              <a:srgbClr val="1E6A62"/>
            </a:solidFill>
          </a:ln>
        </p:spPr>
        <p:txBody>
          <a:bodyPr wrap="square" rtlCol="0">
            <a:spAutoFit/>
          </a:bodyPr>
          <a:lstStyle/>
          <a:p>
            <a:r>
              <a:rPr lang="de-CH" b="1" dirty="0"/>
              <a:t>Augenmerk</a:t>
            </a: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/>
              <a:t>Internationaler Anbieter auswählen.</a:t>
            </a:r>
          </a:p>
          <a:p>
            <a:pPr marL="285750" indent="-285750">
              <a:buFontTx/>
              <a:buChar char="-"/>
            </a:pPr>
            <a:r>
              <a:rPr lang="de-CH" dirty="0"/>
              <a:t>Einfaches Portfolio zusammenstellen: 2-3 ETF reichen für breite Diversifizierung. </a:t>
            </a:r>
          </a:p>
          <a:p>
            <a:pPr marL="285750" indent="-285750">
              <a:buFontTx/>
              <a:buChar char="-"/>
            </a:pPr>
            <a:r>
              <a:rPr lang="de-CH" dirty="0"/>
              <a:t>Investitionsverhalten (Regelmässigkeit und Volumen) an Gebühren anpassen.</a:t>
            </a:r>
          </a:p>
          <a:p>
            <a:pPr marL="285750" indent="-285750">
              <a:buFontTx/>
              <a:buChar char="-"/>
            </a:pPr>
            <a:r>
              <a:rPr lang="de-CH" dirty="0"/>
              <a:t>Stoische Strategie verfolgen, kein aktives Traden!</a:t>
            </a:r>
          </a:p>
        </p:txBody>
      </p:sp>
    </p:spTree>
    <p:extLst>
      <p:ext uri="{BB962C8B-B14F-4D97-AF65-F5344CB8AC3E}">
        <p14:creationId xmlns:p14="http://schemas.microsoft.com/office/powerpoint/2010/main" val="4101315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8490A4-B9E2-7A03-53C4-544A80650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44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F96334D-3CB3-FE61-F475-4925F0A8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Broker: Angebotsvergleich 2023</a:t>
            </a:r>
          </a:p>
        </p:txBody>
      </p:sp>
      <p:pic>
        <p:nvPicPr>
          <p:cNvPr id="5" name="Grafik 4">
            <a:hlinkClick r:id="rId2"/>
            <a:extLst>
              <a:ext uri="{FF2B5EF4-FFF2-40B4-BE49-F238E27FC236}">
                <a16:creationId xmlns:a16="http://schemas.microsoft.com/office/drawing/2014/main" id="{499C8CF1-D8FD-A2D2-0002-4FAAC3E17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832" y="2232726"/>
            <a:ext cx="1904335" cy="190433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C67C37E-A2E4-28A5-5988-FFB334C416CE}"/>
              </a:ext>
            </a:extLst>
          </p:cNvPr>
          <p:cNvSpPr txBox="1"/>
          <p:nvPr/>
        </p:nvSpPr>
        <p:spPr>
          <a:xfrm>
            <a:off x="3689684" y="4427621"/>
            <a:ext cx="565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rgbClr val="004460"/>
                </a:solidFill>
              </a:rPr>
              <a:t>https://thepoorswiss.com/best-broker-switzerland/</a:t>
            </a:r>
          </a:p>
        </p:txBody>
      </p:sp>
    </p:spTree>
    <p:extLst>
      <p:ext uri="{BB962C8B-B14F-4D97-AF65-F5344CB8AC3E}">
        <p14:creationId xmlns:p14="http://schemas.microsoft.com/office/powerpoint/2010/main" val="13548134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7C1389D-E376-EB6B-A66C-BC0EDAD3C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45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DAC04A2-A79E-92B2-5358-B5318FA89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Wichtigkeit des Anbieters: Vergleich Online Broker - Währungsgebühren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B51E063-DE9B-336B-AFE2-0664C20D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67" y="1353274"/>
            <a:ext cx="8941776" cy="497718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F966786-E00E-CB8C-BBCB-A10790797D96}"/>
              </a:ext>
            </a:extLst>
          </p:cNvPr>
          <p:cNvSpPr txBox="1"/>
          <p:nvPr/>
        </p:nvSpPr>
        <p:spPr>
          <a:xfrm>
            <a:off x="343667" y="6446611"/>
            <a:ext cx="8528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/>
              <a:t>Baptiste Wicht, 2023. The </a:t>
            </a:r>
            <a:r>
              <a:rPr lang="de-CH" sz="1200" dirty="0" err="1"/>
              <a:t>best</a:t>
            </a:r>
            <a:r>
              <a:rPr lang="de-CH" sz="1200" dirty="0"/>
              <a:t> </a:t>
            </a:r>
            <a:r>
              <a:rPr lang="de-CH" sz="1200" dirty="0" err="1"/>
              <a:t>broker</a:t>
            </a:r>
            <a:r>
              <a:rPr lang="de-CH" sz="1200" dirty="0"/>
              <a:t> </a:t>
            </a:r>
            <a:r>
              <a:rPr lang="de-CH" sz="1200" dirty="0" err="1"/>
              <a:t>for</a:t>
            </a:r>
            <a:r>
              <a:rPr lang="de-CH" sz="1200" dirty="0"/>
              <a:t> Swiss </a:t>
            </a:r>
            <a:r>
              <a:rPr lang="de-CH" sz="1200" dirty="0" err="1"/>
              <a:t>investors</a:t>
            </a:r>
            <a:r>
              <a:rPr lang="de-CH" sz="1200" dirty="0"/>
              <a:t> in 2023: https://thepoorswiss.com/best-broker-switzerland/</a:t>
            </a:r>
          </a:p>
        </p:txBody>
      </p:sp>
    </p:spTree>
    <p:extLst>
      <p:ext uri="{BB962C8B-B14F-4D97-AF65-F5344CB8AC3E}">
        <p14:creationId xmlns:p14="http://schemas.microsoft.com/office/powerpoint/2010/main" val="2367140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7C1389D-E376-EB6B-A66C-BC0EDAD3C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46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DAC04A2-A79E-92B2-5358-B5318FA89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Die </a:t>
            </a:r>
            <a:r>
              <a:rPr lang="de-CH" dirty="0" err="1"/>
              <a:t>Wichigkeit</a:t>
            </a:r>
            <a:r>
              <a:rPr lang="de-CH" dirty="0"/>
              <a:t> des Anbieters: Vergleich Online Broker - Depot- und Transaktionsgebühren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F73F00-D92F-58F0-1C87-69B699B90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67" y="977478"/>
            <a:ext cx="7728760" cy="543102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20EAFE4-9C47-BA7D-6CD8-69FD2B97342C}"/>
              </a:ext>
            </a:extLst>
          </p:cNvPr>
          <p:cNvSpPr txBox="1"/>
          <p:nvPr/>
        </p:nvSpPr>
        <p:spPr>
          <a:xfrm>
            <a:off x="343667" y="6523794"/>
            <a:ext cx="8528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/>
              <a:t>Baptiste Wicht, 2023. The </a:t>
            </a:r>
            <a:r>
              <a:rPr lang="de-CH" sz="1200" dirty="0" err="1"/>
              <a:t>best</a:t>
            </a:r>
            <a:r>
              <a:rPr lang="de-CH" sz="1200" dirty="0"/>
              <a:t> </a:t>
            </a:r>
            <a:r>
              <a:rPr lang="de-CH" sz="1200" dirty="0" err="1"/>
              <a:t>broker</a:t>
            </a:r>
            <a:r>
              <a:rPr lang="de-CH" sz="1200" dirty="0"/>
              <a:t> </a:t>
            </a:r>
            <a:r>
              <a:rPr lang="de-CH" sz="1200" dirty="0" err="1"/>
              <a:t>for</a:t>
            </a:r>
            <a:r>
              <a:rPr lang="de-CH" sz="1200" dirty="0"/>
              <a:t> Swiss </a:t>
            </a:r>
            <a:r>
              <a:rPr lang="de-CH" sz="1200" dirty="0" err="1"/>
              <a:t>investors</a:t>
            </a:r>
            <a:r>
              <a:rPr lang="de-CH" sz="1200" dirty="0"/>
              <a:t> in 2023: https://thepoorswiss.com/best-broker-switzerland/</a:t>
            </a:r>
          </a:p>
        </p:txBody>
      </p:sp>
    </p:spTree>
    <p:extLst>
      <p:ext uri="{BB962C8B-B14F-4D97-AF65-F5344CB8AC3E}">
        <p14:creationId xmlns:p14="http://schemas.microsoft.com/office/powerpoint/2010/main" val="7910226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3E23AC3-CD41-DE27-8765-240DE1418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Empfehlungen zur Produktwahl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91023D5-925B-D879-72FE-4543BB1AC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Und was soll ich nun kaufen?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84C5A1F-DFC7-B46D-977E-B1FA687F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47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81194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8490A4-B9E2-7A03-53C4-544A80650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FFB3-37BB-4945-B315-A899E4C9CF0B}" type="slidenum">
              <a:rPr lang="de-CH" smtClean="0"/>
              <a:t>48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F96334D-3CB3-FE61-F475-4925F0A8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Einfache Grundsätze für den finanziell nachhaltigen Vermögensaufbau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E2E1958-A196-4389-7109-44AF19E479F5}"/>
              </a:ext>
            </a:extLst>
          </p:cNvPr>
          <p:cNvSpPr txBox="1"/>
          <p:nvPr/>
        </p:nvSpPr>
        <p:spPr>
          <a:xfrm>
            <a:off x="417095" y="1628565"/>
            <a:ext cx="986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CH" b="1" dirty="0"/>
              <a:t>Anlage-Mix weitsichtig entsprechend der persönlichen Situation wählen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7A1FFD4-D1F9-B241-E1F8-DEE38B25A97D}"/>
              </a:ext>
            </a:extLst>
          </p:cNvPr>
          <p:cNvSpPr txBox="1"/>
          <p:nvPr/>
        </p:nvSpPr>
        <p:spPr>
          <a:xfrm>
            <a:off x="417095" y="2977967"/>
            <a:ext cx="871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2. ETF statt einzelner Wertschriften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CA38A40-D00F-3F0C-7244-B0E06EBA831D}"/>
              </a:ext>
            </a:extLst>
          </p:cNvPr>
          <p:cNvSpPr txBox="1"/>
          <p:nvPr/>
        </p:nvSpPr>
        <p:spPr>
          <a:xfrm>
            <a:off x="343667" y="4327369"/>
            <a:ext cx="798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3. Passive Fonds vor aktiv verwalteten Fonds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1FE8F76-9684-4B65-4D9F-68143D1F7FCD}"/>
              </a:ext>
            </a:extLst>
          </p:cNvPr>
          <p:cNvSpPr txBox="1"/>
          <p:nvPr/>
        </p:nvSpPr>
        <p:spPr>
          <a:xfrm>
            <a:off x="343667" y="5600953"/>
            <a:ext cx="798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4. Einfache Portfolio-Strategie langfristig und stoisch verfolgen</a:t>
            </a:r>
          </a:p>
        </p:txBody>
      </p:sp>
    </p:spTree>
    <p:extLst>
      <p:ext uri="{BB962C8B-B14F-4D97-AF65-F5344CB8AC3E}">
        <p14:creationId xmlns:p14="http://schemas.microsoft.com/office/powerpoint/2010/main" val="17674754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DC8B5B3-1C72-41AF-4CE9-215CCEF09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Bleib am Ball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4AC4FB-B87B-0B35-B2D2-2E5CD4BA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DC7-274A-47E8-AAD9-968732228F3F}" type="slidenum">
              <a:rPr lang="de-CH" smtClean="0"/>
              <a:t>49</a:t>
            </a:fld>
            <a:endParaRPr lang="de-CH"/>
          </a:p>
        </p:txBody>
      </p:sp>
      <p:pic>
        <p:nvPicPr>
          <p:cNvPr id="9" name="Grafik 8" descr="Ein Bild, das Muster, Quadrat, Symmetrie, Rechteck enthält.&#10;&#10;Automatisch generierte Beschreibung">
            <a:hlinkClick r:id="rId3"/>
            <a:extLst>
              <a:ext uri="{FF2B5EF4-FFF2-40B4-BE49-F238E27FC236}">
                <a16:creationId xmlns:a16="http://schemas.microsoft.com/office/drawing/2014/main" id="{A4BCBA90-4639-05FF-834F-D2EC8AC8A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7" y="1274164"/>
            <a:ext cx="1311639" cy="131163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98584E5-D7CC-02E5-CE63-ECC12795C26F}"/>
              </a:ext>
            </a:extLst>
          </p:cNvPr>
          <p:cNvSpPr txBox="1"/>
          <p:nvPr/>
        </p:nvSpPr>
        <p:spPr>
          <a:xfrm>
            <a:off x="1881265" y="1745317"/>
            <a:ext cx="343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Money </a:t>
            </a:r>
            <a:r>
              <a:rPr lang="de-CH" dirty="0" err="1"/>
              <a:t>Matters</a:t>
            </a:r>
            <a:r>
              <a:rPr lang="de-CH" dirty="0"/>
              <a:t> – Podcast | DE</a:t>
            </a:r>
          </a:p>
        </p:txBody>
      </p:sp>
      <p:pic>
        <p:nvPicPr>
          <p:cNvPr id="12" name="Grafik 11" descr="Ein Bild, das Muster, Quadrat, Rechteck, Symmetrie enthält.&#10;&#10;Automatisch generierte Beschreibung">
            <a:hlinkClick r:id="rId5"/>
            <a:extLst>
              <a:ext uri="{FF2B5EF4-FFF2-40B4-BE49-F238E27FC236}">
                <a16:creationId xmlns:a16="http://schemas.microsoft.com/office/drawing/2014/main" id="{05B556EE-C0D3-1B1D-4C11-BA0DA0119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7" y="3206646"/>
            <a:ext cx="1311639" cy="131163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1868B07C-117A-CE68-22CE-5D049356DDD2}"/>
              </a:ext>
            </a:extLst>
          </p:cNvPr>
          <p:cNvSpPr txBox="1"/>
          <p:nvPr/>
        </p:nvSpPr>
        <p:spPr>
          <a:xfrm>
            <a:off x="1881265" y="3778982"/>
            <a:ext cx="4092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The Poor Swiss – Blog – EN | DE | FR</a:t>
            </a:r>
          </a:p>
        </p:txBody>
      </p:sp>
    </p:spTree>
    <p:extLst>
      <p:ext uri="{BB962C8B-B14F-4D97-AF65-F5344CB8AC3E}">
        <p14:creationId xmlns:p14="http://schemas.microsoft.com/office/powerpoint/2010/main" val="55750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5" descr="Ein Bild, das Diagramm enthält.&#10;&#10;Beschreibung automatisch generiert.">
            <a:extLst>
              <a:ext uri="{FF2B5EF4-FFF2-40B4-BE49-F238E27FC236}">
                <a16:creationId xmlns:a16="http://schemas.microsoft.com/office/drawing/2014/main" id="{2FDBAC70-C113-C4E7-325C-4B3077A8B9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47" r="7056" b="1242"/>
          <a:stretch/>
        </p:blipFill>
        <p:spPr>
          <a:xfrm>
            <a:off x="343667" y="993894"/>
            <a:ext cx="6474228" cy="450854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DC8B5B3-1C72-41AF-4CE9-215CCEF09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Schweizer Altersvorsorge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4AC4FB-B87B-0B35-B2D2-2E5CD4BA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DC7-274A-47E8-AAD9-968732228F3F}" type="slidenum">
              <a:rPr lang="de-CH" smtClean="0"/>
              <a:t>5</a:t>
            </a:fld>
            <a:endParaRPr lang="de-CH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868B07C-117A-CE68-22CE-5D049356DDD2}"/>
              </a:ext>
            </a:extLst>
          </p:cNvPr>
          <p:cNvSpPr txBox="1"/>
          <p:nvPr/>
        </p:nvSpPr>
        <p:spPr>
          <a:xfrm>
            <a:off x="7128092" y="2047032"/>
            <a:ext cx="5063908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CH" b="1" dirty="0">
                <a:ea typeface="Open Sans"/>
                <a:cs typeface="Open Sans"/>
              </a:rPr>
              <a:t>AHV</a:t>
            </a:r>
          </a:p>
          <a:p>
            <a:pPr marL="285750" indent="-285750">
              <a:buFont typeface="Calibri"/>
              <a:buChar char="-"/>
            </a:pPr>
            <a:r>
              <a:rPr lang="de-CH" dirty="0">
                <a:ea typeface="Open Sans"/>
                <a:cs typeface="Open Sans"/>
              </a:rPr>
              <a:t>Kein verfügbares Vermögen</a:t>
            </a:r>
          </a:p>
          <a:p>
            <a:pPr marL="285750" indent="-285750">
              <a:buFont typeface="Calibri"/>
              <a:buChar char="-"/>
            </a:pPr>
            <a:r>
              <a:rPr lang="de-CH" dirty="0">
                <a:ea typeface="Open Sans"/>
                <a:cs typeface="Open Sans"/>
              </a:rPr>
              <a:t>«Gutschein auf zukünftige Leistungen»</a:t>
            </a:r>
          </a:p>
          <a:p>
            <a:pPr lvl="1"/>
            <a:endParaRPr lang="de-CH" dirty="0">
              <a:ea typeface="Open Sans"/>
              <a:cs typeface="Open Sans"/>
            </a:endParaRPr>
          </a:p>
          <a:p>
            <a:r>
              <a:rPr lang="de-CH" b="1" dirty="0">
                <a:ea typeface="Open Sans"/>
                <a:cs typeface="Open Sans"/>
              </a:rPr>
              <a:t>Pensionskasse</a:t>
            </a:r>
          </a:p>
          <a:p>
            <a:pPr marL="285750" indent="-285750">
              <a:buFont typeface="Calibri"/>
              <a:buChar char="-"/>
            </a:pPr>
            <a:r>
              <a:rPr lang="de-CH" dirty="0">
                <a:ea typeface="Open Sans"/>
                <a:cs typeface="Open Sans"/>
              </a:rPr>
              <a:t>Grosser Spielraum</a:t>
            </a:r>
          </a:p>
          <a:p>
            <a:pPr marL="285750" indent="-285750">
              <a:buFont typeface="Calibri"/>
              <a:buChar char="-"/>
            </a:pPr>
            <a:r>
              <a:rPr lang="de-CH" dirty="0">
                <a:ea typeface="Open Sans"/>
                <a:cs typeface="Open Sans"/>
              </a:rPr>
              <a:t>Oft grösster Vermögensposten </a:t>
            </a:r>
          </a:p>
          <a:p>
            <a:endParaRPr lang="de-CH" dirty="0">
              <a:ea typeface="Open Sans"/>
              <a:cs typeface="Open Sans"/>
            </a:endParaRPr>
          </a:p>
          <a:p>
            <a:r>
              <a:rPr lang="de-CH" b="1" dirty="0">
                <a:ea typeface="Open Sans"/>
                <a:cs typeface="Open Sans"/>
              </a:rPr>
              <a:t>Säule 3a</a:t>
            </a:r>
            <a:endParaRPr lang="de-CH" b="1" dirty="0"/>
          </a:p>
          <a:p>
            <a:pPr marL="285750" indent="-285750">
              <a:buFont typeface="Calibri"/>
              <a:buChar char="-"/>
            </a:pPr>
            <a:r>
              <a:rPr lang="de-CH" dirty="0">
                <a:ea typeface="Open Sans"/>
                <a:cs typeface="Open Sans"/>
              </a:rPr>
              <a:t>Persönliche Vorsorge </a:t>
            </a:r>
          </a:p>
          <a:p>
            <a:pPr marL="285750" indent="-285750">
              <a:buFont typeface="Calibri"/>
              <a:buChar char="-"/>
            </a:pPr>
            <a:r>
              <a:rPr lang="de-CH" dirty="0">
                <a:ea typeface="Open Sans"/>
                <a:cs typeface="Open Sans"/>
              </a:rPr>
              <a:t>Soll "Lücken" decken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CD8CAD8-305E-EDA3-C413-F66F317F52D8}"/>
              </a:ext>
            </a:extLst>
          </p:cNvPr>
          <p:cNvSpPr txBox="1"/>
          <p:nvPr/>
        </p:nvSpPr>
        <p:spPr>
          <a:xfrm>
            <a:off x="475424" y="6412677"/>
            <a:ext cx="62119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200" dirty="0">
                <a:ea typeface="Open Sans"/>
                <a:cs typeface="Open Sans"/>
              </a:rPr>
              <a:t>Bild: comparis.ch</a:t>
            </a:r>
          </a:p>
        </p:txBody>
      </p:sp>
    </p:spTree>
    <p:extLst>
      <p:ext uri="{BB962C8B-B14F-4D97-AF65-F5344CB8AC3E}">
        <p14:creationId xmlns:p14="http://schemas.microsoft.com/office/powerpoint/2010/main" val="407344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7E12BC1-17EB-6B4C-7240-DDD46991D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7" y="355314"/>
            <a:ext cx="10076811" cy="494043"/>
          </a:xfrm>
        </p:spPr>
        <p:txBody>
          <a:bodyPr/>
          <a:lstStyle/>
          <a:p>
            <a:r>
              <a:rPr lang="de-CH" dirty="0"/>
              <a:t>Lebensentwürfe: Fallstricke der Altersvorsorge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915847A-2F0B-24C5-0232-A34EE7F8F2EC}"/>
              </a:ext>
            </a:extLst>
          </p:cNvPr>
          <p:cNvSpPr/>
          <p:nvPr/>
        </p:nvSpPr>
        <p:spPr>
          <a:xfrm>
            <a:off x="508388" y="3932017"/>
            <a:ext cx="5202382" cy="4940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Direkte Einkommenseinbussen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9FA56E2-CB28-19C4-9A50-68395717CB4B}"/>
              </a:ext>
            </a:extLst>
          </p:cNvPr>
          <p:cNvSpPr/>
          <p:nvPr/>
        </p:nvSpPr>
        <p:spPr>
          <a:xfrm>
            <a:off x="415650" y="1355622"/>
            <a:ext cx="5202382" cy="4940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Teilzeit ohne Heirat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8587BE9-CA73-4587-2FDF-E4F38A256C46}"/>
              </a:ext>
            </a:extLst>
          </p:cNvPr>
          <p:cNvSpPr/>
          <p:nvPr/>
        </p:nvSpPr>
        <p:spPr>
          <a:xfrm>
            <a:off x="6044059" y="1352234"/>
            <a:ext cx="5202382" cy="4940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Erwerbsunterbrüche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5E4E0AA-0F80-F5BD-AA20-C884033A2926}"/>
              </a:ext>
            </a:extLst>
          </p:cNvPr>
          <p:cNvSpPr/>
          <p:nvPr/>
        </p:nvSpPr>
        <p:spPr>
          <a:xfrm>
            <a:off x="4760789" y="5294849"/>
            <a:ext cx="2566540" cy="4940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Eintrittsschwelle BVG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3C770C7-1F62-8FA3-C466-06FBAE4E21ED}"/>
              </a:ext>
            </a:extLst>
          </p:cNvPr>
          <p:cNvSpPr/>
          <p:nvPr/>
        </p:nvSpPr>
        <p:spPr>
          <a:xfrm>
            <a:off x="6044059" y="3946946"/>
            <a:ext cx="5202382" cy="4940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Verzögerte Einkommenseinbussen (Karrierelücken)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48EB689-312A-2561-A4BF-B8FC8749A209}"/>
              </a:ext>
            </a:extLst>
          </p:cNvPr>
          <p:cNvSpPr/>
          <p:nvPr/>
        </p:nvSpPr>
        <p:spPr>
          <a:xfrm>
            <a:off x="510702" y="4613921"/>
            <a:ext cx="5202382" cy="4940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Teilrente vs. Vollrente AHV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43A3C9B-C4C8-BEBA-4EBE-C3BA9F2E17B2}"/>
              </a:ext>
            </a:extLst>
          </p:cNvPr>
          <p:cNvSpPr/>
          <p:nvPr/>
        </p:nvSpPr>
        <p:spPr>
          <a:xfrm>
            <a:off x="508388" y="5334681"/>
            <a:ext cx="2886994" cy="4940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Geringe Beiträge PK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F03D5E2-EE84-9FAA-B8E0-72881755B185}"/>
              </a:ext>
            </a:extLst>
          </p:cNvPr>
          <p:cNvSpPr/>
          <p:nvPr/>
        </p:nvSpPr>
        <p:spPr>
          <a:xfrm>
            <a:off x="508387" y="6055441"/>
            <a:ext cx="5316431" cy="4940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Fehlende ausserobligatorische Vorsorge BVG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7A036B5-8CA4-00A8-D7F1-232867634963}"/>
              </a:ext>
            </a:extLst>
          </p:cNvPr>
          <p:cNvSpPr/>
          <p:nvPr/>
        </p:nvSpPr>
        <p:spPr>
          <a:xfrm>
            <a:off x="415650" y="1938603"/>
            <a:ext cx="5202382" cy="4940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Teilzeit mit Scheidung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CBA556F-DFA6-E892-FE03-DF0963218E9D}"/>
              </a:ext>
            </a:extLst>
          </p:cNvPr>
          <p:cNvSpPr/>
          <p:nvPr/>
        </p:nvSpPr>
        <p:spPr>
          <a:xfrm>
            <a:off x="6044059" y="1940243"/>
            <a:ext cx="5202382" cy="4940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Tiefe Einkommen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19BA7D8-C0F8-F662-3D0D-B5D18AD06857}"/>
              </a:ext>
            </a:extLst>
          </p:cNvPr>
          <p:cNvSpPr/>
          <p:nvPr/>
        </p:nvSpPr>
        <p:spPr>
          <a:xfrm>
            <a:off x="415650" y="2542700"/>
            <a:ext cx="5202382" cy="4940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Mehrere Jobs mit kleinen Pensen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4A5D99C-F3E1-F686-071D-5B9684837957}"/>
              </a:ext>
            </a:extLst>
          </p:cNvPr>
          <p:cNvSpPr/>
          <p:nvPr/>
        </p:nvSpPr>
        <p:spPr>
          <a:xfrm>
            <a:off x="6044059" y="4612945"/>
            <a:ext cx="5202382" cy="4940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Minimal- vs. Maximalrente AHV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6AEEADA-1D70-CC77-B513-2791EF91C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DC7-274A-47E8-AAD9-968732228F3F}" type="slidenum">
              <a:rPr lang="de-CH" smtClean="0"/>
              <a:t>6</a:t>
            </a:fld>
            <a:endParaRPr lang="de-CH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3072B89-40E4-BEAB-0998-A50544C47709}"/>
              </a:ext>
            </a:extLst>
          </p:cNvPr>
          <p:cNvSpPr/>
          <p:nvPr/>
        </p:nvSpPr>
        <p:spPr>
          <a:xfrm>
            <a:off x="8337176" y="5294849"/>
            <a:ext cx="2909265" cy="4940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Koordinationsabzug BVG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E352BA1-8960-DF07-BC6C-FC3FE4E1BA96}"/>
              </a:ext>
            </a:extLst>
          </p:cNvPr>
          <p:cNvSpPr/>
          <p:nvPr/>
        </p:nvSpPr>
        <p:spPr>
          <a:xfrm>
            <a:off x="6367182" y="6055440"/>
            <a:ext cx="4879259" cy="4940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Fehlende ausserobligatorische Vorsorge 3. Säule</a:t>
            </a:r>
          </a:p>
        </p:txBody>
      </p:sp>
    </p:spTree>
    <p:extLst>
      <p:ext uri="{BB962C8B-B14F-4D97-AF65-F5344CB8AC3E}">
        <p14:creationId xmlns:p14="http://schemas.microsoft.com/office/powerpoint/2010/main" val="233091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7595C9D-0342-37A6-F4FA-D3824B7E7086}"/>
              </a:ext>
            </a:extLst>
          </p:cNvPr>
          <p:cNvSpPr/>
          <p:nvPr/>
        </p:nvSpPr>
        <p:spPr>
          <a:xfrm>
            <a:off x="0" y="4152901"/>
            <a:ext cx="12192000" cy="2705100"/>
          </a:xfrm>
          <a:prstGeom prst="rect">
            <a:avLst/>
          </a:prstGeom>
          <a:solidFill>
            <a:srgbClr val="004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C6AF753-56CD-05B8-3A2F-3093DEE0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Familienmodelle und Vorsorge</a:t>
            </a:r>
          </a:p>
        </p:txBody>
      </p:sp>
      <p:pic>
        <p:nvPicPr>
          <p:cNvPr id="8" name="Grafik 7" descr="Mann mit einfarbiger Füllung">
            <a:extLst>
              <a:ext uri="{FF2B5EF4-FFF2-40B4-BE49-F238E27FC236}">
                <a16:creationId xmlns:a16="http://schemas.microsoft.com/office/drawing/2014/main" id="{706FB47D-23C7-0FB4-8177-201B3C1B2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491" y="1461654"/>
            <a:ext cx="1122218" cy="1122218"/>
          </a:xfrm>
          <a:prstGeom prst="rect">
            <a:avLst/>
          </a:prstGeom>
        </p:spPr>
      </p:pic>
      <p:pic>
        <p:nvPicPr>
          <p:cNvPr id="9" name="Grafik 8" descr="Mann mit einfarbiger Füllung">
            <a:extLst>
              <a:ext uri="{FF2B5EF4-FFF2-40B4-BE49-F238E27FC236}">
                <a16:creationId xmlns:a16="http://schemas.microsoft.com/office/drawing/2014/main" id="{71DC59A3-DA8F-2434-BB02-22C5E7B12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5618" y="1461654"/>
            <a:ext cx="1122218" cy="1122218"/>
          </a:xfrm>
          <a:prstGeom prst="rect">
            <a:avLst/>
          </a:prstGeom>
        </p:spPr>
      </p:pic>
      <p:pic>
        <p:nvPicPr>
          <p:cNvPr id="10" name="Grafik 9" descr="Mann mit einfarbiger Füllung">
            <a:extLst>
              <a:ext uri="{FF2B5EF4-FFF2-40B4-BE49-F238E27FC236}">
                <a16:creationId xmlns:a16="http://schemas.microsoft.com/office/drawing/2014/main" id="{0D39E5E1-11DB-14AB-9B9C-E897223AD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7746" y="1461654"/>
            <a:ext cx="1122218" cy="1122218"/>
          </a:xfrm>
          <a:prstGeom prst="rect">
            <a:avLst/>
          </a:prstGeom>
        </p:spPr>
      </p:pic>
      <p:pic>
        <p:nvPicPr>
          <p:cNvPr id="11" name="Grafik 10" descr="Mann mit einfarbiger Füllung">
            <a:extLst>
              <a:ext uri="{FF2B5EF4-FFF2-40B4-BE49-F238E27FC236}">
                <a16:creationId xmlns:a16="http://schemas.microsoft.com/office/drawing/2014/main" id="{D428BA97-842C-2737-F789-F83E70801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873" y="1461654"/>
            <a:ext cx="1122218" cy="112221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8DB5E80-592F-BBE1-E146-FB7600A77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2082" y="2658873"/>
            <a:ext cx="796636" cy="81445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41D3660-A90C-8AEE-0288-01DCB63B54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081" y="2712822"/>
            <a:ext cx="725802" cy="72580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23EA04C-DA9E-B26A-96FC-A4A084B7B0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8151" y="2757147"/>
            <a:ext cx="637152" cy="637152"/>
          </a:xfrm>
          <a:prstGeom prst="rect">
            <a:avLst/>
          </a:prstGeom>
        </p:spPr>
      </p:pic>
      <p:pic>
        <p:nvPicPr>
          <p:cNvPr id="19" name="Grafik 18" descr="Mann mit einfarbiger Füllung">
            <a:extLst>
              <a:ext uri="{FF2B5EF4-FFF2-40B4-BE49-F238E27FC236}">
                <a16:creationId xmlns:a16="http://schemas.microsoft.com/office/drawing/2014/main" id="{5B1286BF-6EB0-318C-EC10-B22A9AC0F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4164" y="1461654"/>
            <a:ext cx="1122218" cy="1122218"/>
          </a:xfrm>
          <a:prstGeom prst="rect">
            <a:avLst/>
          </a:prstGeom>
        </p:spPr>
      </p:pic>
      <p:pic>
        <p:nvPicPr>
          <p:cNvPr id="20" name="Grafik 19" descr="Mann mit einfarbiger Füllung">
            <a:extLst>
              <a:ext uri="{FF2B5EF4-FFF2-40B4-BE49-F238E27FC236}">
                <a16:creationId xmlns:a16="http://schemas.microsoft.com/office/drawing/2014/main" id="{A5962AE2-CDD3-85F3-7535-CA86F3E06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9291" y="1461654"/>
            <a:ext cx="1122218" cy="1122218"/>
          </a:xfrm>
          <a:prstGeom prst="rect">
            <a:avLst/>
          </a:prstGeom>
        </p:spPr>
      </p:pic>
      <p:sp>
        <p:nvSpPr>
          <p:cNvPr id="22" name="Sprechblase: rechteckig mit abgerundeten Ecken 21">
            <a:extLst>
              <a:ext uri="{FF2B5EF4-FFF2-40B4-BE49-F238E27FC236}">
                <a16:creationId xmlns:a16="http://schemas.microsoft.com/office/drawing/2014/main" id="{D20E37C2-2D77-B141-9731-A25E1E088563}"/>
              </a:ext>
            </a:extLst>
          </p:cNvPr>
          <p:cNvSpPr/>
          <p:nvPr/>
        </p:nvSpPr>
        <p:spPr>
          <a:xfrm>
            <a:off x="187036" y="947354"/>
            <a:ext cx="914400" cy="612648"/>
          </a:xfrm>
          <a:prstGeom prst="wedgeRoundRectCallout">
            <a:avLst>
              <a:gd name="adj1" fmla="val 46591"/>
              <a:gd name="adj2" fmla="val 60239"/>
              <a:gd name="adj3" fmla="val 16667"/>
            </a:avLst>
          </a:prstGeom>
          <a:noFill/>
          <a:ln>
            <a:solidFill>
              <a:srgbClr val="004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100%</a:t>
            </a:r>
          </a:p>
        </p:txBody>
      </p:sp>
      <p:sp>
        <p:nvSpPr>
          <p:cNvPr id="23" name="Sprechblase: rechteckig mit abgerundeten Ecken 22">
            <a:extLst>
              <a:ext uri="{FF2B5EF4-FFF2-40B4-BE49-F238E27FC236}">
                <a16:creationId xmlns:a16="http://schemas.microsoft.com/office/drawing/2014/main" id="{0ECC986F-A610-5FA6-59E2-2BECE266BF01}"/>
              </a:ext>
            </a:extLst>
          </p:cNvPr>
          <p:cNvSpPr/>
          <p:nvPr/>
        </p:nvSpPr>
        <p:spPr>
          <a:xfrm>
            <a:off x="2576946" y="947354"/>
            <a:ext cx="914400" cy="612648"/>
          </a:xfrm>
          <a:prstGeom prst="wedgeRoundRectCallout">
            <a:avLst>
              <a:gd name="adj1" fmla="val -68561"/>
              <a:gd name="adj2" fmla="val 45540"/>
              <a:gd name="adj3" fmla="val 16667"/>
            </a:avLst>
          </a:prstGeom>
          <a:noFill/>
          <a:ln>
            <a:solidFill>
              <a:srgbClr val="004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40%</a:t>
            </a:r>
          </a:p>
        </p:txBody>
      </p:sp>
      <p:sp>
        <p:nvSpPr>
          <p:cNvPr id="24" name="Sprechblase: rechteckig mit abgerundeten Ecken 23">
            <a:extLst>
              <a:ext uri="{FF2B5EF4-FFF2-40B4-BE49-F238E27FC236}">
                <a16:creationId xmlns:a16="http://schemas.microsoft.com/office/drawing/2014/main" id="{6492DF9C-D386-597E-2C46-4E5042FA5487}"/>
              </a:ext>
            </a:extLst>
          </p:cNvPr>
          <p:cNvSpPr/>
          <p:nvPr/>
        </p:nvSpPr>
        <p:spPr>
          <a:xfrm>
            <a:off x="4710546" y="941792"/>
            <a:ext cx="914400" cy="612648"/>
          </a:xfrm>
          <a:prstGeom prst="wedgeRoundRectCallout">
            <a:avLst>
              <a:gd name="adj1" fmla="val 46591"/>
              <a:gd name="adj2" fmla="val 60239"/>
              <a:gd name="adj3" fmla="val 16667"/>
            </a:avLst>
          </a:prstGeom>
          <a:noFill/>
          <a:ln>
            <a:solidFill>
              <a:srgbClr val="004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80%</a:t>
            </a:r>
          </a:p>
        </p:txBody>
      </p:sp>
      <p:sp>
        <p:nvSpPr>
          <p:cNvPr id="25" name="Sprechblase: rechteckig mit abgerundeten Ecken 24">
            <a:extLst>
              <a:ext uri="{FF2B5EF4-FFF2-40B4-BE49-F238E27FC236}">
                <a16:creationId xmlns:a16="http://schemas.microsoft.com/office/drawing/2014/main" id="{53DB7A8B-18FE-7AC6-9C71-8879DCAD16C0}"/>
              </a:ext>
            </a:extLst>
          </p:cNvPr>
          <p:cNvSpPr/>
          <p:nvPr/>
        </p:nvSpPr>
        <p:spPr>
          <a:xfrm>
            <a:off x="6844146" y="941792"/>
            <a:ext cx="914400" cy="612648"/>
          </a:xfrm>
          <a:prstGeom prst="wedgeRoundRectCallout">
            <a:avLst>
              <a:gd name="adj1" fmla="val -57955"/>
              <a:gd name="adj2" fmla="val 60239"/>
              <a:gd name="adj3" fmla="val 16667"/>
            </a:avLst>
          </a:prstGeom>
          <a:noFill/>
          <a:ln>
            <a:solidFill>
              <a:srgbClr val="004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60%</a:t>
            </a:r>
          </a:p>
        </p:txBody>
      </p:sp>
      <p:sp>
        <p:nvSpPr>
          <p:cNvPr id="26" name="Sprechblase: rechteckig mit abgerundeten Ecken 25">
            <a:extLst>
              <a:ext uri="{FF2B5EF4-FFF2-40B4-BE49-F238E27FC236}">
                <a16:creationId xmlns:a16="http://schemas.microsoft.com/office/drawing/2014/main" id="{D9954FF0-2CB1-8B68-E801-10E20D645A42}"/>
              </a:ext>
            </a:extLst>
          </p:cNvPr>
          <p:cNvSpPr/>
          <p:nvPr/>
        </p:nvSpPr>
        <p:spPr>
          <a:xfrm>
            <a:off x="8846128" y="941792"/>
            <a:ext cx="914400" cy="612648"/>
          </a:xfrm>
          <a:prstGeom prst="wedgeRoundRectCallout">
            <a:avLst>
              <a:gd name="adj1" fmla="val 46591"/>
              <a:gd name="adj2" fmla="val 60239"/>
              <a:gd name="adj3" fmla="val 16667"/>
            </a:avLst>
          </a:prstGeom>
          <a:noFill/>
          <a:ln>
            <a:solidFill>
              <a:srgbClr val="004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70%</a:t>
            </a:r>
          </a:p>
        </p:txBody>
      </p:sp>
      <p:sp>
        <p:nvSpPr>
          <p:cNvPr id="27" name="Sprechblase: rechteckig mit abgerundeten Ecken 26">
            <a:extLst>
              <a:ext uri="{FF2B5EF4-FFF2-40B4-BE49-F238E27FC236}">
                <a16:creationId xmlns:a16="http://schemas.microsoft.com/office/drawing/2014/main" id="{D5342834-1074-1B05-BD62-69E90AE36424}"/>
              </a:ext>
            </a:extLst>
          </p:cNvPr>
          <p:cNvSpPr/>
          <p:nvPr/>
        </p:nvSpPr>
        <p:spPr>
          <a:xfrm>
            <a:off x="11125201" y="941792"/>
            <a:ext cx="914400" cy="612648"/>
          </a:xfrm>
          <a:prstGeom prst="wedgeRoundRectCallout">
            <a:avLst>
              <a:gd name="adj1" fmla="val -54924"/>
              <a:gd name="adj2" fmla="val 62500"/>
              <a:gd name="adj3" fmla="val 16667"/>
            </a:avLst>
          </a:prstGeom>
          <a:noFill/>
          <a:ln>
            <a:solidFill>
              <a:srgbClr val="004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004460"/>
                </a:solidFill>
              </a:rPr>
              <a:t>70%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BF8F75A8-F5BA-80C6-28C9-351BD5E38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6955" y="2668497"/>
            <a:ext cx="796636" cy="81445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88F7026-C3EB-62B7-9C2E-0C9C31473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537" y="2668497"/>
            <a:ext cx="796636" cy="814452"/>
          </a:xfrm>
          <a:prstGeom prst="rect">
            <a:avLst/>
          </a:prstGeom>
        </p:spPr>
      </p:pic>
      <p:pic>
        <p:nvPicPr>
          <p:cNvPr id="3074" name="Picture 2" descr="Happy Emoji [Download iPhone Emojis] | Emoji Island">
            <a:extLst>
              <a:ext uri="{FF2B5EF4-FFF2-40B4-BE49-F238E27FC236}">
                <a16:creationId xmlns:a16="http://schemas.microsoft.com/office/drawing/2014/main" id="{4ABCC86A-8554-79CE-C773-F9F057E1F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24" y="2747523"/>
            <a:ext cx="637152" cy="63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B4688CFA-D4E1-FFA7-9CD6-89046A784C33}"/>
              </a:ext>
            </a:extLst>
          </p:cNvPr>
          <p:cNvSpPr/>
          <p:nvPr/>
        </p:nvSpPr>
        <p:spPr>
          <a:xfrm>
            <a:off x="342117" y="4750113"/>
            <a:ext cx="5202383" cy="494043"/>
          </a:xfrm>
          <a:prstGeom prst="rect">
            <a:avLst/>
          </a:prstGeom>
          <a:solidFill>
            <a:schemeClr val="bg1"/>
          </a:solidFill>
          <a:ln>
            <a:solidFill>
              <a:srgbClr val="004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rgbClr val="004460"/>
                </a:solidFill>
              </a:rPr>
              <a:t>3a Einzahlungen durch «</a:t>
            </a:r>
            <a:r>
              <a:rPr lang="de-CH" sz="1600" dirty="0" err="1">
                <a:solidFill>
                  <a:srgbClr val="004460"/>
                </a:solidFill>
              </a:rPr>
              <a:t>Versorger:in</a:t>
            </a:r>
            <a:r>
              <a:rPr lang="de-CH" sz="1600" dirty="0">
                <a:solidFill>
                  <a:srgbClr val="004460"/>
                </a:solidFill>
              </a:rPr>
              <a:t>»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DD7EDBB-5017-B97B-2C70-6F6608864EA0}"/>
              </a:ext>
            </a:extLst>
          </p:cNvPr>
          <p:cNvSpPr/>
          <p:nvPr/>
        </p:nvSpPr>
        <p:spPr>
          <a:xfrm>
            <a:off x="6364084" y="4769060"/>
            <a:ext cx="5332618" cy="494043"/>
          </a:xfrm>
          <a:prstGeom prst="rect">
            <a:avLst/>
          </a:prstGeom>
          <a:solidFill>
            <a:schemeClr val="bg1"/>
          </a:solidFill>
          <a:ln>
            <a:solidFill>
              <a:srgbClr val="004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rgbClr val="004460"/>
                </a:solidFill>
              </a:rPr>
              <a:t>Lohn für Care-Arbeit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5D40207-7121-676F-743A-D3C6555CDCB8}"/>
              </a:ext>
            </a:extLst>
          </p:cNvPr>
          <p:cNvSpPr/>
          <p:nvPr/>
        </p:nvSpPr>
        <p:spPr>
          <a:xfrm>
            <a:off x="6355079" y="5998302"/>
            <a:ext cx="5332617" cy="494043"/>
          </a:xfrm>
          <a:prstGeom prst="rect">
            <a:avLst/>
          </a:prstGeom>
          <a:solidFill>
            <a:schemeClr val="bg1"/>
          </a:solidFill>
          <a:ln>
            <a:solidFill>
              <a:srgbClr val="004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rgbClr val="004460"/>
                </a:solidFill>
              </a:rPr>
              <a:t>Einkommensteilung 50/50 nach gemeinsamen Kosten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8CD628-B920-78A6-1C3C-8A222EE7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DC7-274A-47E8-AAD9-968732228F3F}" type="slidenum">
              <a:rPr lang="de-CH" smtClean="0"/>
              <a:t>7</a:t>
            </a:fld>
            <a:endParaRPr lang="de-CH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B9E7751-7AF6-140C-EDFA-1CE7892857E8}"/>
              </a:ext>
            </a:extLst>
          </p:cNvPr>
          <p:cNvSpPr/>
          <p:nvPr/>
        </p:nvSpPr>
        <p:spPr>
          <a:xfrm>
            <a:off x="342118" y="6017785"/>
            <a:ext cx="5202383" cy="494043"/>
          </a:xfrm>
          <a:prstGeom prst="rect">
            <a:avLst/>
          </a:prstGeom>
          <a:solidFill>
            <a:schemeClr val="bg1"/>
          </a:solidFill>
          <a:ln>
            <a:solidFill>
              <a:srgbClr val="004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rgbClr val="004460"/>
                </a:solidFill>
              </a:rPr>
              <a:t>Einkäufe BVG finanziert durch «</a:t>
            </a:r>
            <a:r>
              <a:rPr lang="de-CH" sz="1600" dirty="0" err="1">
                <a:solidFill>
                  <a:srgbClr val="004460"/>
                </a:solidFill>
              </a:rPr>
              <a:t>Versorger:in</a:t>
            </a:r>
            <a:r>
              <a:rPr lang="de-CH" sz="1600" dirty="0">
                <a:solidFill>
                  <a:srgbClr val="00446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666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34" grpId="0" animBg="1"/>
      <p:bldP spid="35" grpId="0" animBg="1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C6AF753-56CD-05B8-3A2F-3093DEE0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Woher diese 70 Prozent?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8CD628-B920-78A6-1C3C-8A222EE7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DC7-274A-47E8-AAD9-968732228F3F}" type="slidenum">
              <a:rPr lang="de-CH" smtClean="0"/>
              <a:t>8</a:t>
            </a:fld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6BDBC7-71B3-6A55-C946-0A46B0D9BFCA}"/>
              </a:ext>
            </a:extLst>
          </p:cNvPr>
          <p:cNvSpPr txBox="1"/>
          <p:nvPr/>
        </p:nvSpPr>
        <p:spPr>
          <a:xfrm>
            <a:off x="408143" y="6137920"/>
            <a:ext cx="122014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CH" sz="1200" b="1" dirty="0">
                <a:effectLst/>
                <a:latin typeface="Calibri" panose="020F0502020204030204" pitchFamily="34" charset="0"/>
              </a:rPr>
              <a:t>Schweizerische Konferenz der Gleichstellungsbeauftragten. 2016. Teilzeitarbeit und Rente: Unsere Altersvorsorge hat ein ausgezeichnetes Gedächtnis</a:t>
            </a:r>
            <a:endParaRPr lang="de-CH" sz="12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200" dirty="0">
                <a:effectLst/>
                <a:latin typeface="Calibri" panose="020F0502020204030204" pitchFamily="34" charset="0"/>
              </a:rPr>
              <a:t>Zusammenfassung Studie IDHEAP: </a:t>
            </a:r>
            <a:r>
              <a:rPr lang="de-CH" sz="1200" dirty="0">
                <a:effectLst/>
                <a:latin typeface="Calibri" panose="020F0502020204030204" pitchFamily="34" charset="0"/>
                <a:hlinkClick r:id="rId3"/>
              </a:rPr>
              <a:t>https://www.equality.ch/pdf_d/SKG_Zusammenfassung_Empfehlungen_Teilzeitstudie_(1).pdf</a:t>
            </a:r>
            <a:endParaRPr lang="de-CH" sz="12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1200" dirty="0">
                <a:effectLst/>
                <a:latin typeface="Calibri" panose="020F0502020204030204" pitchFamily="34" charset="0"/>
              </a:rPr>
              <a:t>Studie: </a:t>
            </a:r>
            <a:r>
              <a:rPr lang="de-CH" sz="1200" dirty="0">
                <a:effectLst/>
                <a:latin typeface="Calibri" panose="020F0502020204030204" pitchFamily="34" charset="0"/>
                <a:hlinkClick r:id="rId4"/>
              </a:rPr>
              <a:t>https://www.equality.ch/pdf_d/Etude.pdf</a:t>
            </a:r>
            <a:endParaRPr lang="de-CH" sz="12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5F60B7F-4080-89B5-A176-BA6540ED410B}"/>
              </a:ext>
            </a:extLst>
          </p:cNvPr>
          <p:cNvSpPr/>
          <p:nvPr/>
        </p:nvSpPr>
        <p:spPr>
          <a:xfrm>
            <a:off x="343667" y="1565136"/>
            <a:ext cx="11512847" cy="264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Simulation von Profilen, die im Alter das </a:t>
            </a:r>
            <a:r>
              <a:rPr lang="de-CH" sz="1600" b="1" dirty="0">
                <a:solidFill>
                  <a:schemeClr val="tx1"/>
                </a:solidFill>
              </a:rPr>
              <a:t>Existenzminimum</a:t>
            </a:r>
            <a:r>
              <a:rPr lang="de-CH" sz="1600" dirty="0">
                <a:solidFill>
                  <a:schemeClr val="tx1"/>
                </a:solidFill>
              </a:rPr>
              <a:t> nicht erreichen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13F20D8-12A6-06BF-8CE9-EF2699542A0D}"/>
              </a:ext>
            </a:extLst>
          </p:cNvPr>
          <p:cNvSpPr/>
          <p:nvPr/>
        </p:nvSpPr>
        <p:spPr>
          <a:xfrm>
            <a:off x="408144" y="2643972"/>
            <a:ext cx="3050163" cy="219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Lohn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6AC8C17-2CC4-9115-9164-34CAA60E93EC}"/>
              </a:ext>
            </a:extLst>
          </p:cNvPr>
          <p:cNvSpPr/>
          <p:nvPr/>
        </p:nvSpPr>
        <p:spPr>
          <a:xfrm>
            <a:off x="408144" y="2986642"/>
            <a:ext cx="3050163" cy="2154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Arbeitspensum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D704475-90D2-3D98-6080-C8196BCF1B3B}"/>
              </a:ext>
            </a:extLst>
          </p:cNvPr>
          <p:cNvSpPr/>
          <p:nvPr/>
        </p:nvSpPr>
        <p:spPr>
          <a:xfrm>
            <a:off x="408143" y="3325043"/>
            <a:ext cx="3050163" cy="2253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PK-Leistungen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FC5B5721-2C57-A06F-F9F1-FE1E374DD1C2}"/>
              </a:ext>
            </a:extLst>
          </p:cNvPr>
          <p:cNvSpPr/>
          <p:nvPr/>
        </p:nvSpPr>
        <p:spPr>
          <a:xfrm>
            <a:off x="408144" y="4376459"/>
            <a:ext cx="11512847" cy="264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Ø-Pensum von je &gt; 70% = geringes Risiko bei beliebigen anderen Variablen 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2A7BC229-2939-ACCE-105F-63647BF5D271}"/>
              </a:ext>
            </a:extLst>
          </p:cNvPr>
          <p:cNvSpPr txBox="1"/>
          <p:nvPr/>
        </p:nvSpPr>
        <p:spPr>
          <a:xfrm>
            <a:off x="295078" y="2197453"/>
            <a:ext cx="220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Direkte Variablen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B4DDD7B0-4837-F29A-BE33-23CBF794A5BE}"/>
              </a:ext>
            </a:extLst>
          </p:cNvPr>
          <p:cNvSpPr txBox="1"/>
          <p:nvPr/>
        </p:nvSpPr>
        <p:spPr>
          <a:xfrm>
            <a:off x="5663767" y="2218386"/>
            <a:ext cx="294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Variablen Partnerschaft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31965D4-0098-216B-E377-D342401FC962}"/>
              </a:ext>
            </a:extLst>
          </p:cNvPr>
          <p:cNvSpPr/>
          <p:nvPr/>
        </p:nvSpPr>
        <p:spPr>
          <a:xfrm>
            <a:off x="5771510" y="3654351"/>
            <a:ext cx="3050163" cy="219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Scheidung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EBD824E-CDB6-DE88-64E7-A1C43AC47CD8}"/>
              </a:ext>
            </a:extLst>
          </p:cNvPr>
          <p:cNvSpPr txBox="1"/>
          <p:nvPr/>
        </p:nvSpPr>
        <p:spPr>
          <a:xfrm>
            <a:off x="295078" y="3934330"/>
            <a:ext cx="143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Erkenntnis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4B28C29-B40F-64C0-DC58-87421583E13C}"/>
              </a:ext>
            </a:extLst>
          </p:cNvPr>
          <p:cNvSpPr txBox="1"/>
          <p:nvPr/>
        </p:nvSpPr>
        <p:spPr>
          <a:xfrm>
            <a:off x="295078" y="1126764"/>
            <a:ext cx="174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Fragestellung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110DEF2F-CEBC-BD7F-F30F-6471D2BFDCB0}"/>
              </a:ext>
            </a:extLst>
          </p:cNvPr>
          <p:cNvSpPr txBox="1"/>
          <p:nvPr/>
        </p:nvSpPr>
        <p:spPr>
          <a:xfrm>
            <a:off x="343667" y="4795145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Aber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AE2B8F98-C074-9C82-EC52-342B3B16937D}"/>
              </a:ext>
            </a:extLst>
          </p:cNvPr>
          <p:cNvSpPr/>
          <p:nvPr/>
        </p:nvSpPr>
        <p:spPr>
          <a:xfrm>
            <a:off x="408144" y="5241949"/>
            <a:ext cx="11512847" cy="264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Die eigene Situation kann spezifischer analysiert werden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689E90BC-27F7-4C7A-9396-AB0A271FEFB3}"/>
              </a:ext>
            </a:extLst>
          </p:cNvPr>
          <p:cNvSpPr/>
          <p:nvPr/>
        </p:nvSpPr>
        <p:spPr>
          <a:xfrm>
            <a:off x="408143" y="5655960"/>
            <a:ext cx="11512847" cy="264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Orientierung am Existenzminimum dürfte für viele nicht das Ziel sein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A8F491F3-2E58-28A2-165C-FC56BD05D838}"/>
              </a:ext>
            </a:extLst>
          </p:cNvPr>
          <p:cNvSpPr/>
          <p:nvPr/>
        </p:nvSpPr>
        <p:spPr>
          <a:xfrm>
            <a:off x="5771510" y="2633535"/>
            <a:ext cx="3050163" cy="219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Lohn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4E77C469-DA73-E724-5A63-006FA84D628D}"/>
              </a:ext>
            </a:extLst>
          </p:cNvPr>
          <p:cNvSpPr/>
          <p:nvPr/>
        </p:nvSpPr>
        <p:spPr>
          <a:xfrm>
            <a:off x="5771510" y="2976205"/>
            <a:ext cx="3050163" cy="2154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Arbeitspensum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FCD08E2B-33A9-3CEA-12D5-C7B846E8C154}"/>
              </a:ext>
            </a:extLst>
          </p:cNvPr>
          <p:cNvSpPr/>
          <p:nvPr/>
        </p:nvSpPr>
        <p:spPr>
          <a:xfrm>
            <a:off x="5771510" y="3317416"/>
            <a:ext cx="3050163" cy="2253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</a:rPr>
              <a:t>PK-Leistungen</a:t>
            </a:r>
          </a:p>
        </p:txBody>
      </p:sp>
    </p:spTree>
    <p:extLst>
      <p:ext uri="{BB962C8B-B14F-4D97-AF65-F5344CB8AC3E}">
        <p14:creationId xmlns:p14="http://schemas.microsoft.com/office/powerpoint/2010/main" val="156694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 animBg="1"/>
      <p:bldP spid="15" grpId="0" animBg="1"/>
      <p:bldP spid="31" grpId="0" animBg="1"/>
      <p:bldP spid="36" grpId="0"/>
      <p:bldP spid="38" grpId="0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C6AF753-56CD-05B8-3A2F-3093DEE0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AHV ist nicht gleich AHV 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2ECDE061-8A04-447F-8650-D1BA0A9F2585}"/>
              </a:ext>
            </a:extLst>
          </p:cNvPr>
          <p:cNvGraphicFramePr>
            <a:graphicFrameLocks/>
          </p:cNvGraphicFramePr>
          <p:nvPr/>
        </p:nvGraphicFramePr>
        <p:xfrm>
          <a:off x="343667" y="1286828"/>
          <a:ext cx="11315700" cy="538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76120AFA-8D62-1AD5-11D9-C477264699E4}"/>
              </a:ext>
            </a:extLst>
          </p:cNvPr>
          <p:cNvSpPr txBox="1"/>
          <p:nvPr/>
        </p:nvSpPr>
        <p:spPr>
          <a:xfrm>
            <a:off x="343667" y="917496"/>
            <a:ext cx="992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monatliche Rente | </a:t>
            </a:r>
            <a:r>
              <a:rPr lang="de-DE" b="1" dirty="0"/>
              <a:t>alleinstehend</a:t>
            </a:r>
            <a:r>
              <a:rPr lang="de-DE" dirty="0"/>
              <a:t> | abhängig von Anzahl Beitragsjahre und Ø-Einkommen</a:t>
            </a:r>
            <a:endParaRPr lang="de-CH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84CEBCB-12C8-CF77-C84B-5F7A6FEC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DC7-274A-47E8-AAD9-968732228F3F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5831817"/>
      </p:ext>
    </p:extLst>
  </p:cSld>
  <p:clrMapOvr>
    <a:masterClrMapping/>
  </p:clrMapOvr>
</p:sld>
</file>

<file path=ppt/theme/theme1.xml><?xml version="1.0" encoding="utf-8"?>
<a:theme xmlns:a="http://schemas.openxmlformats.org/drawingml/2006/main" name="Ogi_Treuhand_PowerPoint">
  <a:themeElements>
    <a:clrScheme name="Benutzerdefiniert 2">
      <a:dk1>
        <a:srgbClr val="004460"/>
      </a:dk1>
      <a:lt1>
        <a:srgbClr val="FFFFFF"/>
      </a:lt1>
      <a:dk2>
        <a:srgbClr val="000000"/>
      </a:dk2>
      <a:lt2>
        <a:srgbClr val="FFFFFF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gi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gi_Treuhand_PowerPoint" id="{C5D65A83-660D-444B-B5E0-7E720DDF5C34}" vid="{44C4BB6E-0760-47FC-9EDC-FCC58E72084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Ogi_Treuhand_PowerPoint</Template>
  <TotalTime>0</TotalTime>
  <Words>3610</Words>
  <Application>Microsoft Office PowerPoint</Application>
  <PresentationFormat>Breitbild</PresentationFormat>
  <Paragraphs>665</Paragraphs>
  <Slides>49</Slides>
  <Notes>34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7" baseType="lpstr">
      <vt:lpstr>Arial</vt:lpstr>
      <vt:lpstr>Calibri</vt:lpstr>
      <vt:lpstr>Calibri,Sans-Serif</vt:lpstr>
      <vt:lpstr>Lardy Serif</vt:lpstr>
      <vt:lpstr>Open Sans</vt:lpstr>
      <vt:lpstr>Open Sans (Textkörper)</vt:lpstr>
      <vt:lpstr>Wingdings</vt:lpstr>
      <vt:lpstr>Ogi_Treuhand_PowerPoint</vt:lpstr>
      <vt:lpstr>Vermögensaufbau - für Deine Zukunft</vt:lpstr>
      <vt:lpstr>Motivation</vt:lpstr>
      <vt:lpstr>Lebensphasen – Finanzplanung </vt:lpstr>
      <vt:lpstr>Die Altersvorsorge</vt:lpstr>
      <vt:lpstr>Die Schweizer Altersvorsorge</vt:lpstr>
      <vt:lpstr>Lebensentwürfe: Fallstricke der Altersvorsorge</vt:lpstr>
      <vt:lpstr>Familienmodelle und Vorsorge</vt:lpstr>
      <vt:lpstr>Woher diese 70 Prozent?</vt:lpstr>
      <vt:lpstr>AHV ist nicht gleich AHV </vt:lpstr>
      <vt:lpstr>Wie gut ist Deine Pensionskasse?</vt:lpstr>
      <vt:lpstr>BVG: was ist eine gute PK - Beispiel</vt:lpstr>
      <vt:lpstr>BVG - Aufgaben für zuhause</vt:lpstr>
      <vt:lpstr>Risiko und Rendite</vt:lpstr>
      <vt:lpstr>Rendite</vt:lpstr>
      <vt:lpstr>Risiko</vt:lpstr>
      <vt:lpstr>Wer nicht wagt, der nicht gewinnt</vt:lpstr>
      <vt:lpstr>Historische Renditen und Risiko</vt:lpstr>
      <vt:lpstr>Historische Renditen und Risiko</vt:lpstr>
      <vt:lpstr>Was bedeutet Risiko vereinfacht?</vt:lpstr>
      <vt:lpstr>Die Wichtigkeit des Anlagehorizonts</vt:lpstr>
      <vt:lpstr>Die Wichtigkeit des Anlagehorizonts</vt:lpstr>
      <vt:lpstr>Erkenntnisse</vt:lpstr>
      <vt:lpstr>Anlegerprofil und Anlagestrategien </vt:lpstr>
      <vt:lpstr>Das Sparbuch</vt:lpstr>
      <vt:lpstr>Realrendite auf Sparkonti</vt:lpstr>
      <vt:lpstr>Wie viel Geld gehört auf das Sparkonto?</vt:lpstr>
      <vt:lpstr>Der Notgroschen zum Nachlesen</vt:lpstr>
      <vt:lpstr>Dein Leben, Dein Finanzplan</vt:lpstr>
      <vt:lpstr>Alles startet mit einem Plan</vt:lpstr>
      <vt:lpstr>Säule 3a</vt:lpstr>
      <vt:lpstr>Säule 3a: steuerbegünstigt und unkompliziert</vt:lpstr>
      <vt:lpstr>Gebühren</vt:lpstr>
      <vt:lpstr>Fond-Gebühren</vt:lpstr>
      <vt:lpstr>Gebühren sind Renditefresser</vt:lpstr>
      <vt:lpstr>Gebühren</vt:lpstr>
      <vt:lpstr>Anbieter</vt:lpstr>
      <vt:lpstr>Hausbank</vt:lpstr>
      <vt:lpstr>Vorteile und Nachteile Hausbank</vt:lpstr>
      <vt:lpstr>Robo-Advisor: Beispiel Selma</vt:lpstr>
      <vt:lpstr>Vorteile und Nachteile Robo-Advisor</vt:lpstr>
      <vt:lpstr>Robo-Advisor: Angebotsvergleich 2023</vt:lpstr>
      <vt:lpstr>Online Broker: Beispiel Interactive Broker</vt:lpstr>
      <vt:lpstr>Vorteile und Nachteile Online Broker</vt:lpstr>
      <vt:lpstr>Broker: Angebotsvergleich 2023</vt:lpstr>
      <vt:lpstr>Die Wichtigkeit des Anbieters: Vergleich Online Broker - Währungsgebühren</vt:lpstr>
      <vt:lpstr>Die Wichigkeit des Anbieters: Vergleich Online Broker - Depot- und Transaktionsgebühren</vt:lpstr>
      <vt:lpstr>Empfehlungen zur Produktwahl</vt:lpstr>
      <vt:lpstr>Einfache Grundsätze für den finanziell nachhaltigen Vermögensaufbau</vt:lpstr>
      <vt:lpstr>Bleib am Ball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Vermögensaufbau - für Deine Zukunft</dc:title>
  <dc:creator>Thomas Wälti</dc:creator>
  <cp:lastModifiedBy>Thomas Wälti</cp:lastModifiedBy>
  <cp:revision>256</cp:revision>
  <dcterms:created xsi:type="dcterms:W3CDTF">2023-05-17T06:20:05Z</dcterms:created>
  <dcterms:modified xsi:type="dcterms:W3CDTF">2023-06-23T14:59:06Z</dcterms:modified>
</cp:coreProperties>
</file>