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69"/>
  </p:notesMasterIdLst>
  <p:sldIdLst>
    <p:sldId id="256" r:id="rId2"/>
    <p:sldId id="305" r:id="rId3"/>
    <p:sldId id="343" r:id="rId4"/>
    <p:sldId id="323" r:id="rId5"/>
    <p:sldId id="310" r:id="rId6"/>
    <p:sldId id="314" r:id="rId7"/>
    <p:sldId id="327" r:id="rId8"/>
    <p:sldId id="315" r:id="rId9"/>
    <p:sldId id="259" r:id="rId10"/>
    <p:sldId id="306" r:id="rId11"/>
    <p:sldId id="276" r:id="rId12"/>
    <p:sldId id="318" r:id="rId13"/>
    <p:sldId id="270" r:id="rId14"/>
    <p:sldId id="271" r:id="rId15"/>
    <p:sldId id="285" r:id="rId16"/>
    <p:sldId id="286" r:id="rId17"/>
    <p:sldId id="346" r:id="rId18"/>
    <p:sldId id="319" r:id="rId19"/>
    <p:sldId id="349" r:id="rId20"/>
    <p:sldId id="326" r:id="rId21"/>
    <p:sldId id="320" r:id="rId22"/>
    <p:sldId id="325" r:id="rId23"/>
    <p:sldId id="292" r:id="rId24"/>
    <p:sldId id="317" r:id="rId25"/>
    <p:sldId id="350" r:id="rId26"/>
    <p:sldId id="287" r:id="rId27"/>
    <p:sldId id="324" r:id="rId28"/>
    <p:sldId id="298" r:id="rId29"/>
    <p:sldId id="272" r:id="rId30"/>
    <p:sldId id="300" r:id="rId31"/>
    <p:sldId id="328" r:id="rId32"/>
    <p:sldId id="321" r:id="rId33"/>
    <p:sldId id="261" r:id="rId34"/>
    <p:sldId id="273" r:id="rId35"/>
    <p:sldId id="340" r:id="rId36"/>
    <p:sldId id="330" r:id="rId37"/>
    <p:sldId id="275" r:id="rId38"/>
    <p:sldId id="274" r:id="rId39"/>
    <p:sldId id="342" r:id="rId40"/>
    <p:sldId id="341" r:id="rId41"/>
    <p:sldId id="257" r:id="rId42"/>
    <p:sldId id="265" r:id="rId43"/>
    <p:sldId id="309" r:id="rId44"/>
    <p:sldId id="267" r:id="rId45"/>
    <p:sldId id="288" r:id="rId46"/>
    <p:sldId id="268" r:id="rId47"/>
    <p:sldId id="303" r:id="rId48"/>
    <p:sldId id="302" r:id="rId49"/>
    <p:sldId id="304" r:id="rId50"/>
    <p:sldId id="293" r:id="rId51"/>
    <p:sldId id="312" r:id="rId52"/>
    <p:sldId id="313" r:id="rId53"/>
    <p:sldId id="308" r:id="rId54"/>
    <p:sldId id="266" r:id="rId55"/>
    <p:sldId id="331" r:id="rId56"/>
    <p:sldId id="329" r:id="rId57"/>
    <p:sldId id="334" r:id="rId58"/>
    <p:sldId id="281" r:id="rId59"/>
    <p:sldId id="345" r:id="rId60"/>
    <p:sldId id="335" r:id="rId61"/>
    <p:sldId id="337" r:id="rId62"/>
    <p:sldId id="339" r:id="rId63"/>
    <p:sldId id="338" r:id="rId64"/>
    <p:sldId id="333" r:id="rId65"/>
    <p:sldId id="347" r:id="rId66"/>
    <p:sldId id="348" r:id="rId67"/>
    <p:sldId id="336" r:id="rId6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FF8E"/>
    <a:srgbClr val="FEE2DA"/>
    <a:srgbClr val="00446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0A2227-F8BC-46E9-9B61-010D2D3AF4D3}" v="528" dt="2023-05-31T09:06:00.509"/>
    <p1510:client id="{BD73F9BB-E91D-4ADC-87A8-17AF983F7820}" v="15" dt="2023-05-18T08:40:28.129"/>
    <p1510:client id="{CEE1DD53-FB8F-4884-964C-BC924A0706EC}" v="451" dt="2023-05-31T09:19:26.947"/>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6D9F66E-5EB9-4882-86FB-DCBF35E3C3E4}" styleName="Mittlere Formatvorlage 4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16DA210-FB5B-4158-B5E0-FEB733F419BA}" styleName="Helle Formatvorlag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4C1A8A3-306A-4EB7-A6B1-4F7E0EB9C5D6}" styleName="Mittlere Formatvorlage 3 - Akz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8034E78-7F5D-4C2E-B375-FC64B27BC917}" styleName="Dunkle Formatvorlag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785" autoAdjust="0"/>
    <p:restoredTop sz="80042" autoAdjust="0"/>
  </p:normalViewPr>
  <p:slideViewPr>
    <p:cSldViewPr snapToGrid="0">
      <p:cViewPr varScale="1">
        <p:scale>
          <a:sx n="74" d="100"/>
          <a:sy n="74" d="100"/>
        </p:scale>
        <p:origin x="1065" y="42"/>
      </p:cViewPr>
      <p:guideLst/>
    </p:cSldViewPr>
  </p:slideViewPr>
  <p:notesTextViewPr>
    <p:cViewPr>
      <p:scale>
        <a:sx n="1" d="1"/>
        <a:sy n="1" d="1"/>
      </p:scale>
      <p:origin x="0" y="0"/>
    </p:cViewPr>
  </p:notesTextViewPr>
  <p:notesViewPr>
    <p:cSldViewPr snapToGrid="0">
      <p:cViewPr varScale="1">
        <p:scale>
          <a:sx n="70" d="100"/>
          <a:sy n="70" d="100"/>
        </p:scale>
        <p:origin x="2697" y="6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microsoft.com/office/2016/11/relationships/changesInfo" Target="changesInfos/changesInfo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75"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userId="rweYHQZDEzwDTNn31gq9Co0uqCOQ0CNWLlfpEhDdcAs=" providerId="None" clId="Web-{BD73F9BB-E91D-4ADC-87A8-17AF983F7820}"/>
    <pc:docChg chg="modSld">
      <pc:chgData name="Thomas" userId="rweYHQZDEzwDTNn31gq9Co0uqCOQ0CNWLlfpEhDdcAs=" providerId="None" clId="Web-{BD73F9BB-E91D-4ADC-87A8-17AF983F7820}" dt="2023-05-18T08:40:28.129" v="12" actId="1076"/>
      <pc:docMkLst>
        <pc:docMk/>
      </pc:docMkLst>
      <pc:sldChg chg="modSp">
        <pc:chgData name="Thomas" userId="rweYHQZDEzwDTNn31gq9Co0uqCOQ0CNWLlfpEhDdcAs=" providerId="None" clId="Web-{BD73F9BB-E91D-4ADC-87A8-17AF983F7820}" dt="2023-05-18T08:40:28.129" v="12" actId="1076"/>
        <pc:sldMkLst>
          <pc:docMk/>
          <pc:sldMk cId="791664636" sldId="286"/>
        </pc:sldMkLst>
        <pc:spChg chg="mod">
          <ac:chgData name="Thomas" userId="rweYHQZDEzwDTNn31gq9Co0uqCOQ0CNWLlfpEhDdcAs=" providerId="None" clId="Web-{BD73F9BB-E91D-4ADC-87A8-17AF983F7820}" dt="2023-05-18T08:40:28.129" v="12" actId="1076"/>
          <ac:spMkLst>
            <pc:docMk/>
            <pc:sldMk cId="791664636" sldId="286"/>
            <ac:spMk id="3" creationId="{E90D8DC7-083B-324F-5C29-A526F31E9584}"/>
          </ac:spMkLst>
        </pc:spChg>
        <pc:spChg chg="mod">
          <ac:chgData name="Thomas" userId="rweYHQZDEzwDTNn31gq9Co0uqCOQ0CNWLlfpEhDdcAs=" providerId="None" clId="Web-{BD73F9BB-E91D-4ADC-87A8-17AF983F7820}" dt="2023-05-18T08:40:24.457" v="11" actId="1076"/>
          <ac:spMkLst>
            <pc:docMk/>
            <pc:sldMk cId="791664636" sldId="286"/>
            <ac:spMk id="8" creationId="{3A32C8A5-A6E6-1865-DEFC-22BD62D986E1}"/>
          </ac:spMkLst>
        </pc:spChg>
      </pc:sldChg>
      <pc:sldChg chg="modSp">
        <pc:chgData name="Thomas" userId="rweYHQZDEzwDTNn31gq9Co0uqCOQ0CNWLlfpEhDdcAs=" providerId="None" clId="Web-{BD73F9BB-E91D-4ADC-87A8-17AF983F7820}" dt="2023-05-18T08:40:04.113" v="10" actId="1076"/>
        <pc:sldMkLst>
          <pc:docMk/>
          <pc:sldMk cId="3438158" sldId="326"/>
        </pc:sldMkLst>
        <pc:spChg chg="mod">
          <ac:chgData name="Thomas" userId="rweYHQZDEzwDTNn31gq9Co0uqCOQ0CNWLlfpEhDdcAs=" providerId="None" clId="Web-{BD73F9BB-E91D-4ADC-87A8-17AF983F7820}" dt="2023-05-18T08:40:04.113" v="10" actId="1076"/>
          <ac:spMkLst>
            <pc:docMk/>
            <pc:sldMk cId="3438158" sldId="326"/>
            <ac:spMk id="7" creationId="{076AE5F0-AF66-25FE-86B9-B12BE9FAC90B}"/>
          </ac:spMkLst>
        </pc:spChg>
        <pc:graphicFrameChg chg="mod modGraphic">
          <ac:chgData name="Thomas" userId="rweYHQZDEzwDTNn31gq9Co0uqCOQ0CNWLlfpEhDdcAs=" providerId="None" clId="Web-{BD73F9BB-E91D-4ADC-87A8-17AF983F7820}" dt="2023-05-18T08:39:57.034" v="9"/>
          <ac:graphicFrameMkLst>
            <pc:docMk/>
            <pc:sldMk cId="3438158" sldId="326"/>
            <ac:graphicFrameMk id="6" creationId="{7F23285E-5165-980B-754D-3571F67B2CFD}"/>
          </ac:graphicFrameMkLst>
        </pc:graphicFrameChg>
      </pc:sldChg>
    </pc:docChg>
  </pc:docChgLst>
  <pc:docChgLst>
    <pc:chgData name="guest" userId="MFJQgE22q/5vVX8h/ed9CFMi7Vn/InVlGtaa3XvnVLo=" providerId="None" clId="Web-{CEE1DD53-FB8F-4884-964C-BC924A0706EC}"/>
    <pc:docChg chg="addSld modSld sldOrd">
      <pc:chgData name="guest" userId="MFJQgE22q/5vVX8h/ed9CFMi7Vn/InVlGtaa3XvnVLo=" providerId="None" clId="Web-{CEE1DD53-FB8F-4884-964C-BC924A0706EC}" dt="2023-05-31T09:19:26.665" v="329" actId="20577"/>
      <pc:docMkLst>
        <pc:docMk/>
      </pc:docMkLst>
      <pc:sldChg chg="modSp">
        <pc:chgData name="guest" userId="MFJQgE22q/5vVX8h/ed9CFMi7Vn/InVlGtaa3XvnVLo=" providerId="None" clId="Web-{CEE1DD53-FB8F-4884-964C-BC924A0706EC}" dt="2023-05-31T09:10:56.467" v="124" actId="20577"/>
        <pc:sldMkLst>
          <pc:docMk/>
          <pc:sldMk cId="583746572" sldId="351"/>
        </pc:sldMkLst>
        <pc:spChg chg="mod">
          <ac:chgData name="guest" userId="MFJQgE22q/5vVX8h/ed9CFMi7Vn/InVlGtaa3XvnVLo=" providerId="None" clId="Web-{CEE1DD53-FB8F-4884-964C-BC924A0706EC}" dt="2023-05-31T09:10:56.467" v="124" actId="20577"/>
          <ac:spMkLst>
            <pc:docMk/>
            <pc:sldMk cId="583746572" sldId="351"/>
            <ac:spMk id="4" creationId="{7864444B-C789-ED22-0F42-C838F8F65898}"/>
          </ac:spMkLst>
        </pc:spChg>
      </pc:sldChg>
      <pc:sldChg chg="addSp delSp modSp add ord replId modNotes">
        <pc:chgData name="guest" userId="MFJQgE22q/5vVX8h/ed9CFMi7Vn/InVlGtaa3XvnVLo=" providerId="None" clId="Web-{CEE1DD53-FB8F-4884-964C-BC924A0706EC}" dt="2023-05-31T09:14:03.512" v="227"/>
        <pc:sldMkLst>
          <pc:docMk/>
          <pc:sldMk cId="1351462406" sldId="353"/>
        </pc:sldMkLst>
        <pc:spChg chg="mod">
          <ac:chgData name="guest" userId="MFJQgE22q/5vVX8h/ed9CFMi7Vn/InVlGtaa3XvnVLo=" providerId="None" clId="Web-{CEE1DD53-FB8F-4884-964C-BC924A0706EC}" dt="2023-05-31T09:08:23.891" v="24" actId="20577"/>
          <ac:spMkLst>
            <pc:docMk/>
            <pc:sldMk cId="1351462406" sldId="353"/>
            <ac:spMk id="3" creationId="{3DC8B5B3-1C72-41AF-4CE9-215CCEF09912}"/>
          </ac:spMkLst>
        </pc:spChg>
        <pc:spChg chg="mod">
          <ac:chgData name="guest" userId="MFJQgE22q/5vVX8h/ed9CFMi7Vn/InVlGtaa3XvnVLo=" providerId="None" clId="Web-{CEE1DD53-FB8F-4884-964C-BC924A0706EC}" dt="2023-05-31T09:10:32.264" v="120" actId="20577"/>
          <ac:spMkLst>
            <pc:docMk/>
            <pc:sldMk cId="1351462406" sldId="353"/>
            <ac:spMk id="13" creationId="{1868B07C-117A-CE68-22CE-5D049356DDD2}"/>
          </ac:spMkLst>
        </pc:spChg>
        <pc:picChg chg="del">
          <ac:chgData name="guest" userId="MFJQgE22q/5vVX8h/ed9CFMi7Vn/InVlGtaa3XvnVLo=" providerId="None" clId="Web-{CEE1DD53-FB8F-4884-964C-BC924A0706EC}" dt="2023-05-31T09:09:00.359" v="32"/>
          <ac:picMkLst>
            <pc:docMk/>
            <pc:sldMk cId="1351462406" sldId="353"/>
            <ac:picMk id="2" creationId="{0D717018-01CA-9C1B-89FD-43C404C535CB}"/>
          </ac:picMkLst>
        </pc:picChg>
        <pc:picChg chg="add mod">
          <ac:chgData name="guest" userId="MFJQgE22q/5vVX8h/ed9CFMi7Vn/InVlGtaa3XvnVLo=" providerId="None" clId="Web-{CEE1DD53-FB8F-4884-964C-BC924A0706EC}" dt="2023-05-31T09:09:21.734" v="34" actId="14100"/>
          <ac:picMkLst>
            <pc:docMk/>
            <pc:sldMk cId="1351462406" sldId="353"/>
            <ac:picMk id="5" creationId="{788D2998-8CDA-1BDB-E74E-EDFBF17FADDE}"/>
          </ac:picMkLst>
        </pc:picChg>
      </pc:sldChg>
      <pc:sldChg chg="addSp delSp modSp add replId">
        <pc:chgData name="guest" userId="MFJQgE22q/5vVX8h/ed9CFMi7Vn/InVlGtaa3XvnVLo=" providerId="None" clId="Web-{CEE1DD53-FB8F-4884-964C-BC924A0706EC}" dt="2023-05-31T09:12:29.685" v="161" actId="20577"/>
        <pc:sldMkLst>
          <pc:docMk/>
          <pc:sldMk cId="3993048789" sldId="354"/>
        </pc:sldMkLst>
        <pc:spChg chg="mod">
          <ac:chgData name="guest" userId="MFJQgE22q/5vVX8h/ed9CFMi7Vn/InVlGtaa3XvnVLo=" providerId="None" clId="Web-{CEE1DD53-FB8F-4884-964C-BC924A0706EC}" dt="2023-05-31T09:11:21.186" v="132" actId="20577"/>
          <ac:spMkLst>
            <pc:docMk/>
            <pc:sldMk cId="3993048789" sldId="354"/>
            <ac:spMk id="3" creationId="{3DC8B5B3-1C72-41AF-4CE9-215CCEF09912}"/>
          </ac:spMkLst>
        </pc:spChg>
        <pc:spChg chg="mod">
          <ac:chgData name="guest" userId="MFJQgE22q/5vVX8h/ed9CFMi7Vn/InVlGtaa3XvnVLo=" providerId="None" clId="Web-{CEE1DD53-FB8F-4884-964C-BC924A0706EC}" dt="2023-05-31T09:12:29.685" v="161" actId="20577"/>
          <ac:spMkLst>
            <pc:docMk/>
            <pc:sldMk cId="3993048789" sldId="354"/>
            <ac:spMk id="13" creationId="{1868B07C-117A-CE68-22CE-5D049356DDD2}"/>
          </ac:spMkLst>
        </pc:spChg>
        <pc:picChg chg="del">
          <ac:chgData name="guest" userId="MFJQgE22q/5vVX8h/ed9CFMi7Vn/InVlGtaa3XvnVLo=" providerId="None" clId="Web-{CEE1DD53-FB8F-4884-964C-BC924A0706EC}" dt="2023-05-31T09:12:16.607" v="150"/>
          <ac:picMkLst>
            <pc:docMk/>
            <pc:sldMk cId="3993048789" sldId="354"/>
            <ac:picMk id="2" creationId="{0D717018-01CA-9C1B-89FD-43C404C535CB}"/>
          </ac:picMkLst>
        </pc:picChg>
        <pc:picChg chg="add mod">
          <ac:chgData name="guest" userId="MFJQgE22q/5vVX8h/ed9CFMi7Vn/InVlGtaa3XvnVLo=" providerId="None" clId="Web-{CEE1DD53-FB8F-4884-964C-BC924A0706EC}" dt="2023-05-31T09:12:20.170" v="151" actId="14100"/>
          <ac:picMkLst>
            <pc:docMk/>
            <pc:sldMk cId="3993048789" sldId="354"/>
            <ac:picMk id="5" creationId="{2FDBAC70-C113-C4E7-325C-4B3077A8B950}"/>
          </ac:picMkLst>
        </pc:picChg>
      </pc:sldChg>
      <pc:sldChg chg="addSp delSp modSp add replId">
        <pc:chgData name="guest" userId="MFJQgE22q/5vVX8h/ed9CFMi7Vn/InVlGtaa3XvnVLo=" providerId="None" clId="Web-{CEE1DD53-FB8F-4884-964C-BC924A0706EC}" dt="2023-05-31T09:19:26.665" v="329" actId="20577"/>
        <pc:sldMkLst>
          <pc:docMk/>
          <pc:sldMk cId="2362133232" sldId="355"/>
        </pc:sldMkLst>
        <pc:spChg chg="mod">
          <ac:chgData name="guest" userId="MFJQgE22q/5vVX8h/ed9CFMi7Vn/InVlGtaa3XvnVLo=" providerId="None" clId="Web-{CEE1DD53-FB8F-4884-964C-BC924A0706EC}" dt="2023-05-31T09:18:33.416" v="246" actId="20577"/>
          <ac:spMkLst>
            <pc:docMk/>
            <pc:sldMk cId="2362133232" sldId="355"/>
            <ac:spMk id="3" creationId="{3DC8B5B3-1C72-41AF-4CE9-215CCEF09912}"/>
          </ac:spMkLst>
        </pc:spChg>
        <pc:spChg chg="mod">
          <ac:chgData name="guest" userId="MFJQgE22q/5vVX8h/ed9CFMi7Vn/InVlGtaa3XvnVLo=" providerId="None" clId="Web-{CEE1DD53-FB8F-4884-964C-BC924A0706EC}" dt="2023-05-31T09:19:26.665" v="329" actId="20577"/>
          <ac:spMkLst>
            <pc:docMk/>
            <pc:sldMk cId="2362133232" sldId="355"/>
            <ac:spMk id="13" creationId="{1868B07C-117A-CE68-22CE-5D049356DDD2}"/>
          </ac:spMkLst>
        </pc:spChg>
        <pc:picChg chg="add mod">
          <ac:chgData name="guest" userId="MFJQgE22q/5vVX8h/ed9CFMi7Vn/InVlGtaa3XvnVLo=" providerId="None" clId="Web-{CEE1DD53-FB8F-4884-964C-BC924A0706EC}" dt="2023-05-31T09:18:42.541" v="251" actId="1076"/>
          <ac:picMkLst>
            <pc:docMk/>
            <pc:sldMk cId="2362133232" sldId="355"/>
            <ac:picMk id="2" creationId="{E6D7B998-D6EB-8B92-7290-75AB0F49E40A}"/>
          </ac:picMkLst>
        </pc:picChg>
        <pc:picChg chg="del">
          <ac:chgData name="guest" userId="MFJQgE22q/5vVX8h/ed9CFMi7Vn/InVlGtaa3XvnVLo=" providerId="None" clId="Web-{CEE1DD53-FB8F-4884-964C-BC924A0706EC}" dt="2023-05-31T09:18:34.463" v="247"/>
          <ac:picMkLst>
            <pc:docMk/>
            <pc:sldMk cId="2362133232" sldId="355"/>
            <ac:picMk id="5" creationId="{2FDBAC70-C113-C4E7-325C-4B3077A8B950}"/>
          </ac:picMkLst>
        </pc:picChg>
      </pc:sldChg>
    </pc:docChg>
  </pc:docChgLst>
  <pc:docChgLst>
    <pc:chgData name="guest" userId="MFJQgE22q/5vVX8h/ed9CFMi7Vn/InVlGtaa3XvnVLo=" providerId="None" clId="Web-{5D0A2227-F8BC-46E9-9B61-010D2D3AF4D3}"/>
    <pc:docChg chg="addSld delSld modSld">
      <pc:chgData name="guest" userId="MFJQgE22q/5vVX8h/ed9CFMi7Vn/InVlGtaa3XvnVLo=" providerId="None" clId="Web-{5D0A2227-F8BC-46E9-9B61-010D2D3AF4D3}" dt="2023-05-31T09:06:00.025" v="471" actId="20577"/>
      <pc:docMkLst>
        <pc:docMk/>
      </pc:docMkLst>
      <pc:sldChg chg="modNotes">
        <pc:chgData name="guest" userId="MFJQgE22q/5vVX8h/ed9CFMi7Vn/InVlGtaa3XvnVLo=" providerId="None" clId="Web-{5D0A2227-F8BC-46E9-9B61-010D2D3AF4D3}" dt="2023-05-31T08:09:41.946" v="120"/>
        <pc:sldMkLst>
          <pc:docMk/>
          <pc:sldMk cId="3146283239" sldId="348"/>
        </pc:sldMkLst>
      </pc:sldChg>
      <pc:sldChg chg="modSp add replId modNotes">
        <pc:chgData name="guest" userId="MFJQgE22q/5vVX8h/ed9CFMi7Vn/InVlGtaa3XvnVLo=" providerId="None" clId="Web-{5D0A2227-F8BC-46E9-9B61-010D2D3AF4D3}" dt="2023-05-31T08:42:31.117" v="444"/>
        <pc:sldMkLst>
          <pc:docMk/>
          <pc:sldMk cId="583746572" sldId="351"/>
        </pc:sldMkLst>
        <pc:spChg chg="mod">
          <ac:chgData name="guest" userId="MFJQgE22q/5vVX8h/ed9CFMi7Vn/InVlGtaa3XvnVLo=" providerId="None" clId="Web-{5D0A2227-F8BC-46E9-9B61-010D2D3AF4D3}" dt="2023-05-31T08:32:05.577" v="132" actId="20577"/>
          <ac:spMkLst>
            <pc:docMk/>
            <pc:sldMk cId="583746572" sldId="351"/>
            <ac:spMk id="4" creationId="{7864444B-C789-ED22-0F42-C838F8F65898}"/>
          </ac:spMkLst>
        </pc:spChg>
        <pc:spChg chg="mod">
          <ac:chgData name="guest" userId="MFJQgE22q/5vVX8h/ed9CFMi7Vn/InVlGtaa3XvnVLo=" providerId="None" clId="Web-{5D0A2227-F8BC-46E9-9B61-010D2D3AF4D3}" dt="2023-05-31T08:33:32.625" v="179" actId="20577"/>
          <ac:spMkLst>
            <pc:docMk/>
            <pc:sldMk cId="583746572" sldId="351"/>
            <ac:spMk id="5" creationId="{537824A5-0A41-594E-87CC-B22CF394C486}"/>
          </ac:spMkLst>
        </pc:spChg>
      </pc:sldChg>
      <pc:sldChg chg="delSp modSp add del replId">
        <pc:chgData name="guest" userId="MFJQgE22q/5vVX8h/ed9CFMi7Vn/InVlGtaa3XvnVLo=" providerId="None" clId="Web-{5D0A2227-F8BC-46E9-9B61-010D2D3AF4D3}" dt="2023-05-31T08:07:47.680" v="25"/>
        <pc:sldMkLst>
          <pc:docMk/>
          <pc:sldMk cId="1366306760" sldId="351"/>
        </pc:sldMkLst>
        <pc:spChg chg="mod">
          <ac:chgData name="guest" userId="MFJQgE22q/5vVX8h/ed9CFMi7Vn/InVlGtaa3XvnVLo=" providerId="None" clId="Web-{5D0A2227-F8BC-46E9-9B61-010D2D3AF4D3}" dt="2023-05-31T08:07:30.008" v="23" actId="20577"/>
          <ac:spMkLst>
            <pc:docMk/>
            <pc:sldMk cId="1366306760" sldId="351"/>
            <ac:spMk id="4" creationId="{5121308A-B043-857B-758E-5C69F5FF6B72}"/>
          </ac:spMkLst>
        </pc:spChg>
        <pc:spChg chg="del">
          <ac:chgData name="guest" userId="MFJQgE22q/5vVX8h/ed9CFMi7Vn/InVlGtaa3XvnVLo=" providerId="None" clId="Web-{5D0A2227-F8BC-46E9-9B61-010D2D3AF4D3}" dt="2023-05-31T08:07:39.992" v="24"/>
          <ac:spMkLst>
            <pc:docMk/>
            <pc:sldMk cId="1366306760" sldId="351"/>
            <ac:spMk id="13" creationId="{A06A3C74-EA57-C386-9B73-E14D3EB9A6E7}"/>
          </ac:spMkLst>
        </pc:spChg>
      </pc:sldChg>
      <pc:sldChg chg="addSp delSp modSp add replId modNotes">
        <pc:chgData name="guest" userId="MFJQgE22q/5vVX8h/ed9CFMi7Vn/InVlGtaa3XvnVLo=" providerId="None" clId="Web-{5D0A2227-F8BC-46E9-9B61-010D2D3AF4D3}" dt="2023-05-31T09:06:00.025" v="471" actId="20577"/>
        <pc:sldMkLst>
          <pc:docMk/>
          <pc:sldMk cId="3995197897" sldId="352"/>
        </pc:sldMkLst>
        <pc:spChg chg="mod">
          <ac:chgData name="guest" userId="MFJQgE22q/5vVX8h/ed9CFMi7Vn/InVlGtaa3XvnVLo=" providerId="None" clId="Web-{5D0A2227-F8BC-46E9-9B61-010D2D3AF4D3}" dt="2023-05-31T08:33:57.828" v="197" actId="20577"/>
          <ac:spMkLst>
            <pc:docMk/>
            <pc:sldMk cId="3995197897" sldId="352"/>
            <ac:spMk id="3" creationId="{3DC8B5B3-1C72-41AF-4CE9-215CCEF09912}"/>
          </ac:spMkLst>
        </pc:spChg>
        <pc:spChg chg="del">
          <ac:chgData name="guest" userId="MFJQgE22q/5vVX8h/ed9CFMi7Vn/InVlGtaa3XvnVLo=" providerId="None" clId="Web-{5D0A2227-F8BC-46E9-9B61-010D2D3AF4D3}" dt="2023-05-31T08:34:04.641" v="199"/>
          <ac:spMkLst>
            <pc:docMk/>
            <pc:sldMk cId="3995197897" sldId="352"/>
            <ac:spMk id="10" creationId="{798584E5-D7CC-02E5-CE63-ECC12795C26F}"/>
          </ac:spMkLst>
        </pc:spChg>
        <pc:spChg chg="mod">
          <ac:chgData name="guest" userId="MFJQgE22q/5vVX8h/ed9CFMi7Vn/InVlGtaa3XvnVLo=" providerId="None" clId="Web-{5D0A2227-F8BC-46E9-9B61-010D2D3AF4D3}" dt="2023-05-31T09:06:00.025" v="471" actId="20577"/>
          <ac:spMkLst>
            <pc:docMk/>
            <pc:sldMk cId="3995197897" sldId="352"/>
            <ac:spMk id="13" creationId="{1868B07C-117A-CE68-22CE-5D049356DDD2}"/>
          </ac:spMkLst>
        </pc:spChg>
        <pc:picChg chg="add mod">
          <ac:chgData name="guest" userId="MFJQgE22q/5vVX8h/ed9CFMi7Vn/InVlGtaa3XvnVLo=" providerId="None" clId="Web-{5D0A2227-F8BC-46E9-9B61-010D2D3AF4D3}" dt="2023-05-31T08:41:06.725" v="391" actId="1076"/>
          <ac:picMkLst>
            <pc:docMk/>
            <pc:sldMk cId="3995197897" sldId="352"/>
            <ac:picMk id="2" creationId="{0D717018-01CA-9C1B-89FD-43C404C535CB}"/>
          </ac:picMkLst>
        </pc:picChg>
        <pc:picChg chg="del">
          <ac:chgData name="guest" userId="MFJQgE22q/5vVX8h/ed9CFMi7Vn/InVlGtaa3XvnVLo=" providerId="None" clId="Web-{5D0A2227-F8BC-46E9-9B61-010D2D3AF4D3}" dt="2023-05-31T08:34:02.031" v="198"/>
          <ac:picMkLst>
            <pc:docMk/>
            <pc:sldMk cId="3995197897" sldId="352"/>
            <ac:picMk id="9" creationId="{A4BCBA90-4639-05FF-834F-D2EC8AC8A7D0}"/>
          </ac:picMkLst>
        </pc:picChg>
        <pc:picChg chg="del">
          <ac:chgData name="guest" userId="MFJQgE22q/5vVX8h/ed9CFMi7Vn/InVlGtaa3XvnVLo=" providerId="None" clId="Web-{5D0A2227-F8BC-46E9-9B61-010D2D3AF4D3}" dt="2023-05-31T08:34:05.938" v="200"/>
          <ac:picMkLst>
            <pc:docMk/>
            <pc:sldMk cId="3995197897" sldId="352"/>
            <ac:picMk id="12" creationId="{05B556EE-C0D3-1B1D-4C11-BA0DA01190EB}"/>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oleObject" Target="file:///C:\Users\thomas.waelti\CloudDrive\Mit%20mir%20geteilt\Ogi%20Treuhand%20(Ismael%20Ogi)\Intern\Events%20und%20Werbung\2023_06_01_Basiskompetenzen%20Finanzen\3a-Vergleich.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thomas.waelti\CloudDrive\Mit%20mir%20geteilt\Ogi%20Treuhand%20(Ismael%20Ogi)\Intern\Events%20und%20Werbung\2023_06_01_Basiskompetenzen%20Finanzen\AHV-Renten.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thomas.waelti\CloudDrive\Mit%20mir%20geteilt\Ogi%20Treuhand%20(Ismael%20Ogi)\Intern\Events%20und%20Werbung\2023_06_01_Basiskompetenzen%20Finanzen\AHV-Renten.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Einmalige</a:t>
            </a:r>
            <a:r>
              <a:rPr lang="en-US" baseline="0"/>
              <a:t> Einsparung investiert zu 5%</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lineChart>
        <c:grouping val="standard"/>
        <c:varyColors val="0"/>
        <c:ser>
          <c:idx val="0"/>
          <c:order val="0"/>
          <c:tx>
            <c:v>Wertentwicklung</c:v>
          </c:tx>
          <c:spPr>
            <a:ln w="28575" cap="rnd">
              <a:solidFill>
                <a:srgbClr val="002060"/>
              </a:solidFill>
              <a:round/>
            </a:ln>
            <a:effectLst/>
          </c:spPr>
          <c:marker>
            <c:symbol val="circle"/>
            <c:size val="5"/>
            <c:spPr>
              <a:solidFill>
                <a:schemeClr val="accent1"/>
              </a:solidFill>
              <a:ln w="9525">
                <a:solidFill>
                  <a:schemeClr val="accent1"/>
                </a:solidFill>
              </a:ln>
              <a:effectLst/>
            </c:spPr>
          </c:marker>
          <c:dLbls>
            <c:dLbl>
              <c:idx val="1"/>
              <c:layout>
                <c:manualLayout>
                  <c:x val="-3.2520325203252036E-2"/>
                  <c:y val="-6.82926654394302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96F-48EF-9AA4-7A157D669A1A}"/>
                </c:ext>
              </c:extLst>
            </c:dLbl>
            <c:dLbl>
              <c:idx val="10"/>
              <c:layout>
                <c:manualLayout>
                  <c:x val="-3.0165912518853696E-2"/>
                  <c:y val="-8.88889096270421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96F-48EF-9AA4-7A157D669A1A}"/>
                </c:ext>
              </c:extLst>
            </c:dLbl>
            <c:dLbl>
              <c:idx val="20"/>
              <c:layout>
                <c:manualLayout>
                  <c:x val="-1.9512195121951219E-2"/>
                  <c:y val="-7.80487605022058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96F-48EF-9AA4-7A157D669A1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Bankdienstleistung!$B$27:$B$47</c:f>
              <c:numCache>
                <c:formatCode>General</c:formatCode>
                <c:ptCount val="2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numCache>
            </c:numRef>
          </c:cat>
          <c:val>
            <c:numRef>
              <c:f>Bankdienstleistung!$C$27:$C$47</c:f>
              <c:numCache>
                <c:formatCode>0</c:formatCode>
                <c:ptCount val="21"/>
                <c:pt idx="1">
                  <c:v>588</c:v>
                </c:pt>
                <c:pt idx="2">
                  <c:v>617.4</c:v>
                </c:pt>
                <c:pt idx="3">
                  <c:v>648.2700000000001</c:v>
                </c:pt>
                <c:pt idx="4">
                  <c:v>680.68349999999998</c:v>
                </c:pt>
                <c:pt idx="5">
                  <c:v>714.7176750000001</c:v>
                </c:pt>
                <c:pt idx="6">
                  <c:v>750.45355874999996</c:v>
                </c:pt>
                <c:pt idx="7">
                  <c:v>787.97623668750009</c:v>
                </c:pt>
                <c:pt idx="8">
                  <c:v>827.37504852187499</c:v>
                </c:pt>
                <c:pt idx="9">
                  <c:v>868.74380094796879</c:v>
                </c:pt>
                <c:pt idx="10">
                  <c:v>912.18099099536732</c:v>
                </c:pt>
                <c:pt idx="11">
                  <c:v>957.79004054513575</c:v>
                </c:pt>
                <c:pt idx="12">
                  <c:v>1005.6795425723924</c:v>
                </c:pt>
                <c:pt idx="13">
                  <c:v>1055.963519701012</c:v>
                </c:pt>
                <c:pt idx="14">
                  <c:v>1108.7616956860625</c:v>
                </c:pt>
                <c:pt idx="15">
                  <c:v>1164.199780470366</c:v>
                </c:pt>
                <c:pt idx="16">
                  <c:v>1222.4097694938841</c:v>
                </c:pt>
                <c:pt idx="17">
                  <c:v>1283.5302579685786</c:v>
                </c:pt>
                <c:pt idx="18">
                  <c:v>1347.7067708670074</c:v>
                </c:pt>
                <c:pt idx="19">
                  <c:v>1415.0921094103578</c:v>
                </c:pt>
                <c:pt idx="20">
                  <c:v>1485.8467148808757</c:v>
                </c:pt>
              </c:numCache>
            </c:numRef>
          </c:val>
          <c:smooth val="0"/>
          <c:extLst>
            <c:ext xmlns:c16="http://schemas.microsoft.com/office/drawing/2014/chart" uri="{C3380CC4-5D6E-409C-BE32-E72D297353CC}">
              <c16:uniqueId val="{00000003-396F-48EF-9AA4-7A157D669A1A}"/>
            </c:ext>
          </c:extLst>
        </c:ser>
        <c:dLbls>
          <c:showLegendKey val="0"/>
          <c:showVal val="0"/>
          <c:showCatName val="0"/>
          <c:showSerName val="0"/>
          <c:showPercent val="0"/>
          <c:showBubbleSize val="0"/>
        </c:dLbls>
        <c:marker val="1"/>
        <c:smooth val="0"/>
        <c:axId val="1455653328"/>
        <c:axId val="1455650448"/>
      </c:lineChart>
      <c:catAx>
        <c:axId val="1455653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455650448"/>
        <c:crosses val="autoZero"/>
        <c:auto val="1"/>
        <c:lblAlgn val="ctr"/>
        <c:lblOffset val="100"/>
        <c:noMultiLvlLbl val="0"/>
      </c:catAx>
      <c:valAx>
        <c:axId val="14556504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4556533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Wiederholte Einsparung investiert zu 5%</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manualLayout>
          <c:layoutTarget val="inner"/>
          <c:xMode val="edge"/>
          <c:yMode val="edge"/>
          <c:x val="8.0061953978240757E-2"/>
          <c:y val="0.2075139954277937"/>
          <c:w val="0.89654623315626214"/>
          <c:h val="0.69281432193386816"/>
        </c:manualLayout>
      </c:layout>
      <c:lineChart>
        <c:grouping val="standard"/>
        <c:varyColors val="0"/>
        <c:ser>
          <c:idx val="0"/>
          <c:order val="0"/>
          <c:tx>
            <c:v>Wertentwicklung</c:v>
          </c:tx>
          <c:spPr>
            <a:ln w="28575" cap="rnd">
              <a:solidFill>
                <a:srgbClr val="002060"/>
              </a:solidFill>
              <a:round/>
            </a:ln>
            <a:effectLst/>
          </c:spPr>
          <c:marker>
            <c:symbol val="circle"/>
            <c:size val="5"/>
            <c:spPr>
              <a:solidFill>
                <a:schemeClr val="accent1"/>
              </a:solidFill>
              <a:ln w="9525">
                <a:solidFill>
                  <a:schemeClr val="accent1"/>
                </a:solidFill>
              </a:ln>
              <a:effectLst/>
            </c:spPr>
          </c:marker>
          <c:dLbls>
            <c:dLbl>
              <c:idx val="1"/>
              <c:layout>
                <c:manualLayout>
                  <c:x val="-3.4024455077086672E-2"/>
                  <c:y val="-7.04845651983383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5EA-4EA0-B43A-ED10D47547DF}"/>
                </c:ext>
              </c:extLst>
            </c:dLbl>
            <c:dLbl>
              <c:idx val="2"/>
              <c:layout>
                <c:manualLayout>
                  <c:x val="-3.6150983519404614E-2"/>
                  <c:y val="-9.69162771477152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5EA-4EA0-B43A-ED10D47547DF}"/>
                </c:ext>
              </c:extLst>
            </c:dLbl>
            <c:dLbl>
              <c:idx val="10"/>
              <c:layout>
                <c:manualLayout>
                  <c:x val="-2.5518341307815069E-2"/>
                  <c:y val="-0.1145374184472999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5EA-4EA0-B43A-ED10D47547DF}"/>
                </c:ext>
              </c:extLst>
            </c:dLbl>
            <c:dLbl>
              <c:idx val="20"/>
              <c:layout>
                <c:manualLayout>
                  <c:x val="-1.2759170653907496E-2"/>
                  <c:y val="-8.22319927313948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5EA-4EA0-B43A-ED10D47547D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Bankdienstleistung!$F$27:$F$47</c:f>
              <c:numCache>
                <c:formatCode>General</c:formatCode>
                <c:ptCount val="2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numCache>
            </c:numRef>
          </c:cat>
          <c:val>
            <c:numRef>
              <c:f>Bankdienstleistung!$G$27:$G$47</c:f>
              <c:numCache>
                <c:formatCode>0</c:formatCode>
                <c:ptCount val="21"/>
                <c:pt idx="1">
                  <c:v>588</c:v>
                </c:pt>
                <c:pt idx="2">
                  <c:v>1205.4000000000001</c:v>
                </c:pt>
                <c:pt idx="3">
                  <c:v>1853.67</c:v>
                </c:pt>
                <c:pt idx="4">
                  <c:v>2534.3535000000002</c:v>
                </c:pt>
                <c:pt idx="5">
                  <c:v>3249.071175</c:v>
                </c:pt>
                <c:pt idx="6">
                  <c:v>3999.52473375</c:v>
                </c:pt>
                <c:pt idx="7">
                  <c:v>4787.5009704374997</c:v>
                </c:pt>
                <c:pt idx="8">
                  <c:v>5614.876018959375</c:v>
                </c:pt>
                <c:pt idx="9">
                  <c:v>6483.6198199073442</c:v>
                </c:pt>
                <c:pt idx="10">
                  <c:v>7395.8008109027114</c:v>
                </c:pt>
                <c:pt idx="11">
                  <c:v>8353.5908514478469</c:v>
                </c:pt>
                <c:pt idx="12">
                  <c:v>9359.2703940202391</c:v>
                </c:pt>
                <c:pt idx="13">
                  <c:v>10415.233913721251</c:v>
                </c:pt>
                <c:pt idx="14">
                  <c:v>11523.995609407313</c:v>
                </c:pt>
                <c:pt idx="15">
                  <c:v>12688.195389877679</c:v>
                </c:pt>
                <c:pt idx="16">
                  <c:v>13910.605159371564</c:v>
                </c:pt>
                <c:pt idx="17">
                  <c:v>15194.135417340141</c:v>
                </c:pt>
                <c:pt idx="18">
                  <c:v>16541.842188207149</c:v>
                </c:pt>
                <c:pt idx="19">
                  <c:v>17956.934297617507</c:v>
                </c:pt>
                <c:pt idx="20">
                  <c:v>19442.781012498381</c:v>
                </c:pt>
              </c:numCache>
            </c:numRef>
          </c:val>
          <c:smooth val="0"/>
          <c:extLst>
            <c:ext xmlns:c16="http://schemas.microsoft.com/office/drawing/2014/chart" uri="{C3380CC4-5D6E-409C-BE32-E72D297353CC}">
              <c16:uniqueId val="{00000004-45EA-4EA0-B43A-ED10D47547DF}"/>
            </c:ext>
          </c:extLst>
        </c:ser>
        <c:dLbls>
          <c:showLegendKey val="0"/>
          <c:showVal val="0"/>
          <c:showCatName val="0"/>
          <c:showSerName val="0"/>
          <c:showPercent val="0"/>
          <c:showBubbleSize val="0"/>
        </c:dLbls>
        <c:marker val="1"/>
        <c:smooth val="0"/>
        <c:axId val="1455638928"/>
        <c:axId val="1455639408"/>
      </c:lineChart>
      <c:catAx>
        <c:axId val="1455638928"/>
        <c:scaling>
          <c:orientation val="minMax"/>
        </c:scaling>
        <c:delete val="0"/>
        <c:axPos val="b"/>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455639408"/>
        <c:crosses val="autoZero"/>
        <c:auto val="1"/>
        <c:lblAlgn val="ctr"/>
        <c:lblOffset val="100"/>
        <c:noMultiLvlLbl val="0"/>
      </c:catAx>
      <c:valAx>
        <c:axId val="14556394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4556389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rgbClr val="004460"/>
                </a:solidFill>
                <a:effectLst/>
                <a:latin typeface="+mn-lt"/>
                <a:ea typeface="+mn-ea"/>
                <a:cs typeface="+mn-cs"/>
              </a:defRPr>
            </a:pPr>
            <a:r>
              <a:rPr lang="de-CH" sz="1200" dirty="0">
                <a:solidFill>
                  <a:srgbClr val="004460"/>
                </a:solidFill>
                <a:effectLst/>
              </a:rPr>
              <a:t>Grenzsteuersatz</a:t>
            </a:r>
            <a:r>
              <a:rPr lang="de-CH" sz="1200" baseline="0" dirty="0">
                <a:solidFill>
                  <a:srgbClr val="004460"/>
                </a:solidFill>
                <a:effectLst/>
              </a:rPr>
              <a:t> ledig Stadt Bern Kanton + Gemeinde</a:t>
            </a:r>
            <a:endParaRPr lang="de-CH" sz="1200" dirty="0">
              <a:solidFill>
                <a:srgbClr val="004460"/>
              </a:solidFill>
              <a:effectLst/>
            </a:endParaRPr>
          </a:p>
        </c:rich>
      </c:tx>
      <c:overlay val="0"/>
      <c:spPr>
        <a:noFill/>
        <a:ln>
          <a:noFill/>
        </a:ln>
        <a:effectLst/>
      </c:spPr>
      <c:txPr>
        <a:bodyPr rot="0" spcFirstLastPara="1" vertOverflow="ellipsis" vert="horz" wrap="square" anchor="ctr" anchorCtr="1"/>
        <a:lstStyle/>
        <a:p>
          <a:pPr>
            <a:defRPr sz="1600" b="1" i="0" u="none" strike="noStrike" kern="1200" spc="100" baseline="0">
              <a:solidFill>
                <a:srgbClr val="004460"/>
              </a:solidFill>
              <a:effectLst/>
              <a:latin typeface="+mn-lt"/>
              <a:ea typeface="+mn-ea"/>
              <a:cs typeface="+mn-cs"/>
            </a:defRPr>
          </a:pPr>
          <a:endParaRPr lang="de-DE"/>
        </a:p>
      </c:txPr>
    </c:title>
    <c:autoTitleDeleted val="0"/>
    <c:plotArea>
      <c:layout>
        <c:manualLayout>
          <c:layoutTarget val="inner"/>
          <c:xMode val="edge"/>
          <c:yMode val="edge"/>
          <c:x val="0.11407465852584701"/>
          <c:y val="0.15591394549277252"/>
          <c:w val="0.74858088616221996"/>
          <c:h val="0.69121703916645938"/>
        </c:manualLayout>
      </c:layout>
      <c:scatterChart>
        <c:scatterStyle val="lineMarker"/>
        <c:varyColors val="0"/>
        <c:ser>
          <c:idx val="0"/>
          <c:order val="0"/>
          <c:tx>
            <c:strRef>
              <c:f>'Grenzsteuersatz BE'!$J$22</c:f>
              <c:strCache>
                <c:ptCount val="1"/>
                <c:pt idx="0">
                  <c:v>Grenzsteuersatz konfessionslos</c:v>
                </c:pt>
              </c:strCache>
            </c:strRef>
          </c:tx>
          <c:spPr>
            <a:ln w="9525" cap="rnd">
              <a:solidFill>
                <a:srgbClr val="00B050"/>
              </a:solidFill>
              <a:round/>
            </a:ln>
            <a:effectLst>
              <a:outerShdw blurRad="57150" dist="19050" dir="5400000" algn="ctr" rotWithShape="0">
                <a:srgbClr val="000000">
                  <a:alpha val="63000"/>
                </a:srgbClr>
              </a:outerShdw>
            </a:effectLst>
          </c:spPr>
          <c:marker>
            <c:symbol val="none"/>
          </c:marker>
          <c:xVal>
            <c:numRef>
              <c:f>'Grenzsteuersatz BE'!$H$23:$H$50</c:f>
              <c:numCache>
                <c:formatCode>_ * #,##0_ ;_ * \-#,##0_ ;_ * "-"??_ ;_ @_ </c:formatCode>
                <c:ptCount val="28"/>
                <c:pt idx="0" formatCode="General">
                  <c:v>1</c:v>
                </c:pt>
                <c:pt idx="1">
                  <c:v>3100</c:v>
                </c:pt>
                <c:pt idx="2">
                  <c:v>3101</c:v>
                </c:pt>
                <c:pt idx="3">
                  <c:v>6200</c:v>
                </c:pt>
                <c:pt idx="4">
                  <c:v>6201</c:v>
                </c:pt>
                <c:pt idx="5">
                  <c:v>15600</c:v>
                </c:pt>
                <c:pt idx="6">
                  <c:v>15601</c:v>
                </c:pt>
                <c:pt idx="7">
                  <c:v>31000</c:v>
                </c:pt>
                <c:pt idx="8">
                  <c:v>31001</c:v>
                </c:pt>
                <c:pt idx="9">
                  <c:v>56700</c:v>
                </c:pt>
                <c:pt idx="10">
                  <c:v>56701</c:v>
                </c:pt>
                <c:pt idx="11">
                  <c:v>82400</c:v>
                </c:pt>
                <c:pt idx="12">
                  <c:v>82401</c:v>
                </c:pt>
                <c:pt idx="13">
                  <c:v>108100</c:v>
                </c:pt>
                <c:pt idx="14">
                  <c:v>108101</c:v>
                </c:pt>
                <c:pt idx="15">
                  <c:v>133800</c:v>
                </c:pt>
                <c:pt idx="16">
                  <c:v>133801</c:v>
                </c:pt>
                <c:pt idx="17">
                  <c:v>159500</c:v>
                </c:pt>
                <c:pt idx="18">
                  <c:v>159501</c:v>
                </c:pt>
                <c:pt idx="19">
                  <c:v>185200</c:v>
                </c:pt>
                <c:pt idx="20">
                  <c:v>185201</c:v>
                </c:pt>
                <c:pt idx="21">
                  <c:v>221100</c:v>
                </c:pt>
                <c:pt idx="22">
                  <c:v>221101</c:v>
                </c:pt>
                <c:pt idx="23">
                  <c:v>304000</c:v>
                </c:pt>
                <c:pt idx="24">
                  <c:v>304001</c:v>
                </c:pt>
                <c:pt idx="25">
                  <c:v>449100</c:v>
                </c:pt>
                <c:pt idx="26">
                  <c:v>449101</c:v>
                </c:pt>
                <c:pt idx="27" formatCode="General">
                  <c:v>1000000</c:v>
                </c:pt>
              </c:numCache>
            </c:numRef>
          </c:xVal>
          <c:yVal>
            <c:numRef>
              <c:f>'Grenzsteuersatz BE'!$J$23:$J$50</c:f>
              <c:numCache>
                <c:formatCode>_(* #,##0.00_);_(* \(#,##0.00\);_(* "-"??_);_(@_)</c:formatCode>
                <c:ptCount val="28"/>
                <c:pt idx="0">
                  <c:v>8.9017499999999981</c:v>
                </c:pt>
                <c:pt idx="1">
                  <c:v>8.9017499999999981</c:v>
                </c:pt>
                <c:pt idx="2">
                  <c:v>13.238499999999998</c:v>
                </c:pt>
                <c:pt idx="3">
                  <c:v>13.238499999999998</c:v>
                </c:pt>
                <c:pt idx="4">
                  <c:v>16.433999999999997</c:v>
                </c:pt>
                <c:pt idx="5">
                  <c:v>16.433999999999997</c:v>
                </c:pt>
                <c:pt idx="6">
                  <c:v>18.944749999999999</c:v>
                </c:pt>
                <c:pt idx="7">
                  <c:v>18.944749999999999</c:v>
                </c:pt>
                <c:pt idx="8">
                  <c:v>20.314249999999998</c:v>
                </c:pt>
                <c:pt idx="9">
                  <c:v>20.314249999999998</c:v>
                </c:pt>
                <c:pt idx="10">
                  <c:v>22.824999999999996</c:v>
                </c:pt>
                <c:pt idx="11">
                  <c:v>22.824999999999996</c:v>
                </c:pt>
                <c:pt idx="12">
                  <c:v>25.563999999999997</c:v>
                </c:pt>
                <c:pt idx="13">
                  <c:v>25.563999999999997</c:v>
                </c:pt>
                <c:pt idx="14">
                  <c:v>26.248749999999998</c:v>
                </c:pt>
                <c:pt idx="15">
                  <c:v>26.248749999999998</c:v>
                </c:pt>
                <c:pt idx="16">
                  <c:v>26.933499999999999</c:v>
                </c:pt>
                <c:pt idx="17">
                  <c:v>26.933499999999999</c:v>
                </c:pt>
                <c:pt idx="18">
                  <c:v>27.618249999999996</c:v>
                </c:pt>
                <c:pt idx="19">
                  <c:v>27.618249999999996</c:v>
                </c:pt>
                <c:pt idx="20">
                  <c:v>28.074749999999998</c:v>
                </c:pt>
                <c:pt idx="21">
                  <c:v>28.074749999999998</c:v>
                </c:pt>
                <c:pt idx="22">
                  <c:v>28.759499999999996</c:v>
                </c:pt>
                <c:pt idx="23">
                  <c:v>28.759499999999996</c:v>
                </c:pt>
                <c:pt idx="24">
                  <c:v>29.215999999999998</c:v>
                </c:pt>
                <c:pt idx="25">
                  <c:v>29.215999999999998</c:v>
                </c:pt>
                <c:pt idx="26">
                  <c:v>29.672499999999996</c:v>
                </c:pt>
                <c:pt idx="27">
                  <c:v>29.672499999999996</c:v>
                </c:pt>
              </c:numCache>
            </c:numRef>
          </c:yVal>
          <c:smooth val="0"/>
          <c:extLst>
            <c:ext xmlns:c16="http://schemas.microsoft.com/office/drawing/2014/chart" uri="{C3380CC4-5D6E-409C-BE32-E72D297353CC}">
              <c16:uniqueId val="{00000000-20B0-4D23-95CA-07A8CD08CE14}"/>
            </c:ext>
          </c:extLst>
        </c:ser>
        <c:ser>
          <c:idx val="1"/>
          <c:order val="1"/>
          <c:tx>
            <c:strRef>
              <c:f>'Grenzsteuersatz BE'!$K$22</c:f>
              <c:strCache>
                <c:ptCount val="1"/>
                <c:pt idx="0">
                  <c:v>Grenzsteuersatz reformiert</c:v>
                </c:pt>
              </c:strCache>
            </c:strRef>
          </c:tx>
          <c:spPr>
            <a:ln w="9525" cap="rnd">
              <a:solidFill>
                <a:srgbClr val="004460"/>
              </a:solidFill>
              <a:round/>
            </a:ln>
            <a:effectLst>
              <a:outerShdw blurRad="57150" dist="19050" dir="5400000" algn="ctr" rotWithShape="0">
                <a:srgbClr val="000000">
                  <a:alpha val="63000"/>
                </a:srgbClr>
              </a:outerShdw>
            </a:effectLst>
          </c:spPr>
          <c:marker>
            <c:symbol val="none"/>
          </c:marker>
          <c:xVal>
            <c:numRef>
              <c:f>'Grenzsteuersatz BE'!$H$23:$H$50</c:f>
              <c:numCache>
                <c:formatCode>_ * #,##0_ ;_ * \-#,##0_ ;_ * "-"??_ ;_ @_ </c:formatCode>
                <c:ptCount val="28"/>
                <c:pt idx="0" formatCode="General">
                  <c:v>1</c:v>
                </c:pt>
                <c:pt idx="1">
                  <c:v>3100</c:v>
                </c:pt>
                <c:pt idx="2">
                  <c:v>3101</c:v>
                </c:pt>
                <c:pt idx="3">
                  <c:v>6200</c:v>
                </c:pt>
                <c:pt idx="4">
                  <c:v>6201</c:v>
                </c:pt>
                <c:pt idx="5">
                  <c:v>15600</c:v>
                </c:pt>
                <c:pt idx="6">
                  <c:v>15601</c:v>
                </c:pt>
                <c:pt idx="7">
                  <c:v>31000</c:v>
                </c:pt>
                <c:pt idx="8">
                  <c:v>31001</c:v>
                </c:pt>
                <c:pt idx="9">
                  <c:v>56700</c:v>
                </c:pt>
                <c:pt idx="10">
                  <c:v>56701</c:v>
                </c:pt>
                <c:pt idx="11">
                  <c:v>82400</c:v>
                </c:pt>
                <c:pt idx="12">
                  <c:v>82401</c:v>
                </c:pt>
                <c:pt idx="13">
                  <c:v>108100</c:v>
                </c:pt>
                <c:pt idx="14">
                  <c:v>108101</c:v>
                </c:pt>
                <c:pt idx="15">
                  <c:v>133800</c:v>
                </c:pt>
                <c:pt idx="16">
                  <c:v>133801</c:v>
                </c:pt>
                <c:pt idx="17">
                  <c:v>159500</c:v>
                </c:pt>
                <c:pt idx="18">
                  <c:v>159501</c:v>
                </c:pt>
                <c:pt idx="19">
                  <c:v>185200</c:v>
                </c:pt>
                <c:pt idx="20">
                  <c:v>185201</c:v>
                </c:pt>
                <c:pt idx="21">
                  <c:v>221100</c:v>
                </c:pt>
                <c:pt idx="22">
                  <c:v>221101</c:v>
                </c:pt>
                <c:pt idx="23">
                  <c:v>304000</c:v>
                </c:pt>
                <c:pt idx="24">
                  <c:v>304001</c:v>
                </c:pt>
                <c:pt idx="25">
                  <c:v>449100</c:v>
                </c:pt>
                <c:pt idx="26">
                  <c:v>449101</c:v>
                </c:pt>
                <c:pt idx="27" formatCode="General">
                  <c:v>1000000</c:v>
                </c:pt>
              </c:numCache>
            </c:numRef>
          </c:xVal>
          <c:yVal>
            <c:numRef>
              <c:f>'Grenzsteuersatz BE'!$K$23:$K$50</c:f>
              <c:numCache>
                <c:formatCode>_(* #,##0.00_);_(* \(#,##0.00\);_(* "-"??_);_(@_)</c:formatCode>
                <c:ptCount val="28"/>
                <c:pt idx="0">
                  <c:v>9.2605499999999985</c:v>
                </c:pt>
                <c:pt idx="1">
                  <c:v>9.2605499999999985</c:v>
                </c:pt>
                <c:pt idx="2">
                  <c:v>13.772099999999998</c:v>
                </c:pt>
                <c:pt idx="3">
                  <c:v>13.772099999999998</c:v>
                </c:pt>
                <c:pt idx="4">
                  <c:v>17.096399999999999</c:v>
                </c:pt>
                <c:pt idx="5">
                  <c:v>17.096399999999999</c:v>
                </c:pt>
                <c:pt idx="6">
                  <c:v>19.708349999999999</c:v>
                </c:pt>
                <c:pt idx="7">
                  <c:v>19.708349999999999</c:v>
                </c:pt>
                <c:pt idx="8">
                  <c:v>21.133050000000001</c:v>
                </c:pt>
                <c:pt idx="9">
                  <c:v>21.133050000000001</c:v>
                </c:pt>
                <c:pt idx="10">
                  <c:v>23.744999999999997</c:v>
                </c:pt>
                <c:pt idx="11">
                  <c:v>23.744999999999997</c:v>
                </c:pt>
                <c:pt idx="12">
                  <c:v>26.594399999999997</c:v>
                </c:pt>
                <c:pt idx="13">
                  <c:v>26.594399999999997</c:v>
                </c:pt>
                <c:pt idx="14">
                  <c:v>27.306749999999997</c:v>
                </c:pt>
                <c:pt idx="15">
                  <c:v>27.306749999999997</c:v>
                </c:pt>
                <c:pt idx="16">
                  <c:v>28.019099999999998</c:v>
                </c:pt>
                <c:pt idx="17">
                  <c:v>28.019099999999998</c:v>
                </c:pt>
                <c:pt idx="18">
                  <c:v>28.731449999999999</c:v>
                </c:pt>
                <c:pt idx="19">
                  <c:v>28.731449999999999</c:v>
                </c:pt>
                <c:pt idx="20">
                  <c:v>29.20635</c:v>
                </c:pt>
                <c:pt idx="21">
                  <c:v>29.20635</c:v>
                </c:pt>
                <c:pt idx="22">
                  <c:v>29.918699999999998</c:v>
                </c:pt>
                <c:pt idx="23">
                  <c:v>29.918699999999998</c:v>
                </c:pt>
                <c:pt idx="24">
                  <c:v>30.393599999999999</c:v>
                </c:pt>
                <c:pt idx="25">
                  <c:v>30.393599999999999</c:v>
                </c:pt>
                <c:pt idx="26">
                  <c:v>30.868499999999997</c:v>
                </c:pt>
                <c:pt idx="27">
                  <c:v>30.868499999999997</c:v>
                </c:pt>
              </c:numCache>
            </c:numRef>
          </c:yVal>
          <c:smooth val="0"/>
          <c:extLst>
            <c:ext xmlns:c16="http://schemas.microsoft.com/office/drawing/2014/chart" uri="{C3380CC4-5D6E-409C-BE32-E72D297353CC}">
              <c16:uniqueId val="{00000001-20B0-4D23-95CA-07A8CD08CE14}"/>
            </c:ext>
          </c:extLst>
        </c:ser>
        <c:dLbls>
          <c:showLegendKey val="0"/>
          <c:showVal val="0"/>
          <c:showCatName val="0"/>
          <c:showSerName val="0"/>
          <c:showPercent val="0"/>
          <c:showBubbleSize val="0"/>
        </c:dLbls>
        <c:axId val="2036548544"/>
        <c:axId val="2036547104"/>
      </c:scatterChart>
      <c:valAx>
        <c:axId val="2036548544"/>
        <c:scaling>
          <c:orientation val="minMax"/>
          <c:max val="500000"/>
        </c:scaling>
        <c:delete val="0"/>
        <c:axPos val="b"/>
        <c:majorGridlines>
          <c:spPr>
            <a:ln w="9525" cap="flat" cmpd="sng" algn="ctr">
              <a:solidFill>
                <a:srgbClr val="004460">
                  <a:alpha val="10000"/>
                </a:srgbClr>
              </a:solidFill>
              <a:round/>
            </a:ln>
            <a:effectLst/>
          </c:spPr>
        </c:majorGridlines>
        <c:title>
          <c:tx>
            <c:rich>
              <a:bodyPr rot="0" spcFirstLastPara="1" vertOverflow="ellipsis" vert="horz" wrap="square" anchor="b" anchorCtr="1"/>
              <a:lstStyle/>
              <a:p>
                <a:pPr>
                  <a:defRPr sz="900" b="1" i="0" u="none" strike="noStrike" kern="1200" cap="all" baseline="0">
                    <a:solidFill>
                      <a:srgbClr val="004460"/>
                    </a:solidFill>
                    <a:latin typeface="+mn-lt"/>
                    <a:ea typeface="+mn-ea"/>
                    <a:cs typeface="+mn-cs"/>
                  </a:defRPr>
                </a:pPr>
                <a:r>
                  <a:rPr lang="de-CH">
                    <a:solidFill>
                      <a:srgbClr val="004460"/>
                    </a:solidFill>
                  </a:rPr>
                  <a:t>steuerbares Einkommen</a:t>
                </a:r>
              </a:p>
            </c:rich>
          </c:tx>
          <c:overlay val="0"/>
          <c:spPr>
            <a:noFill/>
            <a:ln>
              <a:noFill/>
            </a:ln>
            <a:effectLst/>
          </c:spPr>
          <c:txPr>
            <a:bodyPr rot="0" spcFirstLastPara="1" vertOverflow="ellipsis" vert="horz" wrap="square" anchor="b" anchorCtr="1"/>
            <a:lstStyle/>
            <a:p>
              <a:pPr>
                <a:defRPr sz="900" b="1" i="0" u="none" strike="noStrike" kern="1200" cap="all" baseline="0">
                  <a:solidFill>
                    <a:srgbClr val="004460"/>
                  </a:solidFill>
                  <a:latin typeface="+mn-lt"/>
                  <a:ea typeface="+mn-ea"/>
                  <a:cs typeface="+mn-cs"/>
                </a:defRPr>
              </a:pPr>
              <a:endParaRPr lang="de-DE"/>
            </a:p>
          </c:txPr>
        </c:title>
        <c:numFmt formatCode="#,##0" sourceLinked="0"/>
        <c:majorTickMark val="none"/>
        <c:minorTickMark val="none"/>
        <c:tickLblPos val="nextTo"/>
        <c:spPr>
          <a:noFill/>
          <a:ln w="9525" cap="flat" cmpd="sng" algn="ctr">
            <a:solidFill>
              <a:schemeClr val="lt1">
                <a:lumMod val="50000"/>
              </a:schemeClr>
            </a:solidFill>
          </a:ln>
          <a:effectLst/>
        </c:spPr>
        <c:txPr>
          <a:bodyPr rot="-60000000" spcFirstLastPara="1" vertOverflow="ellipsis" vert="horz" wrap="square" anchor="ctr" anchorCtr="1"/>
          <a:lstStyle/>
          <a:p>
            <a:pPr>
              <a:defRPr sz="900" b="0" i="0" u="none" strike="noStrike" kern="1200" baseline="0">
                <a:solidFill>
                  <a:srgbClr val="004460"/>
                </a:solidFill>
                <a:latin typeface="+mn-lt"/>
                <a:ea typeface="+mn-ea"/>
                <a:cs typeface="+mn-cs"/>
              </a:defRPr>
            </a:pPr>
            <a:endParaRPr lang="de-DE"/>
          </a:p>
        </c:txPr>
        <c:crossAx val="2036547104"/>
        <c:crosses val="autoZero"/>
        <c:crossBetween val="midCat"/>
        <c:majorUnit val="50000"/>
      </c:valAx>
      <c:valAx>
        <c:axId val="2036547104"/>
        <c:scaling>
          <c:orientation val="minMax"/>
        </c:scaling>
        <c:delete val="0"/>
        <c:axPos val="l"/>
        <c:majorGridlines>
          <c:spPr>
            <a:ln w="9525" cap="flat" cmpd="sng" algn="ctr">
              <a:solidFill>
                <a:srgbClr val="004460">
                  <a:alpha val="10000"/>
                </a:srgbClr>
              </a:solidFill>
              <a:round/>
            </a:ln>
            <a:effectLst/>
          </c:spPr>
        </c:majorGridlines>
        <c:numFmt formatCode="_(* #,##0.00_);_(* \(#,##0.00\);_(* &quot;-&quot;??_);_(@_)" sourceLinked="1"/>
        <c:majorTickMark val="none"/>
        <c:minorTickMark val="none"/>
        <c:tickLblPos val="nextTo"/>
        <c:spPr>
          <a:noFill/>
          <a:ln w="9525" cap="flat" cmpd="sng" algn="ctr">
            <a:solidFill>
              <a:schemeClr val="lt1">
                <a:lumMod val="50000"/>
              </a:schemeClr>
            </a:solidFill>
          </a:ln>
          <a:effectLst/>
        </c:spPr>
        <c:txPr>
          <a:bodyPr rot="-60000000" spcFirstLastPara="1" vertOverflow="ellipsis" vert="horz" wrap="square" anchor="ctr" anchorCtr="1"/>
          <a:lstStyle/>
          <a:p>
            <a:pPr>
              <a:defRPr sz="900" b="0" i="0" u="none" strike="noStrike" kern="1200" baseline="0">
                <a:solidFill>
                  <a:srgbClr val="004460"/>
                </a:solidFill>
                <a:latin typeface="+mn-lt"/>
                <a:ea typeface="+mn-ea"/>
                <a:cs typeface="+mn-cs"/>
              </a:defRPr>
            </a:pPr>
            <a:endParaRPr lang="de-DE"/>
          </a:p>
        </c:txPr>
        <c:crossAx val="2036548544"/>
        <c:crossesAt val="0"/>
        <c:crossBetween val="midCat"/>
      </c:valAx>
      <c:spPr>
        <a:solidFill>
          <a:schemeClr val="bg1"/>
        </a:solid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rgbClr val="004460"/>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1212772393058258"/>
          <c:y val="9.8236680810938254E-2"/>
          <c:w val="0.83556725353151085"/>
          <c:h val="0.79613465981422971"/>
        </c:manualLayout>
      </c:layout>
      <c:scatterChart>
        <c:scatterStyle val="lineMarker"/>
        <c:varyColors val="0"/>
        <c:ser>
          <c:idx val="1"/>
          <c:order val="0"/>
          <c:tx>
            <c:strRef>
              <c:f>Rente_Max_Min_Voll_Teil_Single!$C$1</c:f>
              <c:strCache>
                <c:ptCount val="1"/>
                <c:pt idx="0">
                  <c:v>Rente_Single</c:v>
                </c:pt>
              </c:strCache>
            </c:strRef>
          </c:tx>
          <c:spPr>
            <a:ln w="25400" cap="rnd">
              <a:noFill/>
              <a:round/>
            </a:ln>
            <a:effectLst/>
          </c:spPr>
          <c:marker>
            <c:symbol val="circle"/>
            <c:size val="5"/>
            <c:spPr>
              <a:solidFill>
                <a:schemeClr val="dk1">
                  <a:tint val="55000"/>
                </a:schemeClr>
              </a:solidFill>
              <a:ln w="9525">
                <a:solidFill>
                  <a:schemeClr val="dk1">
                    <a:tint val="55000"/>
                  </a:schemeClr>
                </a:solidFill>
              </a:ln>
              <a:effectLst/>
            </c:spPr>
          </c:marker>
          <c:dPt>
            <c:idx val="2250"/>
            <c:marker>
              <c:symbol val="circle"/>
              <c:size val="5"/>
              <c:spPr>
                <a:solidFill>
                  <a:srgbClr val="00B050"/>
                </a:solidFill>
                <a:ln w="9525">
                  <a:solidFill>
                    <a:schemeClr val="dk1">
                      <a:tint val="55000"/>
                    </a:schemeClr>
                  </a:solidFill>
                </a:ln>
                <a:effectLst/>
              </c:spPr>
            </c:marker>
            <c:bubble3D val="0"/>
            <c:extLst>
              <c:ext xmlns:c16="http://schemas.microsoft.com/office/drawing/2014/chart" uri="{C3380CC4-5D6E-409C-BE32-E72D297353CC}">
                <c16:uniqueId val="{00000001-1D99-43BC-8FF0-D2F0EC43BB2E}"/>
              </c:ext>
            </c:extLst>
          </c:dPt>
          <c:dLbls>
            <c:dLbl>
              <c:idx val="1"/>
              <c:layout>
                <c:manualLayout>
                  <c:x val="3.9260969976905313E-2"/>
                  <c:y val="-0.20367751060820363"/>
                </c:manualLayout>
              </c:layout>
              <c:tx>
                <c:rich>
                  <a:bodyPr/>
                  <a:lstStyle/>
                  <a:p>
                    <a:r>
                      <a:rPr lang="en-US"/>
                      <a:t>Minimalrente = 1'225 CHF</a:t>
                    </a:r>
                  </a:p>
                  <a:p>
                    <a:r>
                      <a:rPr lang="en-US"/>
                      <a:t>&lt;=14'700 | 44 Jahre</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1D99-43BC-8FF0-D2F0EC43BB2E}"/>
                </c:ext>
              </c:extLst>
            </c:dLbl>
            <c:dLbl>
              <c:idx val="2250"/>
              <c:layout>
                <c:manualLayout>
                  <c:x val="-2.160626386348171E-3"/>
                  <c:y val="-7.1803790082696231E-2"/>
                </c:manualLayout>
              </c:layout>
              <c:tx>
                <c:rich>
                  <a:bodyPr/>
                  <a:lstStyle/>
                  <a:p>
                    <a:r>
                      <a:rPr lang="en-US"/>
                      <a:t>Maximalrente = 2'450 CHF</a:t>
                    </a:r>
                  </a:p>
                  <a:p>
                    <a:r>
                      <a:rPr lang="en-US"/>
                      <a:t>&gt;=</a:t>
                    </a:r>
                    <a:r>
                      <a:rPr lang="en-US" baseline="0"/>
                      <a:t> </a:t>
                    </a:r>
                    <a:r>
                      <a:rPr lang="en-US"/>
                      <a:t>88'200 | 44 Jahre</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D99-43BC-8FF0-D2F0EC43BB2E}"/>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4460"/>
                    </a:solidFill>
                    <a:latin typeface="+mn-lt"/>
                    <a:ea typeface="+mn-ea"/>
                    <a:cs typeface="+mn-cs"/>
                  </a:defRPr>
                </a:pPr>
                <a:endParaRPr lang="de-D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rgbClr val="004460"/>
                      </a:solidFill>
                      <a:round/>
                    </a:ln>
                    <a:effectLst/>
                  </c:spPr>
                </c15:leaderLines>
              </c:ext>
            </c:extLst>
          </c:dLbls>
          <c:xVal>
            <c:numRef>
              <c:f>Rente_Max_Min_Voll_Teil_Single!$A$2:$A$2296</c:f>
              <c:numCache>
                <c:formatCode>General</c:formatCode>
                <c:ptCount val="2295"/>
                <c:pt idx="0">
                  <c:v>14700</c:v>
                </c:pt>
                <c:pt idx="1">
                  <c:v>14700</c:v>
                </c:pt>
                <c:pt idx="2">
                  <c:v>14700</c:v>
                </c:pt>
                <c:pt idx="3">
                  <c:v>14700</c:v>
                </c:pt>
                <c:pt idx="4">
                  <c:v>14700</c:v>
                </c:pt>
                <c:pt idx="5">
                  <c:v>14700</c:v>
                </c:pt>
                <c:pt idx="6">
                  <c:v>14700</c:v>
                </c:pt>
                <c:pt idx="7">
                  <c:v>14700</c:v>
                </c:pt>
                <c:pt idx="8">
                  <c:v>14700</c:v>
                </c:pt>
                <c:pt idx="9">
                  <c:v>14700</c:v>
                </c:pt>
                <c:pt idx="10">
                  <c:v>14700</c:v>
                </c:pt>
                <c:pt idx="11">
                  <c:v>14700</c:v>
                </c:pt>
                <c:pt idx="12">
                  <c:v>14700</c:v>
                </c:pt>
                <c:pt idx="13">
                  <c:v>14700</c:v>
                </c:pt>
                <c:pt idx="14">
                  <c:v>14700</c:v>
                </c:pt>
                <c:pt idx="15">
                  <c:v>14700</c:v>
                </c:pt>
                <c:pt idx="16">
                  <c:v>14700</c:v>
                </c:pt>
                <c:pt idx="17">
                  <c:v>14700</c:v>
                </c:pt>
                <c:pt idx="18">
                  <c:v>14700</c:v>
                </c:pt>
                <c:pt idx="19">
                  <c:v>14700</c:v>
                </c:pt>
                <c:pt idx="20">
                  <c:v>14700</c:v>
                </c:pt>
                <c:pt idx="21">
                  <c:v>14700</c:v>
                </c:pt>
                <c:pt idx="22">
                  <c:v>14700</c:v>
                </c:pt>
                <c:pt idx="23">
                  <c:v>14700</c:v>
                </c:pt>
                <c:pt idx="24">
                  <c:v>14700</c:v>
                </c:pt>
                <c:pt idx="25">
                  <c:v>14700</c:v>
                </c:pt>
                <c:pt idx="26">
                  <c:v>14700</c:v>
                </c:pt>
                <c:pt idx="27">
                  <c:v>14700</c:v>
                </c:pt>
                <c:pt idx="28">
                  <c:v>14700</c:v>
                </c:pt>
                <c:pt idx="29">
                  <c:v>14700</c:v>
                </c:pt>
                <c:pt idx="30">
                  <c:v>14700</c:v>
                </c:pt>
                <c:pt idx="31">
                  <c:v>14700</c:v>
                </c:pt>
                <c:pt idx="32">
                  <c:v>14700</c:v>
                </c:pt>
                <c:pt idx="33">
                  <c:v>14700</c:v>
                </c:pt>
                <c:pt idx="34">
                  <c:v>14700</c:v>
                </c:pt>
                <c:pt idx="35">
                  <c:v>14700</c:v>
                </c:pt>
                <c:pt idx="36">
                  <c:v>14700</c:v>
                </c:pt>
                <c:pt idx="37">
                  <c:v>14700</c:v>
                </c:pt>
                <c:pt idx="38">
                  <c:v>14700</c:v>
                </c:pt>
                <c:pt idx="39">
                  <c:v>14700</c:v>
                </c:pt>
                <c:pt idx="40">
                  <c:v>14700</c:v>
                </c:pt>
                <c:pt idx="41">
                  <c:v>14700</c:v>
                </c:pt>
                <c:pt idx="42">
                  <c:v>14700</c:v>
                </c:pt>
                <c:pt idx="43">
                  <c:v>14700</c:v>
                </c:pt>
                <c:pt idx="44">
                  <c:v>14700</c:v>
                </c:pt>
                <c:pt idx="45">
                  <c:v>16170</c:v>
                </c:pt>
                <c:pt idx="46">
                  <c:v>16170</c:v>
                </c:pt>
                <c:pt idx="47">
                  <c:v>16170</c:v>
                </c:pt>
                <c:pt idx="48">
                  <c:v>16170</c:v>
                </c:pt>
                <c:pt idx="49">
                  <c:v>16170</c:v>
                </c:pt>
                <c:pt idx="50">
                  <c:v>16170</c:v>
                </c:pt>
                <c:pt idx="51">
                  <c:v>16170</c:v>
                </c:pt>
                <c:pt idx="52">
                  <c:v>16170</c:v>
                </c:pt>
                <c:pt idx="53">
                  <c:v>16170</c:v>
                </c:pt>
                <c:pt idx="54">
                  <c:v>16170</c:v>
                </c:pt>
                <c:pt idx="55">
                  <c:v>16170</c:v>
                </c:pt>
                <c:pt idx="56">
                  <c:v>16170</c:v>
                </c:pt>
                <c:pt idx="57">
                  <c:v>16170</c:v>
                </c:pt>
                <c:pt idx="58">
                  <c:v>16170</c:v>
                </c:pt>
                <c:pt idx="59">
                  <c:v>16170</c:v>
                </c:pt>
                <c:pt idx="60">
                  <c:v>16170</c:v>
                </c:pt>
                <c:pt idx="61">
                  <c:v>16170</c:v>
                </c:pt>
                <c:pt idx="62">
                  <c:v>16170</c:v>
                </c:pt>
                <c:pt idx="63">
                  <c:v>16170</c:v>
                </c:pt>
                <c:pt idx="64">
                  <c:v>16170</c:v>
                </c:pt>
                <c:pt idx="65">
                  <c:v>16170</c:v>
                </c:pt>
                <c:pt idx="66">
                  <c:v>16170</c:v>
                </c:pt>
                <c:pt idx="67">
                  <c:v>16170</c:v>
                </c:pt>
                <c:pt idx="68">
                  <c:v>16170</c:v>
                </c:pt>
                <c:pt idx="69">
                  <c:v>16170</c:v>
                </c:pt>
                <c:pt idx="70">
                  <c:v>16170</c:v>
                </c:pt>
                <c:pt idx="71">
                  <c:v>16170</c:v>
                </c:pt>
                <c:pt idx="72">
                  <c:v>16170</c:v>
                </c:pt>
                <c:pt idx="73">
                  <c:v>16170</c:v>
                </c:pt>
                <c:pt idx="74">
                  <c:v>16170</c:v>
                </c:pt>
                <c:pt idx="75">
                  <c:v>16170</c:v>
                </c:pt>
                <c:pt idx="76">
                  <c:v>16170</c:v>
                </c:pt>
                <c:pt idx="77">
                  <c:v>16170</c:v>
                </c:pt>
                <c:pt idx="78">
                  <c:v>16170</c:v>
                </c:pt>
                <c:pt idx="79">
                  <c:v>16170</c:v>
                </c:pt>
                <c:pt idx="80">
                  <c:v>16170</c:v>
                </c:pt>
                <c:pt idx="81">
                  <c:v>16170</c:v>
                </c:pt>
                <c:pt idx="82">
                  <c:v>16170</c:v>
                </c:pt>
                <c:pt idx="83">
                  <c:v>16170</c:v>
                </c:pt>
                <c:pt idx="84">
                  <c:v>16170</c:v>
                </c:pt>
                <c:pt idx="85">
                  <c:v>16170</c:v>
                </c:pt>
                <c:pt idx="86">
                  <c:v>16170</c:v>
                </c:pt>
                <c:pt idx="87">
                  <c:v>16170</c:v>
                </c:pt>
                <c:pt idx="88">
                  <c:v>16170</c:v>
                </c:pt>
                <c:pt idx="89">
                  <c:v>16170</c:v>
                </c:pt>
                <c:pt idx="90">
                  <c:v>17640</c:v>
                </c:pt>
                <c:pt idx="91">
                  <c:v>17640</c:v>
                </c:pt>
                <c:pt idx="92">
                  <c:v>17640</c:v>
                </c:pt>
                <c:pt idx="93">
                  <c:v>17640</c:v>
                </c:pt>
                <c:pt idx="94">
                  <c:v>17640</c:v>
                </c:pt>
                <c:pt idx="95">
                  <c:v>17640</c:v>
                </c:pt>
                <c:pt idx="96">
                  <c:v>17640</c:v>
                </c:pt>
                <c:pt idx="97">
                  <c:v>17640</c:v>
                </c:pt>
                <c:pt idx="98">
                  <c:v>17640</c:v>
                </c:pt>
                <c:pt idx="99">
                  <c:v>17640</c:v>
                </c:pt>
                <c:pt idx="100">
                  <c:v>17640</c:v>
                </c:pt>
                <c:pt idx="101">
                  <c:v>17640</c:v>
                </c:pt>
                <c:pt idx="102">
                  <c:v>17640</c:v>
                </c:pt>
                <c:pt idx="103">
                  <c:v>17640</c:v>
                </c:pt>
                <c:pt idx="104">
                  <c:v>17640</c:v>
                </c:pt>
                <c:pt idx="105">
                  <c:v>17640</c:v>
                </c:pt>
                <c:pt idx="106">
                  <c:v>17640</c:v>
                </c:pt>
                <c:pt idx="107">
                  <c:v>17640</c:v>
                </c:pt>
                <c:pt idx="108">
                  <c:v>17640</c:v>
                </c:pt>
                <c:pt idx="109">
                  <c:v>17640</c:v>
                </c:pt>
                <c:pt idx="110">
                  <c:v>17640</c:v>
                </c:pt>
                <c:pt idx="111">
                  <c:v>17640</c:v>
                </c:pt>
                <c:pt idx="112">
                  <c:v>17640</c:v>
                </c:pt>
                <c:pt idx="113">
                  <c:v>17640</c:v>
                </c:pt>
                <c:pt idx="114">
                  <c:v>17640</c:v>
                </c:pt>
                <c:pt idx="115">
                  <c:v>17640</c:v>
                </c:pt>
                <c:pt idx="116">
                  <c:v>17640</c:v>
                </c:pt>
                <c:pt idx="117">
                  <c:v>17640</c:v>
                </c:pt>
                <c:pt idx="118">
                  <c:v>17640</c:v>
                </c:pt>
                <c:pt idx="119">
                  <c:v>17640</c:v>
                </c:pt>
                <c:pt idx="120">
                  <c:v>17640</c:v>
                </c:pt>
                <c:pt idx="121">
                  <c:v>17640</c:v>
                </c:pt>
                <c:pt idx="122">
                  <c:v>17640</c:v>
                </c:pt>
                <c:pt idx="123">
                  <c:v>17640</c:v>
                </c:pt>
                <c:pt idx="124">
                  <c:v>17640</c:v>
                </c:pt>
                <c:pt idx="125">
                  <c:v>17640</c:v>
                </c:pt>
                <c:pt idx="126">
                  <c:v>17640</c:v>
                </c:pt>
                <c:pt idx="127">
                  <c:v>17640</c:v>
                </c:pt>
                <c:pt idx="128">
                  <c:v>17640</c:v>
                </c:pt>
                <c:pt idx="129">
                  <c:v>17640</c:v>
                </c:pt>
                <c:pt idx="130">
                  <c:v>17640</c:v>
                </c:pt>
                <c:pt idx="131">
                  <c:v>17640</c:v>
                </c:pt>
                <c:pt idx="132">
                  <c:v>17640</c:v>
                </c:pt>
                <c:pt idx="133">
                  <c:v>17640</c:v>
                </c:pt>
                <c:pt idx="134">
                  <c:v>17640</c:v>
                </c:pt>
                <c:pt idx="135">
                  <c:v>19110</c:v>
                </c:pt>
                <c:pt idx="136">
                  <c:v>19110</c:v>
                </c:pt>
                <c:pt idx="137">
                  <c:v>19110</c:v>
                </c:pt>
                <c:pt idx="138">
                  <c:v>19110</c:v>
                </c:pt>
                <c:pt idx="139">
                  <c:v>19110</c:v>
                </c:pt>
                <c:pt idx="140">
                  <c:v>19110</c:v>
                </c:pt>
                <c:pt idx="141">
                  <c:v>19110</c:v>
                </c:pt>
                <c:pt idx="142">
                  <c:v>19110</c:v>
                </c:pt>
                <c:pt idx="143">
                  <c:v>19110</c:v>
                </c:pt>
                <c:pt idx="144">
                  <c:v>19110</c:v>
                </c:pt>
                <c:pt idx="145">
                  <c:v>19110</c:v>
                </c:pt>
                <c:pt idx="146">
                  <c:v>19110</c:v>
                </c:pt>
                <c:pt idx="147">
                  <c:v>19110</c:v>
                </c:pt>
                <c:pt idx="148">
                  <c:v>19110</c:v>
                </c:pt>
                <c:pt idx="149">
                  <c:v>19110</c:v>
                </c:pt>
                <c:pt idx="150">
                  <c:v>19110</c:v>
                </c:pt>
                <c:pt idx="151">
                  <c:v>19110</c:v>
                </c:pt>
                <c:pt idx="152">
                  <c:v>19110</c:v>
                </c:pt>
                <c:pt idx="153">
                  <c:v>19110</c:v>
                </c:pt>
                <c:pt idx="154">
                  <c:v>19110</c:v>
                </c:pt>
                <c:pt idx="155">
                  <c:v>19110</c:v>
                </c:pt>
                <c:pt idx="156">
                  <c:v>19110</c:v>
                </c:pt>
                <c:pt idx="157">
                  <c:v>19110</c:v>
                </c:pt>
                <c:pt idx="158">
                  <c:v>19110</c:v>
                </c:pt>
                <c:pt idx="159">
                  <c:v>19110</c:v>
                </c:pt>
                <c:pt idx="160">
                  <c:v>19110</c:v>
                </c:pt>
                <c:pt idx="161">
                  <c:v>19110</c:v>
                </c:pt>
                <c:pt idx="162">
                  <c:v>19110</c:v>
                </c:pt>
                <c:pt idx="163">
                  <c:v>19110</c:v>
                </c:pt>
                <c:pt idx="164">
                  <c:v>19110</c:v>
                </c:pt>
                <c:pt idx="165">
                  <c:v>19110</c:v>
                </c:pt>
                <c:pt idx="166">
                  <c:v>19110</c:v>
                </c:pt>
                <c:pt idx="167">
                  <c:v>19110</c:v>
                </c:pt>
                <c:pt idx="168">
                  <c:v>19110</c:v>
                </c:pt>
                <c:pt idx="169">
                  <c:v>19110</c:v>
                </c:pt>
                <c:pt idx="170">
                  <c:v>19110</c:v>
                </c:pt>
                <c:pt idx="171">
                  <c:v>19110</c:v>
                </c:pt>
                <c:pt idx="172">
                  <c:v>19110</c:v>
                </c:pt>
                <c:pt idx="173">
                  <c:v>19110</c:v>
                </c:pt>
                <c:pt idx="174">
                  <c:v>19110</c:v>
                </c:pt>
                <c:pt idx="175">
                  <c:v>19110</c:v>
                </c:pt>
                <c:pt idx="176">
                  <c:v>19110</c:v>
                </c:pt>
                <c:pt idx="177">
                  <c:v>19110</c:v>
                </c:pt>
                <c:pt idx="178">
                  <c:v>19110</c:v>
                </c:pt>
                <c:pt idx="179">
                  <c:v>19110</c:v>
                </c:pt>
                <c:pt idx="180">
                  <c:v>20580</c:v>
                </c:pt>
                <c:pt idx="181">
                  <c:v>20580</c:v>
                </c:pt>
                <c:pt idx="182">
                  <c:v>20580</c:v>
                </c:pt>
                <c:pt idx="183">
                  <c:v>20580</c:v>
                </c:pt>
                <c:pt idx="184">
                  <c:v>20580</c:v>
                </c:pt>
                <c:pt idx="185">
                  <c:v>20580</c:v>
                </c:pt>
                <c:pt idx="186">
                  <c:v>20580</c:v>
                </c:pt>
                <c:pt idx="187">
                  <c:v>20580</c:v>
                </c:pt>
                <c:pt idx="188">
                  <c:v>20580</c:v>
                </c:pt>
                <c:pt idx="189">
                  <c:v>20580</c:v>
                </c:pt>
                <c:pt idx="190">
                  <c:v>20580</c:v>
                </c:pt>
                <c:pt idx="191">
                  <c:v>20580</c:v>
                </c:pt>
                <c:pt idx="192">
                  <c:v>20580</c:v>
                </c:pt>
                <c:pt idx="193">
                  <c:v>20580</c:v>
                </c:pt>
                <c:pt idx="194">
                  <c:v>20580</c:v>
                </c:pt>
                <c:pt idx="195">
                  <c:v>20580</c:v>
                </c:pt>
                <c:pt idx="196">
                  <c:v>20580</c:v>
                </c:pt>
                <c:pt idx="197">
                  <c:v>20580</c:v>
                </c:pt>
                <c:pt idx="198">
                  <c:v>20580</c:v>
                </c:pt>
                <c:pt idx="199">
                  <c:v>20580</c:v>
                </c:pt>
                <c:pt idx="200">
                  <c:v>20580</c:v>
                </c:pt>
                <c:pt idx="201">
                  <c:v>20580</c:v>
                </c:pt>
                <c:pt idx="202">
                  <c:v>20580</c:v>
                </c:pt>
                <c:pt idx="203">
                  <c:v>20580</c:v>
                </c:pt>
                <c:pt idx="204">
                  <c:v>20580</c:v>
                </c:pt>
                <c:pt idx="205">
                  <c:v>20580</c:v>
                </c:pt>
                <c:pt idx="206">
                  <c:v>20580</c:v>
                </c:pt>
                <c:pt idx="207">
                  <c:v>20580</c:v>
                </c:pt>
                <c:pt idx="208">
                  <c:v>20580</c:v>
                </c:pt>
                <c:pt idx="209">
                  <c:v>20580</c:v>
                </c:pt>
                <c:pt idx="210">
                  <c:v>20580</c:v>
                </c:pt>
                <c:pt idx="211">
                  <c:v>20580</c:v>
                </c:pt>
                <c:pt idx="212">
                  <c:v>20580</c:v>
                </c:pt>
                <c:pt idx="213">
                  <c:v>20580</c:v>
                </c:pt>
                <c:pt idx="214">
                  <c:v>20580</c:v>
                </c:pt>
                <c:pt idx="215">
                  <c:v>20580</c:v>
                </c:pt>
                <c:pt idx="216">
                  <c:v>20580</c:v>
                </c:pt>
                <c:pt idx="217">
                  <c:v>20580</c:v>
                </c:pt>
                <c:pt idx="218">
                  <c:v>20580</c:v>
                </c:pt>
                <c:pt idx="219">
                  <c:v>20580</c:v>
                </c:pt>
                <c:pt idx="220">
                  <c:v>20580</c:v>
                </c:pt>
                <c:pt idx="221">
                  <c:v>20580</c:v>
                </c:pt>
                <c:pt idx="222">
                  <c:v>20580</c:v>
                </c:pt>
                <c:pt idx="223">
                  <c:v>20580</c:v>
                </c:pt>
                <c:pt idx="224">
                  <c:v>20580</c:v>
                </c:pt>
                <c:pt idx="225">
                  <c:v>22050</c:v>
                </c:pt>
                <c:pt idx="226">
                  <c:v>22050</c:v>
                </c:pt>
                <c:pt idx="227">
                  <c:v>22050</c:v>
                </c:pt>
                <c:pt idx="228">
                  <c:v>22050</c:v>
                </c:pt>
                <c:pt idx="229">
                  <c:v>22050</c:v>
                </c:pt>
                <c:pt idx="230">
                  <c:v>22050</c:v>
                </c:pt>
                <c:pt idx="231">
                  <c:v>22050</c:v>
                </c:pt>
                <c:pt idx="232">
                  <c:v>22050</c:v>
                </c:pt>
                <c:pt idx="233">
                  <c:v>22050</c:v>
                </c:pt>
                <c:pt idx="234">
                  <c:v>22050</c:v>
                </c:pt>
                <c:pt idx="235">
                  <c:v>22050</c:v>
                </c:pt>
                <c:pt idx="236">
                  <c:v>22050</c:v>
                </c:pt>
                <c:pt idx="237">
                  <c:v>22050</c:v>
                </c:pt>
                <c:pt idx="238">
                  <c:v>22050</c:v>
                </c:pt>
                <c:pt idx="239">
                  <c:v>22050</c:v>
                </c:pt>
                <c:pt idx="240">
                  <c:v>22050</c:v>
                </c:pt>
                <c:pt idx="241">
                  <c:v>22050</c:v>
                </c:pt>
                <c:pt idx="242">
                  <c:v>22050</c:v>
                </c:pt>
                <c:pt idx="243">
                  <c:v>22050</c:v>
                </c:pt>
                <c:pt idx="244">
                  <c:v>22050</c:v>
                </c:pt>
                <c:pt idx="245">
                  <c:v>22050</c:v>
                </c:pt>
                <c:pt idx="246">
                  <c:v>22050</c:v>
                </c:pt>
                <c:pt idx="247">
                  <c:v>22050</c:v>
                </c:pt>
                <c:pt idx="248">
                  <c:v>22050</c:v>
                </c:pt>
                <c:pt idx="249">
                  <c:v>22050</c:v>
                </c:pt>
                <c:pt idx="250">
                  <c:v>22050</c:v>
                </c:pt>
                <c:pt idx="251">
                  <c:v>22050</c:v>
                </c:pt>
                <c:pt idx="252">
                  <c:v>22050</c:v>
                </c:pt>
                <c:pt idx="253">
                  <c:v>22050</c:v>
                </c:pt>
                <c:pt idx="254">
                  <c:v>22050</c:v>
                </c:pt>
                <c:pt idx="255">
                  <c:v>22050</c:v>
                </c:pt>
                <c:pt idx="256">
                  <c:v>22050</c:v>
                </c:pt>
                <c:pt idx="257">
                  <c:v>22050</c:v>
                </c:pt>
                <c:pt idx="258">
                  <c:v>22050</c:v>
                </c:pt>
                <c:pt idx="259">
                  <c:v>22050</c:v>
                </c:pt>
                <c:pt idx="260">
                  <c:v>22050</c:v>
                </c:pt>
                <c:pt idx="261">
                  <c:v>22050</c:v>
                </c:pt>
                <c:pt idx="262">
                  <c:v>22050</c:v>
                </c:pt>
                <c:pt idx="263">
                  <c:v>22050</c:v>
                </c:pt>
                <c:pt idx="264">
                  <c:v>22050</c:v>
                </c:pt>
                <c:pt idx="265">
                  <c:v>22050</c:v>
                </c:pt>
                <c:pt idx="266">
                  <c:v>22050</c:v>
                </c:pt>
                <c:pt idx="267">
                  <c:v>22050</c:v>
                </c:pt>
                <c:pt idx="268">
                  <c:v>22050</c:v>
                </c:pt>
                <c:pt idx="269">
                  <c:v>22050</c:v>
                </c:pt>
                <c:pt idx="270">
                  <c:v>23520</c:v>
                </c:pt>
                <c:pt idx="271">
                  <c:v>23520</c:v>
                </c:pt>
                <c:pt idx="272">
                  <c:v>23520</c:v>
                </c:pt>
                <c:pt idx="273">
                  <c:v>23520</c:v>
                </c:pt>
                <c:pt idx="274">
                  <c:v>23520</c:v>
                </c:pt>
                <c:pt idx="275">
                  <c:v>23520</c:v>
                </c:pt>
                <c:pt idx="276">
                  <c:v>23520</c:v>
                </c:pt>
                <c:pt idx="277">
                  <c:v>23520</c:v>
                </c:pt>
                <c:pt idx="278">
                  <c:v>23520</c:v>
                </c:pt>
                <c:pt idx="279">
                  <c:v>23520</c:v>
                </c:pt>
                <c:pt idx="280">
                  <c:v>23520</c:v>
                </c:pt>
                <c:pt idx="281">
                  <c:v>23520</c:v>
                </c:pt>
                <c:pt idx="282">
                  <c:v>23520</c:v>
                </c:pt>
                <c:pt idx="283">
                  <c:v>23520</c:v>
                </c:pt>
                <c:pt idx="284">
                  <c:v>23520</c:v>
                </c:pt>
                <c:pt idx="285">
                  <c:v>23520</c:v>
                </c:pt>
                <c:pt idx="286">
                  <c:v>23520</c:v>
                </c:pt>
                <c:pt idx="287">
                  <c:v>23520</c:v>
                </c:pt>
                <c:pt idx="288">
                  <c:v>23520</c:v>
                </c:pt>
                <c:pt idx="289">
                  <c:v>23520</c:v>
                </c:pt>
                <c:pt idx="290">
                  <c:v>23520</c:v>
                </c:pt>
                <c:pt idx="291">
                  <c:v>23520</c:v>
                </c:pt>
                <c:pt idx="292">
                  <c:v>23520</c:v>
                </c:pt>
                <c:pt idx="293">
                  <c:v>23520</c:v>
                </c:pt>
                <c:pt idx="294">
                  <c:v>23520</c:v>
                </c:pt>
                <c:pt idx="295">
                  <c:v>23520</c:v>
                </c:pt>
                <c:pt idx="296">
                  <c:v>23520</c:v>
                </c:pt>
                <c:pt idx="297">
                  <c:v>23520</c:v>
                </c:pt>
                <c:pt idx="298">
                  <c:v>23520</c:v>
                </c:pt>
                <c:pt idx="299">
                  <c:v>23520</c:v>
                </c:pt>
                <c:pt idx="300">
                  <c:v>23520</c:v>
                </c:pt>
                <c:pt idx="301">
                  <c:v>23520</c:v>
                </c:pt>
                <c:pt idx="302">
                  <c:v>23520</c:v>
                </c:pt>
                <c:pt idx="303">
                  <c:v>23520</c:v>
                </c:pt>
                <c:pt idx="304">
                  <c:v>23520</c:v>
                </c:pt>
                <c:pt idx="305">
                  <c:v>23520</c:v>
                </c:pt>
                <c:pt idx="306">
                  <c:v>23520</c:v>
                </c:pt>
                <c:pt idx="307">
                  <c:v>23520</c:v>
                </c:pt>
                <c:pt idx="308">
                  <c:v>23520</c:v>
                </c:pt>
                <c:pt idx="309">
                  <c:v>23520</c:v>
                </c:pt>
                <c:pt idx="310">
                  <c:v>23520</c:v>
                </c:pt>
                <c:pt idx="311">
                  <c:v>23520</c:v>
                </c:pt>
                <c:pt idx="312">
                  <c:v>23520</c:v>
                </c:pt>
                <c:pt idx="313">
                  <c:v>23520</c:v>
                </c:pt>
                <c:pt idx="314">
                  <c:v>23520</c:v>
                </c:pt>
                <c:pt idx="315">
                  <c:v>24990</c:v>
                </c:pt>
                <c:pt idx="316">
                  <c:v>24990</c:v>
                </c:pt>
                <c:pt idx="317">
                  <c:v>24990</c:v>
                </c:pt>
                <c:pt idx="318">
                  <c:v>24990</c:v>
                </c:pt>
                <c:pt idx="319">
                  <c:v>24990</c:v>
                </c:pt>
                <c:pt idx="320">
                  <c:v>24990</c:v>
                </c:pt>
                <c:pt idx="321">
                  <c:v>24990</c:v>
                </c:pt>
                <c:pt idx="322">
                  <c:v>24990</c:v>
                </c:pt>
                <c:pt idx="323">
                  <c:v>24990</c:v>
                </c:pt>
                <c:pt idx="324">
                  <c:v>24990</c:v>
                </c:pt>
                <c:pt idx="325">
                  <c:v>24990</c:v>
                </c:pt>
                <c:pt idx="326">
                  <c:v>24990</c:v>
                </c:pt>
                <c:pt idx="327">
                  <c:v>24990</c:v>
                </c:pt>
                <c:pt idx="328">
                  <c:v>24990</c:v>
                </c:pt>
                <c:pt idx="329">
                  <c:v>24990</c:v>
                </c:pt>
                <c:pt idx="330">
                  <c:v>24990</c:v>
                </c:pt>
                <c:pt idx="331">
                  <c:v>24990</c:v>
                </c:pt>
                <c:pt idx="332">
                  <c:v>24990</c:v>
                </c:pt>
                <c:pt idx="333">
                  <c:v>24990</c:v>
                </c:pt>
                <c:pt idx="334">
                  <c:v>24990</c:v>
                </c:pt>
                <c:pt idx="335">
                  <c:v>24990</c:v>
                </c:pt>
                <c:pt idx="336">
                  <c:v>24990</c:v>
                </c:pt>
                <c:pt idx="337">
                  <c:v>24990</c:v>
                </c:pt>
                <c:pt idx="338">
                  <c:v>24990</c:v>
                </c:pt>
                <c:pt idx="339">
                  <c:v>24990</c:v>
                </c:pt>
                <c:pt idx="340">
                  <c:v>24990</c:v>
                </c:pt>
                <c:pt idx="341">
                  <c:v>24990</c:v>
                </c:pt>
                <c:pt idx="342">
                  <c:v>24990</c:v>
                </c:pt>
                <c:pt idx="343">
                  <c:v>24990</c:v>
                </c:pt>
                <c:pt idx="344">
                  <c:v>24990</c:v>
                </c:pt>
                <c:pt idx="345">
                  <c:v>24990</c:v>
                </c:pt>
                <c:pt idx="346">
                  <c:v>24990</c:v>
                </c:pt>
                <c:pt idx="347">
                  <c:v>24990</c:v>
                </c:pt>
                <c:pt idx="348">
                  <c:v>24990</c:v>
                </c:pt>
                <c:pt idx="349">
                  <c:v>24990</c:v>
                </c:pt>
                <c:pt idx="350">
                  <c:v>24990</c:v>
                </c:pt>
                <c:pt idx="351">
                  <c:v>24990</c:v>
                </c:pt>
                <c:pt idx="352">
                  <c:v>24990</c:v>
                </c:pt>
                <c:pt idx="353">
                  <c:v>24990</c:v>
                </c:pt>
                <c:pt idx="354">
                  <c:v>24990</c:v>
                </c:pt>
                <c:pt idx="355">
                  <c:v>24990</c:v>
                </c:pt>
                <c:pt idx="356">
                  <c:v>24990</c:v>
                </c:pt>
                <c:pt idx="357">
                  <c:v>24990</c:v>
                </c:pt>
                <c:pt idx="358">
                  <c:v>24990</c:v>
                </c:pt>
                <c:pt idx="359">
                  <c:v>24990</c:v>
                </c:pt>
                <c:pt idx="360">
                  <c:v>26460</c:v>
                </c:pt>
                <c:pt idx="361">
                  <c:v>26460</c:v>
                </c:pt>
                <c:pt idx="362">
                  <c:v>26460</c:v>
                </c:pt>
                <c:pt idx="363">
                  <c:v>26460</c:v>
                </c:pt>
                <c:pt idx="364">
                  <c:v>26460</c:v>
                </c:pt>
                <c:pt idx="365">
                  <c:v>26460</c:v>
                </c:pt>
                <c:pt idx="366">
                  <c:v>26460</c:v>
                </c:pt>
                <c:pt idx="367">
                  <c:v>26460</c:v>
                </c:pt>
                <c:pt idx="368">
                  <c:v>26460</c:v>
                </c:pt>
                <c:pt idx="369">
                  <c:v>26460</c:v>
                </c:pt>
                <c:pt idx="370">
                  <c:v>26460</c:v>
                </c:pt>
                <c:pt idx="371">
                  <c:v>26460</c:v>
                </c:pt>
                <c:pt idx="372">
                  <c:v>26460</c:v>
                </c:pt>
                <c:pt idx="373">
                  <c:v>26460</c:v>
                </c:pt>
                <c:pt idx="374">
                  <c:v>26460</c:v>
                </c:pt>
                <c:pt idx="375">
                  <c:v>26460</c:v>
                </c:pt>
                <c:pt idx="376">
                  <c:v>26460</c:v>
                </c:pt>
                <c:pt idx="377">
                  <c:v>26460</c:v>
                </c:pt>
                <c:pt idx="378">
                  <c:v>26460</c:v>
                </c:pt>
                <c:pt idx="379">
                  <c:v>26460</c:v>
                </c:pt>
                <c:pt idx="380">
                  <c:v>26460</c:v>
                </c:pt>
                <c:pt idx="381">
                  <c:v>26460</c:v>
                </c:pt>
                <c:pt idx="382">
                  <c:v>26460</c:v>
                </c:pt>
                <c:pt idx="383">
                  <c:v>26460</c:v>
                </c:pt>
                <c:pt idx="384">
                  <c:v>26460</c:v>
                </c:pt>
                <c:pt idx="385">
                  <c:v>26460</c:v>
                </c:pt>
                <c:pt idx="386">
                  <c:v>26460</c:v>
                </c:pt>
                <c:pt idx="387">
                  <c:v>26460</c:v>
                </c:pt>
                <c:pt idx="388">
                  <c:v>26460</c:v>
                </c:pt>
                <c:pt idx="389">
                  <c:v>26460</c:v>
                </c:pt>
                <c:pt idx="390">
                  <c:v>26460</c:v>
                </c:pt>
                <c:pt idx="391">
                  <c:v>26460</c:v>
                </c:pt>
                <c:pt idx="392">
                  <c:v>26460</c:v>
                </c:pt>
                <c:pt idx="393">
                  <c:v>26460</c:v>
                </c:pt>
                <c:pt idx="394">
                  <c:v>26460</c:v>
                </c:pt>
                <c:pt idx="395">
                  <c:v>26460</c:v>
                </c:pt>
                <c:pt idx="396">
                  <c:v>26460</c:v>
                </c:pt>
                <c:pt idx="397">
                  <c:v>26460</c:v>
                </c:pt>
                <c:pt idx="398">
                  <c:v>26460</c:v>
                </c:pt>
                <c:pt idx="399">
                  <c:v>26460</c:v>
                </c:pt>
                <c:pt idx="400">
                  <c:v>26460</c:v>
                </c:pt>
                <c:pt idx="401">
                  <c:v>26460</c:v>
                </c:pt>
                <c:pt idx="402">
                  <c:v>26460</c:v>
                </c:pt>
                <c:pt idx="403">
                  <c:v>26460</c:v>
                </c:pt>
                <c:pt idx="404">
                  <c:v>26460</c:v>
                </c:pt>
                <c:pt idx="405">
                  <c:v>27930</c:v>
                </c:pt>
                <c:pt idx="406">
                  <c:v>27930</c:v>
                </c:pt>
                <c:pt idx="407">
                  <c:v>27930</c:v>
                </c:pt>
                <c:pt idx="408">
                  <c:v>27930</c:v>
                </c:pt>
                <c:pt idx="409">
                  <c:v>27930</c:v>
                </c:pt>
                <c:pt idx="410">
                  <c:v>27930</c:v>
                </c:pt>
                <c:pt idx="411">
                  <c:v>27930</c:v>
                </c:pt>
                <c:pt idx="412">
                  <c:v>27930</c:v>
                </c:pt>
                <c:pt idx="413">
                  <c:v>27930</c:v>
                </c:pt>
                <c:pt idx="414">
                  <c:v>27930</c:v>
                </c:pt>
                <c:pt idx="415">
                  <c:v>27930</c:v>
                </c:pt>
                <c:pt idx="416">
                  <c:v>27930</c:v>
                </c:pt>
                <c:pt idx="417">
                  <c:v>27930</c:v>
                </c:pt>
                <c:pt idx="418">
                  <c:v>27930</c:v>
                </c:pt>
                <c:pt idx="419">
                  <c:v>27930</c:v>
                </c:pt>
                <c:pt idx="420">
                  <c:v>27930</c:v>
                </c:pt>
                <c:pt idx="421">
                  <c:v>27930</c:v>
                </c:pt>
                <c:pt idx="422">
                  <c:v>27930</c:v>
                </c:pt>
                <c:pt idx="423">
                  <c:v>27930</c:v>
                </c:pt>
                <c:pt idx="424">
                  <c:v>27930</c:v>
                </c:pt>
                <c:pt idx="425">
                  <c:v>27930</c:v>
                </c:pt>
                <c:pt idx="426">
                  <c:v>27930</c:v>
                </c:pt>
                <c:pt idx="427">
                  <c:v>27930</c:v>
                </c:pt>
                <c:pt idx="428">
                  <c:v>27930</c:v>
                </c:pt>
                <c:pt idx="429">
                  <c:v>27930</c:v>
                </c:pt>
                <c:pt idx="430">
                  <c:v>27930</c:v>
                </c:pt>
                <c:pt idx="431">
                  <c:v>27930</c:v>
                </c:pt>
                <c:pt idx="432">
                  <c:v>27930</c:v>
                </c:pt>
                <c:pt idx="433">
                  <c:v>27930</c:v>
                </c:pt>
                <c:pt idx="434">
                  <c:v>27930</c:v>
                </c:pt>
                <c:pt idx="435">
                  <c:v>27930</c:v>
                </c:pt>
                <c:pt idx="436">
                  <c:v>27930</c:v>
                </c:pt>
                <c:pt idx="437">
                  <c:v>27930</c:v>
                </c:pt>
                <c:pt idx="438">
                  <c:v>27930</c:v>
                </c:pt>
                <c:pt idx="439">
                  <c:v>27930</c:v>
                </c:pt>
                <c:pt idx="440">
                  <c:v>27930</c:v>
                </c:pt>
                <c:pt idx="441">
                  <c:v>27930</c:v>
                </c:pt>
                <c:pt idx="442">
                  <c:v>27930</c:v>
                </c:pt>
                <c:pt idx="443">
                  <c:v>27930</c:v>
                </c:pt>
                <c:pt idx="444">
                  <c:v>27930</c:v>
                </c:pt>
                <c:pt idx="445">
                  <c:v>27930</c:v>
                </c:pt>
                <c:pt idx="446">
                  <c:v>27930</c:v>
                </c:pt>
                <c:pt idx="447">
                  <c:v>27930</c:v>
                </c:pt>
                <c:pt idx="448">
                  <c:v>27930</c:v>
                </c:pt>
                <c:pt idx="449">
                  <c:v>27930</c:v>
                </c:pt>
                <c:pt idx="450">
                  <c:v>29400</c:v>
                </c:pt>
                <c:pt idx="451">
                  <c:v>29400</c:v>
                </c:pt>
                <c:pt idx="452">
                  <c:v>29400</c:v>
                </c:pt>
                <c:pt idx="453">
                  <c:v>29400</c:v>
                </c:pt>
                <c:pt idx="454">
                  <c:v>29400</c:v>
                </c:pt>
                <c:pt idx="455">
                  <c:v>29400</c:v>
                </c:pt>
                <c:pt idx="456">
                  <c:v>29400</c:v>
                </c:pt>
                <c:pt idx="457">
                  <c:v>29400</c:v>
                </c:pt>
                <c:pt idx="458">
                  <c:v>29400</c:v>
                </c:pt>
                <c:pt idx="459">
                  <c:v>29400</c:v>
                </c:pt>
                <c:pt idx="460">
                  <c:v>29400</c:v>
                </c:pt>
                <c:pt idx="461">
                  <c:v>29400</c:v>
                </c:pt>
                <c:pt idx="462">
                  <c:v>29400</c:v>
                </c:pt>
                <c:pt idx="463">
                  <c:v>29400</c:v>
                </c:pt>
                <c:pt idx="464">
                  <c:v>29400</c:v>
                </c:pt>
                <c:pt idx="465">
                  <c:v>29400</c:v>
                </c:pt>
                <c:pt idx="466">
                  <c:v>29400</c:v>
                </c:pt>
                <c:pt idx="467">
                  <c:v>29400</c:v>
                </c:pt>
                <c:pt idx="468">
                  <c:v>29400</c:v>
                </c:pt>
                <c:pt idx="469">
                  <c:v>29400</c:v>
                </c:pt>
                <c:pt idx="470">
                  <c:v>29400</c:v>
                </c:pt>
                <c:pt idx="471">
                  <c:v>29400</c:v>
                </c:pt>
                <c:pt idx="472">
                  <c:v>29400</c:v>
                </c:pt>
                <c:pt idx="473">
                  <c:v>29400</c:v>
                </c:pt>
                <c:pt idx="474">
                  <c:v>29400</c:v>
                </c:pt>
                <c:pt idx="475">
                  <c:v>29400</c:v>
                </c:pt>
                <c:pt idx="476">
                  <c:v>29400</c:v>
                </c:pt>
                <c:pt idx="477">
                  <c:v>29400</c:v>
                </c:pt>
                <c:pt idx="478">
                  <c:v>29400</c:v>
                </c:pt>
                <c:pt idx="479">
                  <c:v>29400</c:v>
                </c:pt>
                <c:pt idx="480">
                  <c:v>29400</c:v>
                </c:pt>
                <c:pt idx="481">
                  <c:v>29400</c:v>
                </c:pt>
                <c:pt idx="482">
                  <c:v>29400</c:v>
                </c:pt>
                <c:pt idx="483">
                  <c:v>29400</c:v>
                </c:pt>
                <c:pt idx="484">
                  <c:v>29400</c:v>
                </c:pt>
                <c:pt idx="485">
                  <c:v>29400</c:v>
                </c:pt>
                <c:pt idx="486">
                  <c:v>29400</c:v>
                </c:pt>
                <c:pt idx="487">
                  <c:v>29400</c:v>
                </c:pt>
                <c:pt idx="488">
                  <c:v>29400</c:v>
                </c:pt>
                <c:pt idx="489">
                  <c:v>29400</c:v>
                </c:pt>
                <c:pt idx="490">
                  <c:v>29400</c:v>
                </c:pt>
                <c:pt idx="491">
                  <c:v>29400</c:v>
                </c:pt>
                <c:pt idx="492">
                  <c:v>29400</c:v>
                </c:pt>
                <c:pt idx="493">
                  <c:v>29400</c:v>
                </c:pt>
                <c:pt idx="494">
                  <c:v>29400</c:v>
                </c:pt>
                <c:pt idx="495">
                  <c:v>30870</c:v>
                </c:pt>
                <c:pt idx="496">
                  <c:v>30870</c:v>
                </c:pt>
                <c:pt idx="497">
                  <c:v>30870</c:v>
                </c:pt>
                <c:pt idx="498">
                  <c:v>30870</c:v>
                </c:pt>
                <c:pt idx="499">
                  <c:v>30870</c:v>
                </c:pt>
                <c:pt idx="500">
                  <c:v>30870</c:v>
                </c:pt>
                <c:pt idx="501">
                  <c:v>30870</c:v>
                </c:pt>
                <c:pt idx="502">
                  <c:v>30870</c:v>
                </c:pt>
                <c:pt idx="503">
                  <c:v>30870</c:v>
                </c:pt>
                <c:pt idx="504">
                  <c:v>30870</c:v>
                </c:pt>
                <c:pt idx="505">
                  <c:v>30870</c:v>
                </c:pt>
                <c:pt idx="506">
                  <c:v>30870</c:v>
                </c:pt>
                <c:pt idx="507">
                  <c:v>30870</c:v>
                </c:pt>
                <c:pt idx="508">
                  <c:v>30870</c:v>
                </c:pt>
                <c:pt idx="509">
                  <c:v>30870</c:v>
                </c:pt>
                <c:pt idx="510">
                  <c:v>30870</c:v>
                </c:pt>
                <c:pt idx="511">
                  <c:v>30870</c:v>
                </c:pt>
                <c:pt idx="512">
                  <c:v>30870</c:v>
                </c:pt>
                <c:pt idx="513">
                  <c:v>30870</c:v>
                </c:pt>
                <c:pt idx="514">
                  <c:v>30870</c:v>
                </c:pt>
                <c:pt idx="515">
                  <c:v>30870</c:v>
                </c:pt>
                <c:pt idx="516">
                  <c:v>30870</c:v>
                </c:pt>
                <c:pt idx="517">
                  <c:v>30870</c:v>
                </c:pt>
                <c:pt idx="518">
                  <c:v>30870</c:v>
                </c:pt>
                <c:pt idx="519">
                  <c:v>30870</c:v>
                </c:pt>
                <c:pt idx="520">
                  <c:v>30870</c:v>
                </c:pt>
                <c:pt idx="521">
                  <c:v>30870</c:v>
                </c:pt>
                <c:pt idx="522">
                  <c:v>30870</c:v>
                </c:pt>
                <c:pt idx="523">
                  <c:v>30870</c:v>
                </c:pt>
                <c:pt idx="524">
                  <c:v>30870</c:v>
                </c:pt>
                <c:pt idx="525">
                  <c:v>30870</c:v>
                </c:pt>
                <c:pt idx="526">
                  <c:v>30870</c:v>
                </c:pt>
                <c:pt idx="527">
                  <c:v>30870</c:v>
                </c:pt>
                <c:pt idx="528">
                  <c:v>30870</c:v>
                </c:pt>
                <c:pt idx="529">
                  <c:v>30870</c:v>
                </c:pt>
                <c:pt idx="530">
                  <c:v>30870</c:v>
                </c:pt>
                <c:pt idx="531">
                  <c:v>30870</c:v>
                </c:pt>
                <c:pt idx="532">
                  <c:v>30870</c:v>
                </c:pt>
                <c:pt idx="533">
                  <c:v>30870</c:v>
                </c:pt>
                <c:pt idx="534">
                  <c:v>30870</c:v>
                </c:pt>
                <c:pt idx="535">
                  <c:v>30870</c:v>
                </c:pt>
                <c:pt idx="536">
                  <c:v>30870</c:v>
                </c:pt>
                <c:pt idx="537">
                  <c:v>30870</c:v>
                </c:pt>
                <c:pt idx="538">
                  <c:v>30870</c:v>
                </c:pt>
                <c:pt idx="539">
                  <c:v>30870</c:v>
                </c:pt>
                <c:pt idx="540">
                  <c:v>32340</c:v>
                </c:pt>
                <c:pt idx="541">
                  <c:v>32340</c:v>
                </c:pt>
                <c:pt idx="542">
                  <c:v>32340</c:v>
                </c:pt>
                <c:pt idx="543">
                  <c:v>32340</c:v>
                </c:pt>
                <c:pt idx="544">
                  <c:v>32340</c:v>
                </c:pt>
                <c:pt idx="545">
                  <c:v>32340</c:v>
                </c:pt>
                <c:pt idx="546">
                  <c:v>32340</c:v>
                </c:pt>
                <c:pt idx="547">
                  <c:v>32340</c:v>
                </c:pt>
                <c:pt idx="548">
                  <c:v>32340</c:v>
                </c:pt>
                <c:pt idx="549">
                  <c:v>32340</c:v>
                </c:pt>
                <c:pt idx="550">
                  <c:v>32340</c:v>
                </c:pt>
                <c:pt idx="551">
                  <c:v>32340</c:v>
                </c:pt>
                <c:pt idx="552">
                  <c:v>32340</c:v>
                </c:pt>
                <c:pt idx="553">
                  <c:v>32340</c:v>
                </c:pt>
                <c:pt idx="554">
                  <c:v>32340</c:v>
                </c:pt>
                <c:pt idx="555">
                  <c:v>32340</c:v>
                </c:pt>
                <c:pt idx="556">
                  <c:v>32340</c:v>
                </c:pt>
                <c:pt idx="557">
                  <c:v>32340</c:v>
                </c:pt>
                <c:pt idx="558">
                  <c:v>32340</c:v>
                </c:pt>
                <c:pt idx="559">
                  <c:v>32340</c:v>
                </c:pt>
                <c:pt idx="560">
                  <c:v>32340</c:v>
                </c:pt>
                <c:pt idx="561">
                  <c:v>32340</c:v>
                </c:pt>
                <c:pt idx="562">
                  <c:v>32340</c:v>
                </c:pt>
                <c:pt idx="563">
                  <c:v>32340</c:v>
                </c:pt>
                <c:pt idx="564">
                  <c:v>32340</c:v>
                </c:pt>
                <c:pt idx="565">
                  <c:v>32340</c:v>
                </c:pt>
                <c:pt idx="566">
                  <c:v>32340</c:v>
                </c:pt>
                <c:pt idx="567">
                  <c:v>32340</c:v>
                </c:pt>
                <c:pt idx="568">
                  <c:v>32340</c:v>
                </c:pt>
                <c:pt idx="569">
                  <c:v>32340</c:v>
                </c:pt>
                <c:pt idx="570">
                  <c:v>32340</c:v>
                </c:pt>
                <c:pt idx="571">
                  <c:v>32340</c:v>
                </c:pt>
                <c:pt idx="572">
                  <c:v>32340</c:v>
                </c:pt>
                <c:pt idx="573">
                  <c:v>32340</c:v>
                </c:pt>
                <c:pt idx="574">
                  <c:v>32340</c:v>
                </c:pt>
                <c:pt idx="575">
                  <c:v>32340</c:v>
                </c:pt>
                <c:pt idx="576">
                  <c:v>32340</c:v>
                </c:pt>
                <c:pt idx="577">
                  <c:v>32340</c:v>
                </c:pt>
                <c:pt idx="578">
                  <c:v>32340</c:v>
                </c:pt>
                <c:pt idx="579">
                  <c:v>32340</c:v>
                </c:pt>
                <c:pt idx="580">
                  <c:v>32340</c:v>
                </c:pt>
                <c:pt idx="581">
                  <c:v>32340</c:v>
                </c:pt>
                <c:pt idx="582">
                  <c:v>32340</c:v>
                </c:pt>
                <c:pt idx="583">
                  <c:v>32340</c:v>
                </c:pt>
                <c:pt idx="584">
                  <c:v>32340</c:v>
                </c:pt>
                <c:pt idx="585">
                  <c:v>33810</c:v>
                </c:pt>
                <c:pt idx="586">
                  <c:v>33810</c:v>
                </c:pt>
                <c:pt idx="587">
                  <c:v>33810</c:v>
                </c:pt>
                <c:pt idx="588">
                  <c:v>33810</c:v>
                </c:pt>
                <c:pt idx="589">
                  <c:v>33810</c:v>
                </c:pt>
                <c:pt idx="590">
                  <c:v>33810</c:v>
                </c:pt>
                <c:pt idx="591">
                  <c:v>33810</c:v>
                </c:pt>
                <c:pt idx="592">
                  <c:v>33810</c:v>
                </c:pt>
                <c:pt idx="593">
                  <c:v>33810</c:v>
                </c:pt>
                <c:pt idx="594">
                  <c:v>33810</c:v>
                </c:pt>
                <c:pt idx="595">
                  <c:v>33810</c:v>
                </c:pt>
                <c:pt idx="596">
                  <c:v>33810</c:v>
                </c:pt>
                <c:pt idx="597">
                  <c:v>33810</c:v>
                </c:pt>
                <c:pt idx="598">
                  <c:v>33810</c:v>
                </c:pt>
                <c:pt idx="599">
                  <c:v>33810</c:v>
                </c:pt>
                <c:pt idx="600">
                  <c:v>33810</c:v>
                </c:pt>
                <c:pt idx="601">
                  <c:v>33810</c:v>
                </c:pt>
                <c:pt idx="602">
                  <c:v>33810</c:v>
                </c:pt>
                <c:pt idx="603">
                  <c:v>33810</c:v>
                </c:pt>
                <c:pt idx="604">
                  <c:v>33810</c:v>
                </c:pt>
                <c:pt idx="605">
                  <c:v>33810</c:v>
                </c:pt>
                <c:pt idx="606">
                  <c:v>33810</c:v>
                </c:pt>
                <c:pt idx="607">
                  <c:v>33810</c:v>
                </c:pt>
                <c:pt idx="608">
                  <c:v>33810</c:v>
                </c:pt>
                <c:pt idx="609">
                  <c:v>33810</c:v>
                </c:pt>
                <c:pt idx="610">
                  <c:v>33810</c:v>
                </c:pt>
                <c:pt idx="611">
                  <c:v>33810</c:v>
                </c:pt>
                <c:pt idx="612">
                  <c:v>33810</c:v>
                </c:pt>
                <c:pt idx="613">
                  <c:v>33810</c:v>
                </c:pt>
                <c:pt idx="614">
                  <c:v>33810</c:v>
                </c:pt>
                <c:pt idx="615">
                  <c:v>33810</c:v>
                </c:pt>
                <c:pt idx="616">
                  <c:v>33810</c:v>
                </c:pt>
                <c:pt idx="617">
                  <c:v>33810</c:v>
                </c:pt>
                <c:pt idx="618">
                  <c:v>33810</c:v>
                </c:pt>
                <c:pt idx="619">
                  <c:v>33810</c:v>
                </c:pt>
                <c:pt idx="620">
                  <c:v>33810</c:v>
                </c:pt>
                <c:pt idx="621">
                  <c:v>33810</c:v>
                </c:pt>
                <c:pt idx="622">
                  <c:v>33810</c:v>
                </c:pt>
                <c:pt idx="623">
                  <c:v>33810</c:v>
                </c:pt>
                <c:pt idx="624">
                  <c:v>33810</c:v>
                </c:pt>
                <c:pt idx="625">
                  <c:v>33810</c:v>
                </c:pt>
                <c:pt idx="626">
                  <c:v>33810</c:v>
                </c:pt>
                <c:pt idx="627">
                  <c:v>33810</c:v>
                </c:pt>
                <c:pt idx="628">
                  <c:v>33810</c:v>
                </c:pt>
                <c:pt idx="629">
                  <c:v>33810</c:v>
                </c:pt>
                <c:pt idx="630">
                  <c:v>35280</c:v>
                </c:pt>
                <c:pt idx="631">
                  <c:v>35280</c:v>
                </c:pt>
                <c:pt idx="632">
                  <c:v>35280</c:v>
                </c:pt>
                <c:pt idx="633">
                  <c:v>35280</c:v>
                </c:pt>
                <c:pt idx="634">
                  <c:v>35280</c:v>
                </c:pt>
                <c:pt idx="635">
                  <c:v>35280</c:v>
                </c:pt>
                <c:pt idx="636">
                  <c:v>35280</c:v>
                </c:pt>
                <c:pt idx="637">
                  <c:v>35280</c:v>
                </c:pt>
                <c:pt idx="638">
                  <c:v>35280</c:v>
                </c:pt>
                <c:pt idx="639">
                  <c:v>35280</c:v>
                </c:pt>
                <c:pt idx="640">
                  <c:v>35280</c:v>
                </c:pt>
                <c:pt idx="641">
                  <c:v>35280</c:v>
                </c:pt>
                <c:pt idx="642">
                  <c:v>35280</c:v>
                </c:pt>
                <c:pt idx="643">
                  <c:v>35280</c:v>
                </c:pt>
                <c:pt idx="644">
                  <c:v>35280</c:v>
                </c:pt>
                <c:pt idx="645">
                  <c:v>35280</c:v>
                </c:pt>
                <c:pt idx="646">
                  <c:v>35280</c:v>
                </c:pt>
                <c:pt idx="647">
                  <c:v>35280</c:v>
                </c:pt>
                <c:pt idx="648">
                  <c:v>35280</c:v>
                </c:pt>
                <c:pt idx="649">
                  <c:v>35280</c:v>
                </c:pt>
                <c:pt idx="650">
                  <c:v>35280</c:v>
                </c:pt>
                <c:pt idx="651">
                  <c:v>35280</c:v>
                </c:pt>
                <c:pt idx="652">
                  <c:v>35280</c:v>
                </c:pt>
                <c:pt idx="653">
                  <c:v>35280</c:v>
                </c:pt>
                <c:pt idx="654">
                  <c:v>35280</c:v>
                </c:pt>
                <c:pt idx="655">
                  <c:v>35280</c:v>
                </c:pt>
                <c:pt idx="656">
                  <c:v>35280</c:v>
                </c:pt>
                <c:pt idx="657">
                  <c:v>35280</c:v>
                </c:pt>
                <c:pt idx="658">
                  <c:v>35280</c:v>
                </c:pt>
                <c:pt idx="659">
                  <c:v>35280</c:v>
                </c:pt>
                <c:pt idx="660">
                  <c:v>35280</c:v>
                </c:pt>
                <c:pt idx="661">
                  <c:v>35280</c:v>
                </c:pt>
                <c:pt idx="662">
                  <c:v>35280</c:v>
                </c:pt>
                <c:pt idx="663">
                  <c:v>35280</c:v>
                </c:pt>
                <c:pt idx="664">
                  <c:v>35280</c:v>
                </c:pt>
                <c:pt idx="665">
                  <c:v>35280</c:v>
                </c:pt>
                <c:pt idx="666">
                  <c:v>35280</c:v>
                </c:pt>
                <c:pt idx="667">
                  <c:v>35280</c:v>
                </c:pt>
                <c:pt idx="668">
                  <c:v>35280</c:v>
                </c:pt>
                <c:pt idx="669">
                  <c:v>35280</c:v>
                </c:pt>
                <c:pt idx="670">
                  <c:v>35280</c:v>
                </c:pt>
                <c:pt idx="671">
                  <c:v>35280</c:v>
                </c:pt>
                <c:pt idx="672">
                  <c:v>35280</c:v>
                </c:pt>
                <c:pt idx="673">
                  <c:v>35280</c:v>
                </c:pt>
                <c:pt idx="674">
                  <c:v>35280</c:v>
                </c:pt>
                <c:pt idx="675">
                  <c:v>36750</c:v>
                </c:pt>
                <c:pt idx="676">
                  <c:v>36750</c:v>
                </c:pt>
                <c:pt idx="677">
                  <c:v>36750</c:v>
                </c:pt>
                <c:pt idx="678">
                  <c:v>36750</c:v>
                </c:pt>
                <c:pt idx="679">
                  <c:v>36750</c:v>
                </c:pt>
                <c:pt idx="680">
                  <c:v>36750</c:v>
                </c:pt>
                <c:pt idx="681">
                  <c:v>36750</c:v>
                </c:pt>
                <c:pt idx="682">
                  <c:v>36750</c:v>
                </c:pt>
                <c:pt idx="683">
                  <c:v>36750</c:v>
                </c:pt>
                <c:pt idx="684">
                  <c:v>36750</c:v>
                </c:pt>
                <c:pt idx="685">
                  <c:v>36750</c:v>
                </c:pt>
                <c:pt idx="686">
                  <c:v>36750</c:v>
                </c:pt>
                <c:pt idx="687">
                  <c:v>36750</c:v>
                </c:pt>
                <c:pt idx="688">
                  <c:v>36750</c:v>
                </c:pt>
                <c:pt idx="689">
                  <c:v>36750</c:v>
                </c:pt>
                <c:pt idx="690">
                  <c:v>36750</c:v>
                </c:pt>
                <c:pt idx="691">
                  <c:v>36750</c:v>
                </c:pt>
                <c:pt idx="692">
                  <c:v>36750</c:v>
                </c:pt>
                <c:pt idx="693">
                  <c:v>36750</c:v>
                </c:pt>
                <c:pt idx="694">
                  <c:v>36750</c:v>
                </c:pt>
                <c:pt idx="695">
                  <c:v>36750</c:v>
                </c:pt>
                <c:pt idx="696">
                  <c:v>36750</c:v>
                </c:pt>
                <c:pt idx="697">
                  <c:v>36750</c:v>
                </c:pt>
                <c:pt idx="698">
                  <c:v>36750</c:v>
                </c:pt>
                <c:pt idx="699">
                  <c:v>36750</c:v>
                </c:pt>
                <c:pt idx="700">
                  <c:v>36750</c:v>
                </c:pt>
                <c:pt idx="701">
                  <c:v>36750</c:v>
                </c:pt>
                <c:pt idx="702">
                  <c:v>36750</c:v>
                </c:pt>
                <c:pt idx="703">
                  <c:v>36750</c:v>
                </c:pt>
                <c:pt idx="704">
                  <c:v>36750</c:v>
                </c:pt>
                <c:pt idx="705">
                  <c:v>36750</c:v>
                </c:pt>
                <c:pt idx="706">
                  <c:v>36750</c:v>
                </c:pt>
                <c:pt idx="707">
                  <c:v>36750</c:v>
                </c:pt>
                <c:pt idx="708">
                  <c:v>36750</c:v>
                </c:pt>
                <c:pt idx="709">
                  <c:v>36750</c:v>
                </c:pt>
                <c:pt idx="710">
                  <c:v>36750</c:v>
                </c:pt>
                <c:pt idx="711">
                  <c:v>36750</c:v>
                </c:pt>
                <c:pt idx="712">
                  <c:v>36750</c:v>
                </c:pt>
                <c:pt idx="713">
                  <c:v>36750</c:v>
                </c:pt>
                <c:pt idx="714">
                  <c:v>36750</c:v>
                </c:pt>
                <c:pt idx="715">
                  <c:v>36750</c:v>
                </c:pt>
                <c:pt idx="716">
                  <c:v>36750</c:v>
                </c:pt>
                <c:pt idx="717">
                  <c:v>36750</c:v>
                </c:pt>
                <c:pt idx="718">
                  <c:v>36750</c:v>
                </c:pt>
                <c:pt idx="719">
                  <c:v>36750</c:v>
                </c:pt>
                <c:pt idx="720">
                  <c:v>38220</c:v>
                </c:pt>
                <c:pt idx="721">
                  <c:v>38220</c:v>
                </c:pt>
                <c:pt idx="722">
                  <c:v>38220</c:v>
                </c:pt>
                <c:pt idx="723">
                  <c:v>38220</c:v>
                </c:pt>
                <c:pt idx="724">
                  <c:v>38220</c:v>
                </c:pt>
                <c:pt idx="725">
                  <c:v>38220</c:v>
                </c:pt>
                <c:pt idx="726">
                  <c:v>38220</c:v>
                </c:pt>
                <c:pt idx="727">
                  <c:v>38220</c:v>
                </c:pt>
                <c:pt idx="728">
                  <c:v>38220</c:v>
                </c:pt>
                <c:pt idx="729">
                  <c:v>38220</c:v>
                </c:pt>
                <c:pt idx="730">
                  <c:v>38220</c:v>
                </c:pt>
                <c:pt idx="731">
                  <c:v>38220</c:v>
                </c:pt>
                <c:pt idx="732">
                  <c:v>38220</c:v>
                </c:pt>
                <c:pt idx="733">
                  <c:v>38220</c:v>
                </c:pt>
                <c:pt idx="734">
                  <c:v>38220</c:v>
                </c:pt>
                <c:pt idx="735">
                  <c:v>38220</c:v>
                </c:pt>
                <c:pt idx="736">
                  <c:v>38220</c:v>
                </c:pt>
                <c:pt idx="737">
                  <c:v>38220</c:v>
                </c:pt>
                <c:pt idx="738">
                  <c:v>38220</c:v>
                </c:pt>
                <c:pt idx="739">
                  <c:v>38220</c:v>
                </c:pt>
                <c:pt idx="740">
                  <c:v>38220</c:v>
                </c:pt>
                <c:pt idx="741">
                  <c:v>38220</c:v>
                </c:pt>
                <c:pt idx="742">
                  <c:v>38220</c:v>
                </c:pt>
                <c:pt idx="743">
                  <c:v>38220</c:v>
                </c:pt>
                <c:pt idx="744">
                  <c:v>38220</c:v>
                </c:pt>
                <c:pt idx="745">
                  <c:v>38220</c:v>
                </c:pt>
                <c:pt idx="746">
                  <c:v>38220</c:v>
                </c:pt>
                <c:pt idx="747">
                  <c:v>38220</c:v>
                </c:pt>
                <c:pt idx="748">
                  <c:v>38220</c:v>
                </c:pt>
                <c:pt idx="749">
                  <c:v>38220</c:v>
                </c:pt>
                <c:pt idx="750">
                  <c:v>38220</c:v>
                </c:pt>
                <c:pt idx="751">
                  <c:v>38220</c:v>
                </c:pt>
                <c:pt idx="752">
                  <c:v>38220</c:v>
                </c:pt>
                <c:pt idx="753">
                  <c:v>38220</c:v>
                </c:pt>
                <c:pt idx="754">
                  <c:v>38220</c:v>
                </c:pt>
                <c:pt idx="755">
                  <c:v>38220</c:v>
                </c:pt>
                <c:pt idx="756">
                  <c:v>38220</c:v>
                </c:pt>
                <c:pt idx="757">
                  <c:v>38220</c:v>
                </c:pt>
                <c:pt idx="758">
                  <c:v>38220</c:v>
                </c:pt>
                <c:pt idx="759">
                  <c:v>38220</c:v>
                </c:pt>
                <c:pt idx="760">
                  <c:v>38220</c:v>
                </c:pt>
                <c:pt idx="761">
                  <c:v>38220</c:v>
                </c:pt>
                <c:pt idx="762">
                  <c:v>38220</c:v>
                </c:pt>
                <c:pt idx="763">
                  <c:v>38220</c:v>
                </c:pt>
                <c:pt idx="764">
                  <c:v>38220</c:v>
                </c:pt>
                <c:pt idx="765">
                  <c:v>39690</c:v>
                </c:pt>
                <c:pt idx="766">
                  <c:v>39690</c:v>
                </c:pt>
                <c:pt idx="767">
                  <c:v>39690</c:v>
                </c:pt>
                <c:pt idx="768">
                  <c:v>39690</c:v>
                </c:pt>
                <c:pt idx="769">
                  <c:v>39690</c:v>
                </c:pt>
                <c:pt idx="770">
                  <c:v>39690</c:v>
                </c:pt>
                <c:pt idx="771">
                  <c:v>39690</c:v>
                </c:pt>
                <c:pt idx="772">
                  <c:v>39690</c:v>
                </c:pt>
                <c:pt idx="773">
                  <c:v>39690</c:v>
                </c:pt>
                <c:pt idx="774">
                  <c:v>39690</c:v>
                </c:pt>
                <c:pt idx="775">
                  <c:v>39690</c:v>
                </c:pt>
                <c:pt idx="776">
                  <c:v>39690</c:v>
                </c:pt>
                <c:pt idx="777">
                  <c:v>39690</c:v>
                </c:pt>
                <c:pt idx="778">
                  <c:v>39690</c:v>
                </c:pt>
                <c:pt idx="779">
                  <c:v>39690</c:v>
                </c:pt>
                <c:pt idx="780">
                  <c:v>39690</c:v>
                </c:pt>
                <c:pt idx="781">
                  <c:v>39690</c:v>
                </c:pt>
                <c:pt idx="782">
                  <c:v>39690</c:v>
                </c:pt>
                <c:pt idx="783">
                  <c:v>39690</c:v>
                </c:pt>
                <c:pt idx="784">
                  <c:v>39690</c:v>
                </c:pt>
                <c:pt idx="785">
                  <c:v>39690</c:v>
                </c:pt>
                <c:pt idx="786">
                  <c:v>39690</c:v>
                </c:pt>
                <c:pt idx="787">
                  <c:v>39690</c:v>
                </c:pt>
                <c:pt idx="788">
                  <c:v>39690</c:v>
                </c:pt>
                <c:pt idx="789">
                  <c:v>39690</c:v>
                </c:pt>
                <c:pt idx="790">
                  <c:v>39690</c:v>
                </c:pt>
                <c:pt idx="791">
                  <c:v>39690</c:v>
                </c:pt>
                <c:pt idx="792">
                  <c:v>39690</c:v>
                </c:pt>
                <c:pt idx="793">
                  <c:v>39690</c:v>
                </c:pt>
                <c:pt idx="794">
                  <c:v>39690</c:v>
                </c:pt>
                <c:pt idx="795">
                  <c:v>39690</c:v>
                </c:pt>
                <c:pt idx="796">
                  <c:v>39690</c:v>
                </c:pt>
                <c:pt idx="797">
                  <c:v>39690</c:v>
                </c:pt>
                <c:pt idx="798">
                  <c:v>39690</c:v>
                </c:pt>
                <c:pt idx="799">
                  <c:v>39690</c:v>
                </c:pt>
                <c:pt idx="800">
                  <c:v>39690</c:v>
                </c:pt>
                <c:pt idx="801">
                  <c:v>39690</c:v>
                </c:pt>
                <c:pt idx="802">
                  <c:v>39690</c:v>
                </c:pt>
                <c:pt idx="803">
                  <c:v>39690</c:v>
                </c:pt>
                <c:pt idx="804">
                  <c:v>39690</c:v>
                </c:pt>
                <c:pt idx="805">
                  <c:v>39690</c:v>
                </c:pt>
                <c:pt idx="806">
                  <c:v>39690</c:v>
                </c:pt>
                <c:pt idx="807">
                  <c:v>39690</c:v>
                </c:pt>
                <c:pt idx="808">
                  <c:v>39690</c:v>
                </c:pt>
                <c:pt idx="809">
                  <c:v>39690</c:v>
                </c:pt>
                <c:pt idx="810">
                  <c:v>41160</c:v>
                </c:pt>
                <c:pt idx="811">
                  <c:v>41160</c:v>
                </c:pt>
                <c:pt idx="812">
                  <c:v>41160</c:v>
                </c:pt>
                <c:pt idx="813">
                  <c:v>41160</c:v>
                </c:pt>
                <c:pt idx="814">
                  <c:v>41160</c:v>
                </c:pt>
                <c:pt idx="815">
                  <c:v>41160</c:v>
                </c:pt>
                <c:pt idx="816">
                  <c:v>41160</c:v>
                </c:pt>
                <c:pt idx="817">
                  <c:v>41160</c:v>
                </c:pt>
                <c:pt idx="818">
                  <c:v>41160</c:v>
                </c:pt>
                <c:pt idx="819">
                  <c:v>41160</c:v>
                </c:pt>
                <c:pt idx="820">
                  <c:v>41160</c:v>
                </c:pt>
                <c:pt idx="821">
                  <c:v>41160</c:v>
                </c:pt>
                <c:pt idx="822">
                  <c:v>41160</c:v>
                </c:pt>
                <c:pt idx="823">
                  <c:v>41160</c:v>
                </c:pt>
                <c:pt idx="824">
                  <c:v>41160</c:v>
                </c:pt>
                <c:pt idx="825">
                  <c:v>41160</c:v>
                </c:pt>
                <c:pt idx="826">
                  <c:v>41160</c:v>
                </c:pt>
                <c:pt idx="827">
                  <c:v>41160</c:v>
                </c:pt>
                <c:pt idx="828">
                  <c:v>41160</c:v>
                </c:pt>
                <c:pt idx="829">
                  <c:v>41160</c:v>
                </c:pt>
                <c:pt idx="830">
                  <c:v>41160</c:v>
                </c:pt>
                <c:pt idx="831">
                  <c:v>41160</c:v>
                </c:pt>
                <c:pt idx="832">
                  <c:v>41160</c:v>
                </c:pt>
                <c:pt idx="833">
                  <c:v>41160</c:v>
                </c:pt>
                <c:pt idx="834">
                  <c:v>41160</c:v>
                </c:pt>
                <c:pt idx="835">
                  <c:v>41160</c:v>
                </c:pt>
                <c:pt idx="836">
                  <c:v>41160</c:v>
                </c:pt>
                <c:pt idx="837">
                  <c:v>41160</c:v>
                </c:pt>
                <c:pt idx="838">
                  <c:v>41160</c:v>
                </c:pt>
                <c:pt idx="839">
                  <c:v>41160</c:v>
                </c:pt>
                <c:pt idx="840">
                  <c:v>41160</c:v>
                </c:pt>
                <c:pt idx="841">
                  <c:v>41160</c:v>
                </c:pt>
                <c:pt idx="842">
                  <c:v>41160</c:v>
                </c:pt>
                <c:pt idx="843">
                  <c:v>41160</c:v>
                </c:pt>
                <c:pt idx="844">
                  <c:v>41160</c:v>
                </c:pt>
                <c:pt idx="845">
                  <c:v>41160</c:v>
                </c:pt>
                <c:pt idx="846">
                  <c:v>41160</c:v>
                </c:pt>
                <c:pt idx="847">
                  <c:v>41160</c:v>
                </c:pt>
                <c:pt idx="848">
                  <c:v>41160</c:v>
                </c:pt>
                <c:pt idx="849">
                  <c:v>41160</c:v>
                </c:pt>
                <c:pt idx="850">
                  <c:v>41160</c:v>
                </c:pt>
                <c:pt idx="851">
                  <c:v>41160</c:v>
                </c:pt>
                <c:pt idx="852">
                  <c:v>41160</c:v>
                </c:pt>
                <c:pt idx="853">
                  <c:v>41160</c:v>
                </c:pt>
                <c:pt idx="854">
                  <c:v>41160</c:v>
                </c:pt>
                <c:pt idx="855">
                  <c:v>42630</c:v>
                </c:pt>
                <c:pt idx="856">
                  <c:v>42630</c:v>
                </c:pt>
                <c:pt idx="857">
                  <c:v>42630</c:v>
                </c:pt>
                <c:pt idx="858">
                  <c:v>42630</c:v>
                </c:pt>
                <c:pt idx="859">
                  <c:v>42630</c:v>
                </c:pt>
                <c:pt idx="860">
                  <c:v>42630</c:v>
                </c:pt>
                <c:pt idx="861">
                  <c:v>42630</c:v>
                </c:pt>
                <c:pt idx="862">
                  <c:v>42630</c:v>
                </c:pt>
                <c:pt idx="863">
                  <c:v>42630</c:v>
                </c:pt>
                <c:pt idx="864">
                  <c:v>42630</c:v>
                </c:pt>
                <c:pt idx="865">
                  <c:v>42630</c:v>
                </c:pt>
                <c:pt idx="866">
                  <c:v>42630</c:v>
                </c:pt>
                <c:pt idx="867">
                  <c:v>42630</c:v>
                </c:pt>
                <c:pt idx="868">
                  <c:v>42630</c:v>
                </c:pt>
                <c:pt idx="869">
                  <c:v>42630</c:v>
                </c:pt>
                <c:pt idx="870">
                  <c:v>42630</c:v>
                </c:pt>
                <c:pt idx="871">
                  <c:v>42630</c:v>
                </c:pt>
                <c:pt idx="872">
                  <c:v>42630</c:v>
                </c:pt>
                <c:pt idx="873">
                  <c:v>42630</c:v>
                </c:pt>
                <c:pt idx="874">
                  <c:v>42630</c:v>
                </c:pt>
                <c:pt idx="875">
                  <c:v>42630</c:v>
                </c:pt>
                <c:pt idx="876">
                  <c:v>42630</c:v>
                </c:pt>
                <c:pt idx="877">
                  <c:v>42630</c:v>
                </c:pt>
                <c:pt idx="878">
                  <c:v>42630</c:v>
                </c:pt>
                <c:pt idx="879">
                  <c:v>42630</c:v>
                </c:pt>
                <c:pt idx="880">
                  <c:v>42630</c:v>
                </c:pt>
                <c:pt idx="881">
                  <c:v>42630</c:v>
                </c:pt>
                <c:pt idx="882">
                  <c:v>42630</c:v>
                </c:pt>
                <c:pt idx="883">
                  <c:v>42630</c:v>
                </c:pt>
                <c:pt idx="884">
                  <c:v>42630</c:v>
                </c:pt>
                <c:pt idx="885">
                  <c:v>42630</c:v>
                </c:pt>
                <c:pt idx="886">
                  <c:v>42630</c:v>
                </c:pt>
                <c:pt idx="887">
                  <c:v>42630</c:v>
                </c:pt>
                <c:pt idx="888">
                  <c:v>42630</c:v>
                </c:pt>
                <c:pt idx="889">
                  <c:v>42630</c:v>
                </c:pt>
                <c:pt idx="890">
                  <c:v>42630</c:v>
                </c:pt>
                <c:pt idx="891">
                  <c:v>42630</c:v>
                </c:pt>
                <c:pt idx="892">
                  <c:v>42630</c:v>
                </c:pt>
                <c:pt idx="893">
                  <c:v>42630</c:v>
                </c:pt>
                <c:pt idx="894">
                  <c:v>42630</c:v>
                </c:pt>
                <c:pt idx="895">
                  <c:v>42630</c:v>
                </c:pt>
                <c:pt idx="896">
                  <c:v>42630</c:v>
                </c:pt>
                <c:pt idx="897">
                  <c:v>42630</c:v>
                </c:pt>
                <c:pt idx="898">
                  <c:v>42630</c:v>
                </c:pt>
                <c:pt idx="899">
                  <c:v>42630</c:v>
                </c:pt>
                <c:pt idx="900">
                  <c:v>44100</c:v>
                </c:pt>
                <c:pt idx="901">
                  <c:v>44100</c:v>
                </c:pt>
                <c:pt idx="902">
                  <c:v>44100</c:v>
                </c:pt>
                <c:pt idx="903">
                  <c:v>44100</c:v>
                </c:pt>
                <c:pt idx="904">
                  <c:v>44100</c:v>
                </c:pt>
                <c:pt idx="905">
                  <c:v>44100</c:v>
                </c:pt>
                <c:pt idx="906">
                  <c:v>44100</c:v>
                </c:pt>
                <c:pt idx="907">
                  <c:v>44100</c:v>
                </c:pt>
                <c:pt idx="908">
                  <c:v>44100</c:v>
                </c:pt>
                <c:pt idx="909">
                  <c:v>44100</c:v>
                </c:pt>
                <c:pt idx="910">
                  <c:v>44100</c:v>
                </c:pt>
                <c:pt idx="911">
                  <c:v>44100</c:v>
                </c:pt>
                <c:pt idx="912">
                  <c:v>44100</c:v>
                </c:pt>
                <c:pt idx="913">
                  <c:v>44100</c:v>
                </c:pt>
                <c:pt idx="914">
                  <c:v>44100</c:v>
                </c:pt>
                <c:pt idx="915">
                  <c:v>44100</c:v>
                </c:pt>
                <c:pt idx="916">
                  <c:v>44100</c:v>
                </c:pt>
                <c:pt idx="917">
                  <c:v>44100</c:v>
                </c:pt>
                <c:pt idx="918">
                  <c:v>44100</c:v>
                </c:pt>
                <c:pt idx="919">
                  <c:v>44100</c:v>
                </c:pt>
                <c:pt idx="920">
                  <c:v>44100</c:v>
                </c:pt>
                <c:pt idx="921">
                  <c:v>44100</c:v>
                </c:pt>
                <c:pt idx="922">
                  <c:v>44100</c:v>
                </c:pt>
                <c:pt idx="923">
                  <c:v>44100</c:v>
                </c:pt>
                <c:pt idx="924">
                  <c:v>44100</c:v>
                </c:pt>
                <c:pt idx="925">
                  <c:v>44100</c:v>
                </c:pt>
                <c:pt idx="926">
                  <c:v>44100</c:v>
                </c:pt>
                <c:pt idx="927">
                  <c:v>44100</c:v>
                </c:pt>
                <c:pt idx="928">
                  <c:v>44100</c:v>
                </c:pt>
                <c:pt idx="929">
                  <c:v>44100</c:v>
                </c:pt>
                <c:pt idx="930">
                  <c:v>44100</c:v>
                </c:pt>
                <c:pt idx="931">
                  <c:v>44100</c:v>
                </c:pt>
                <c:pt idx="932">
                  <c:v>44100</c:v>
                </c:pt>
                <c:pt idx="933">
                  <c:v>44100</c:v>
                </c:pt>
                <c:pt idx="934">
                  <c:v>44100</c:v>
                </c:pt>
                <c:pt idx="935">
                  <c:v>44100</c:v>
                </c:pt>
                <c:pt idx="936">
                  <c:v>44100</c:v>
                </c:pt>
                <c:pt idx="937">
                  <c:v>44100</c:v>
                </c:pt>
                <c:pt idx="938">
                  <c:v>44100</c:v>
                </c:pt>
                <c:pt idx="939">
                  <c:v>44100</c:v>
                </c:pt>
                <c:pt idx="940">
                  <c:v>44100</c:v>
                </c:pt>
                <c:pt idx="941">
                  <c:v>44100</c:v>
                </c:pt>
                <c:pt idx="942">
                  <c:v>44100</c:v>
                </c:pt>
                <c:pt idx="943">
                  <c:v>44100</c:v>
                </c:pt>
                <c:pt idx="944">
                  <c:v>44100</c:v>
                </c:pt>
                <c:pt idx="945">
                  <c:v>45570</c:v>
                </c:pt>
                <c:pt idx="946">
                  <c:v>45570</c:v>
                </c:pt>
                <c:pt idx="947">
                  <c:v>45570</c:v>
                </c:pt>
                <c:pt idx="948">
                  <c:v>45570</c:v>
                </c:pt>
                <c:pt idx="949">
                  <c:v>45570</c:v>
                </c:pt>
                <c:pt idx="950">
                  <c:v>45570</c:v>
                </c:pt>
                <c:pt idx="951">
                  <c:v>45570</c:v>
                </c:pt>
                <c:pt idx="952">
                  <c:v>45570</c:v>
                </c:pt>
                <c:pt idx="953">
                  <c:v>45570</c:v>
                </c:pt>
                <c:pt idx="954">
                  <c:v>45570</c:v>
                </c:pt>
                <c:pt idx="955">
                  <c:v>45570</c:v>
                </c:pt>
                <c:pt idx="956">
                  <c:v>45570</c:v>
                </c:pt>
                <c:pt idx="957">
                  <c:v>45570</c:v>
                </c:pt>
                <c:pt idx="958">
                  <c:v>45570</c:v>
                </c:pt>
                <c:pt idx="959">
                  <c:v>45570</c:v>
                </c:pt>
                <c:pt idx="960">
                  <c:v>45570</c:v>
                </c:pt>
                <c:pt idx="961">
                  <c:v>45570</c:v>
                </c:pt>
                <c:pt idx="962">
                  <c:v>45570</c:v>
                </c:pt>
                <c:pt idx="963">
                  <c:v>45570</c:v>
                </c:pt>
                <c:pt idx="964">
                  <c:v>45570</c:v>
                </c:pt>
                <c:pt idx="965">
                  <c:v>45570</c:v>
                </c:pt>
                <c:pt idx="966">
                  <c:v>45570</c:v>
                </c:pt>
                <c:pt idx="967">
                  <c:v>45570</c:v>
                </c:pt>
                <c:pt idx="968">
                  <c:v>45570</c:v>
                </c:pt>
                <c:pt idx="969">
                  <c:v>45570</c:v>
                </c:pt>
                <c:pt idx="970">
                  <c:v>45570</c:v>
                </c:pt>
                <c:pt idx="971">
                  <c:v>45570</c:v>
                </c:pt>
                <c:pt idx="972">
                  <c:v>45570</c:v>
                </c:pt>
                <c:pt idx="973">
                  <c:v>45570</c:v>
                </c:pt>
                <c:pt idx="974">
                  <c:v>45570</c:v>
                </c:pt>
                <c:pt idx="975">
                  <c:v>45570</c:v>
                </c:pt>
                <c:pt idx="976">
                  <c:v>45570</c:v>
                </c:pt>
                <c:pt idx="977">
                  <c:v>45570</c:v>
                </c:pt>
                <c:pt idx="978">
                  <c:v>45570</c:v>
                </c:pt>
                <c:pt idx="979">
                  <c:v>45570</c:v>
                </c:pt>
                <c:pt idx="980">
                  <c:v>45570</c:v>
                </c:pt>
                <c:pt idx="981">
                  <c:v>45570</c:v>
                </c:pt>
                <c:pt idx="982">
                  <c:v>45570</c:v>
                </c:pt>
                <c:pt idx="983">
                  <c:v>45570</c:v>
                </c:pt>
                <c:pt idx="984">
                  <c:v>45570</c:v>
                </c:pt>
                <c:pt idx="985">
                  <c:v>45570</c:v>
                </c:pt>
                <c:pt idx="986">
                  <c:v>45570</c:v>
                </c:pt>
                <c:pt idx="987">
                  <c:v>45570</c:v>
                </c:pt>
                <c:pt idx="988">
                  <c:v>45570</c:v>
                </c:pt>
                <c:pt idx="989">
                  <c:v>45570</c:v>
                </c:pt>
                <c:pt idx="990">
                  <c:v>47040</c:v>
                </c:pt>
                <c:pt idx="991">
                  <c:v>47040</c:v>
                </c:pt>
                <c:pt idx="992">
                  <c:v>47040</c:v>
                </c:pt>
                <c:pt idx="993">
                  <c:v>47040</c:v>
                </c:pt>
                <c:pt idx="994">
                  <c:v>47040</c:v>
                </c:pt>
                <c:pt idx="995">
                  <c:v>47040</c:v>
                </c:pt>
                <c:pt idx="996">
                  <c:v>47040</c:v>
                </c:pt>
                <c:pt idx="997">
                  <c:v>47040</c:v>
                </c:pt>
                <c:pt idx="998">
                  <c:v>47040</c:v>
                </c:pt>
                <c:pt idx="999">
                  <c:v>47040</c:v>
                </c:pt>
                <c:pt idx="1000">
                  <c:v>47040</c:v>
                </c:pt>
                <c:pt idx="1001">
                  <c:v>47040</c:v>
                </c:pt>
                <c:pt idx="1002">
                  <c:v>47040</c:v>
                </c:pt>
                <c:pt idx="1003">
                  <c:v>47040</c:v>
                </c:pt>
                <c:pt idx="1004">
                  <c:v>47040</c:v>
                </c:pt>
                <c:pt idx="1005">
                  <c:v>47040</c:v>
                </c:pt>
                <c:pt idx="1006">
                  <c:v>47040</c:v>
                </c:pt>
                <c:pt idx="1007">
                  <c:v>47040</c:v>
                </c:pt>
                <c:pt idx="1008">
                  <c:v>47040</c:v>
                </c:pt>
                <c:pt idx="1009">
                  <c:v>47040</c:v>
                </c:pt>
                <c:pt idx="1010">
                  <c:v>47040</c:v>
                </c:pt>
                <c:pt idx="1011">
                  <c:v>47040</c:v>
                </c:pt>
                <c:pt idx="1012">
                  <c:v>47040</c:v>
                </c:pt>
                <c:pt idx="1013">
                  <c:v>47040</c:v>
                </c:pt>
                <c:pt idx="1014">
                  <c:v>47040</c:v>
                </c:pt>
                <c:pt idx="1015">
                  <c:v>47040</c:v>
                </c:pt>
                <c:pt idx="1016">
                  <c:v>47040</c:v>
                </c:pt>
                <c:pt idx="1017">
                  <c:v>47040</c:v>
                </c:pt>
                <c:pt idx="1018">
                  <c:v>47040</c:v>
                </c:pt>
                <c:pt idx="1019">
                  <c:v>47040</c:v>
                </c:pt>
                <c:pt idx="1020">
                  <c:v>47040</c:v>
                </c:pt>
                <c:pt idx="1021">
                  <c:v>47040</c:v>
                </c:pt>
                <c:pt idx="1022">
                  <c:v>47040</c:v>
                </c:pt>
                <c:pt idx="1023">
                  <c:v>47040</c:v>
                </c:pt>
                <c:pt idx="1024">
                  <c:v>47040</c:v>
                </c:pt>
                <c:pt idx="1025">
                  <c:v>47040</c:v>
                </c:pt>
                <c:pt idx="1026">
                  <c:v>47040</c:v>
                </c:pt>
                <c:pt idx="1027">
                  <c:v>47040</c:v>
                </c:pt>
                <c:pt idx="1028">
                  <c:v>47040</c:v>
                </c:pt>
                <c:pt idx="1029">
                  <c:v>47040</c:v>
                </c:pt>
                <c:pt idx="1030">
                  <c:v>47040</c:v>
                </c:pt>
                <c:pt idx="1031">
                  <c:v>47040</c:v>
                </c:pt>
                <c:pt idx="1032">
                  <c:v>47040</c:v>
                </c:pt>
                <c:pt idx="1033">
                  <c:v>47040</c:v>
                </c:pt>
                <c:pt idx="1034">
                  <c:v>47040</c:v>
                </c:pt>
                <c:pt idx="1035">
                  <c:v>48510</c:v>
                </c:pt>
                <c:pt idx="1036">
                  <c:v>48510</c:v>
                </c:pt>
                <c:pt idx="1037">
                  <c:v>48510</c:v>
                </c:pt>
                <c:pt idx="1038">
                  <c:v>48510</c:v>
                </c:pt>
                <c:pt idx="1039">
                  <c:v>48510</c:v>
                </c:pt>
                <c:pt idx="1040">
                  <c:v>48510</c:v>
                </c:pt>
                <c:pt idx="1041">
                  <c:v>48510</c:v>
                </c:pt>
                <c:pt idx="1042">
                  <c:v>48510</c:v>
                </c:pt>
                <c:pt idx="1043">
                  <c:v>48510</c:v>
                </c:pt>
                <c:pt idx="1044">
                  <c:v>48510</c:v>
                </c:pt>
                <c:pt idx="1045">
                  <c:v>48510</c:v>
                </c:pt>
                <c:pt idx="1046">
                  <c:v>48510</c:v>
                </c:pt>
                <c:pt idx="1047">
                  <c:v>48510</c:v>
                </c:pt>
                <c:pt idx="1048">
                  <c:v>48510</c:v>
                </c:pt>
                <c:pt idx="1049">
                  <c:v>48510</c:v>
                </c:pt>
                <c:pt idx="1050">
                  <c:v>48510</c:v>
                </c:pt>
                <c:pt idx="1051">
                  <c:v>48510</c:v>
                </c:pt>
                <c:pt idx="1052">
                  <c:v>48510</c:v>
                </c:pt>
                <c:pt idx="1053">
                  <c:v>48510</c:v>
                </c:pt>
                <c:pt idx="1054">
                  <c:v>48510</c:v>
                </c:pt>
                <c:pt idx="1055">
                  <c:v>48510</c:v>
                </c:pt>
                <c:pt idx="1056">
                  <c:v>48510</c:v>
                </c:pt>
                <c:pt idx="1057">
                  <c:v>48510</c:v>
                </c:pt>
                <c:pt idx="1058">
                  <c:v>48510</c:v>
                </c:pt>
                <c:pt idx="1059">
                  <c:v>48510</c:v>
                </c:pt>
                <c:pt idx="1060">
                  <c:v>48510</c:v>
                </c:pt>
                <c:pt idx="1061">
                  <c:v>48510</c:v>
                </c:pt>
                <c:pt idx="1062">
                  <c:v>48510</c:v>
                </c:pt>
                <c:pt idx="1063">
                  <c:v>48510</c:v>
                </c:pt>
                <c:pt idx="1064">
                  <c:v>48510</c:v>
                </c:pt>
                <c:pt idx="1065">
                  <c:v>48510</c:v>
                </c:pt>
                <c:pt idx="1066">
                  <c:v>48510</c:v>
                </c:pt>
                <c:pt idx="1067">
                  <c:v>48510</c:v>
                </c:pt>
                <c:pt idx="1068">
                  <c:v>48510</c:v>
                </c:pt>
                <c:pt idx="1069">
                  <c:v>48510</c:v>
                </c:pt>
                <c:pt idx="1070">
                  <c:v>48510</c:v>
                </c:pt>
                <c:pt idx="1071">
                  <c:v>48510</c:v>
                </c:pt>
                <c:pt idx="1072">
                  <c:v>48510</c:v>
                </c:pt>
                <c:pt idx="1073">
                  <c:v>48510</c:v>
                </c:pt>
                <c:pt idx="1074">
                  <c:v>48510</c:v>
                </c:pt>
                <c:pt idx="1075">
                  <c:v>48510</c:v>
                </c:pt>
                <c:pt idx="1076">
                  <c:v>48510</c:v>
                </c:pt>
                <c:pt idx="1077">
                  <c:v>48510</c:v>
                </c:pt>
                <c:pt idx="1078">
                  <c:v>48510</c:v>
                </c:pt>
                <c:pt idx="1079">
                  <c:v>48510</c:v>
                </c:pt>
                <c:pt idx="1080">
                  <c:v>49980</c:v>
                </c:pt>
                <c:pt idx="1081">
                  <c:v>49980</c:v>
                </c:pt>
                <c:pt idx="1082">
                  <c:v>49980</c:v>
                </c:pt>
                <c:pt idx="1083">
                  <c:v>49980</c:v>
                </c:pt>
                <c:pt idx="1084">
                  <c:v>49980</c:v>
                </c:pt>
                <c:pt idx="1085">
                  <c:v>49980</c:v>
                </c:pt>
                <c:pt idx="1086">
                  <c:v>49980</c:v>
                </c:pt>
                <c:pt idx="1087">
                  <c:v>49980</c:v>
                </c:pt>
                <c:pt idx="1088">
                  <c:v>49980</c:v>
                </c:pt>
                <c:pt idx="1089">
                  <c:v>49980</c:v>
                </c:pt>
                <c:pt idx="1090">
                  <c:v>49980</c:v>
                </c:pt>
                <c:pt idx="1091">
                  <c:v>49980</c:v>
                </c:pt>
                <c:pt idx="1092">
                  <c:v>49980</c:v>
                </c:pt>
                <c:pt idx="1093">
                  <c:v>49980</c:v>
                </c:pt>
                <c:pt idx="1094">
                  <c:v>49980</c:v>
                </c:pt>
                <c:pt idx="1095">
                  <c:v>49980</c:v>
                </c:pt>
                <c:pt idx="1096">
                  <c:v>49980</c:v>
                </c:pt>
                <c:pt idx="1097">
                  <c:v>49980</c:v>
                </c:pt>
                <c:pt idx="1098">
                  <c:v>49980</c:v>
                </c:pt>
                <c:pt idx="1099">
                  <c:v>49980</c:v>
                </c:pt>
                <c:pt idx="1100">
                  <c:v>49980</c:v>
                </c:pt>
                <c:pt idx="1101">
                  <c:v>49980</c:v>
                </c:pt>
                <c:pt idx="1102">
                  <c:v>49980</c:v>
                </c:pt>
                <c:pt idx="1103">
                  <c:v>49980</c:v>
                </c:pt>
                <c:pt idx="1104">
                  <c:v>49980</c:v>
                </c:pt>
                <c:pt idx="1105">
                  <c:v>49980</c:v>
                </c:pt>
                <c:pt idx="1106">
                  <c:v>49980</c:v>
                </c:pt>
                <c:pt idx="1107">
                  <c:v>49980</c:v>
                </c:pt>
                <c:pt idx="1108">
                  <c:v>49980</c:v>
                </c:pt>
                <c:pt idx="1109">
                  <c:v>49980</c:v>
                </c:pt>
                <c:pt idx="1110">
                  <c:v>49980</c:v>
                </c:pt>
                <c:pt idx="1111">
                  <c:v>49980</c:v>
                </c:pt>
                <c:pt idx="1112">
                  <c:v>49980</c:v>
                </c:pt>
                <c:pt idx="1113">
                  <c:v>49980</c:v>
                </c:pt>
                <c:pt idx="1114">
                  <c:v>49980</c:v>
                </c:pt>
                <c:pt idx="1115">
                  <c:v>49980</c:v>
                </c:pt>
                <c:pt idx="1116">
                  <c:v>49980</c:v>
                </c:pt>
                <c:pt idx="1117">
                  <c:v>49980</c:v>
                </c:pt>
                <c:pt idx="1118">
                  <c:v>49980</c:v>
                </c:pt>
                <c:pt idx="1119">
                  <c:v>49980</c:v>
                </c:pt>
                <c:pt idx="1120">
                  <c:v>49980</c:v>
                </c:pt>
                <c:pt idx="1121">
                  <c:v>49980</c:v>
                </c:pt>
                <c:pt idx="1122">
                  <c:v>49980</c:v>
                </c:pt>
                <c:pt idx="1123">
                  <c:v>49980</c:v>
                </c:pt>
                <c:pt idx="1124">
                  <c:v>49980</c:v>
                </c:pt>
                <c:pt idx="1125">
                  <c:v>51450</c:v>
                </c:pt>
                <c:pt idx="1126">
                  <c:v>51450</c:v>
                </c:pt>
                <c:pt idx="1127">
                  <c:v>51450</c:v>
                </c:pt>
                <c:pt idx="1128">
                  <c:v>51450</c:v>
                </c:pt>
                <c:pt idx="1129">
                  <c:v>51450</c:v>
                </c:pt>
                <c:pt idx="1130">
                  <c:v>51450</c:v>
                </c:pt>
                <c:pt idx="1131">
                  <c:v>51450</c:v>
                </c:pt>
                <c:pt idx="1132">
                  <c:v>51450</c:v>
                </c:pt>
                <c:pt idx="1133">
                  <c:v>51450</c:v>
                </c:pt>
                <c:pt idx="1134">
                  <c:v>51450</c:v>
                </c:pt>
                <c:pt idx="1135">
                  <c:v>51450</c:v>
                </c:pt>
                <c:pt idx="1136">
                  <c:v>51450</c:v>
                </c:pt>
                <c:pt idx="1137">
                  <c:v>51450</c:v>
                </c:pt>
                <c:pt idx="1138">
                  <c:v>51450</c:v>
                </c:pt>
                <c:pt idx="1139">
                  <c:v>51450</c:v>
                </c:pt>
                <c:pt idx="1140">
                  <c:v>51450</c:v>
                </c:pt>
                <c:pt idx="1141">
                  <c:v>51450</c:v>
                </c:pt>
                <c:pt idx="1142">
                  <c:v>51450</c:v>
                </c:pt>
                <c:pt idx="1143">
                  <c:v>51450</c:v>
                </c:pt>
                <c:pt idx="1144">
                  <c:v>51450</c:v>
                </c:pt>
                <c:pt idx="1145">
                  <c:v>51450</c:v>
                </c:pt>
                <c:pt idx="1146">
                  <c:v>51450</c:v>
                </c:pt>
                <c:pt idx="1147">
                  <c:v>51450</c:v>
                </c:pt>
                <c:pt idx="1148">
                  <c:v>51450</c:v>
                </c:pt>
                <c:pt idx="1149">
                  <c:v>51450</c:v>
                </c:pt>
                <c:pt idx="1150">
                  <c:v>51450</c:v>
                </c:pt>
                <c:pt idx="1151">
                  <c:v>51450</c:v>
                </c:pt>
                <c:pt idx="1152">
                  <c:v>51450</c:v>
                </c:pt>
                <c:pt idx="1153">
                  <c:v>51450</c:v>
                </c:pt>
                <c:pt idx="1154">
                  <c:v>51450</c:v>
                </c:pt>
                <c:pt idx="1155">
                  <c:v>51450</c:v>
                </c:pt>
                <c:pt idx="1156">
                  <c:v>51450</c:v>
                </c:pt>
                <c:pt idx="1157">
                  <c:v>51450</c:v>
                </c:pt>
                <c:pt idx="1158">
                  <c:v>51450</c:v>
                </c:pt>
                <c:pt idx="1159">
                  <c:v>51450</c:v>
                </c:pt>
                <c:pt idx="1160">
                  <c:v>51450</c:v>
                </c:pt>
                <c:pt idx="1161">
                  <c:v>51450</c:v>
                </c:pt>
                <c:pt idx="1162">
                  <c:v>51450</c:v>
                </c:pt>
                <c:pt idx="1163">
                  <c:v>51450</c:v>
                </c:pt>
                <c:pt idx="1164">
                  <c:v>51450</c:v>
                </c:pt>
                <c:pt idx="1165">
                  <c:v>51450</c:v>
                </c:pt>
                <c:pt idx="1166">
                  <c:v>51450</c:v>
                </c:pt>
                <c:pt idx="1167">
                  <c:v>51450</c:v>
                </c:pt>
                <c:pt idx="1168">
                  <c:v>51450</c:v>
                </c:pt>
                <c:pt idx="1169">
                  <c:v>51450</c:v>
                </c:pt>
                <c:pt idx="1170">
                  <c:v>52920</c:v>
                </c:pt>
                <c:pt idx="1171">
                  <c:v>52920</c:v>
                </c:pt>
                <c:pt idx="1172">
                  <c:v>52920</c:v>
                </c:pt>
                <c:pt idx="1173">
                  <c:v>52920</c:v>
                </c:pt>
                <c:pt idx="1174">
                  <c:v>52920</c:v>
                </c:pt>
                <c:pt idx="1175">
                  <c:v>52920</c:v>
                </c:pt>
                <c:pt idx="1176">
                  <c:v>52920</c:v>
                </c:pt>
                <c:pt idx="1177">
                  <c:v>52920</c:v>
                </c:pt>
                <c:pt idx="1178">
                  <c:v>52920</c:v>
                </c:pt>
                <c:pt idx="1179">
                  <c:v>52920</c:v>
                </c:pt>
                <c:pt idx="1180">
                  <c:v>52920</c:v>
                </c:pt>
                <c:pt idx="1181">
                  <c:v>52920</c:v>
                </c:pt>
                <c:pt idx="1182">
                  <c:v>52920</c:v>
                </c:pt>
                <c:pt idx="1183">
                  <c:v>52920</c:v>
                </c:pt>
                <c:pt idx="1184">
                  <c:v>52920</c:v>
                </c:pt>
                <c:pt idx="1185">
                  <c:v>52920</c:v>
                </c:pt>
                <c:pt idx="1186">
                  <c:v>52920</c:v>
                </c:pt>
                <c:pt idx="1187">
                  <c:v>52920</c:v>
                </c:pt>
                <c:pt idx="1188">
                  <c:v>52920</c:v>
                </c:pt>
                <c:pt idx="1189">
                  <c:v>52920</c:v>
                </c:pt>
                <c:pt idx="1190">
                  <c:v>52920</c:v>
                </c:pt>
                <c:pt idx="1191">
                  <c:v>52920</c:v>
                </c:pt>
                <c:pt idx="1192">
                  <c:v>52920</c:v>
                </c:pt>
                <c:pt idx="1193">
                  <c:v>52920</c:v>
                </c:pt>
                <c:pt idx="1194">
                  <c:v>52920</c:v>
                </c:pt>
                <c:pt idx="1195">
                  <c:v>52920</c:v>
                </c:pt>
                <c:pt idx="1196">
                  <c:v>52920</c:v>
                </c:pt>
                <c:pt idx="1197">
                  <c:v>52920</c:v>
                </c:pt>
                <c:pt idx="1198">
                  <c:v>52920</c:v>
                </c:pt>
                <c:pt idx="1199">
                  <c:v>52920</c:v>
                </c:pt>
                <c:pt idx="1200">
                  <c:v>52920</c:v>
                </c:pt>
                <c:pt idx="1201">
                  <c:v>52920</c:v>
                </c:pt>
                <c:pt idx="1202">
                  <c:v>52920</c:v>
                </c:pt>
                <c:pt idx="1203">
                  <c:v>52920</c:v>
                </c:pt>
                <c:pt idx="1204">
                  <c:v>52920</c:v>
                </c:pt>
                <c:pt idx="1205">
                  <c:v>52920</c:v>
                </c:pt>
                <c:pt idx="1206">
                  <c:v>52920</c:v>
                </c:pt>
                <c:pt idx="1207">
                  <c:v>52920</c:v>
                </c:pt>
                <c:pt idx="1208">
                  <c:v>52920</c:v>
                </c:pt>
                <c:pt idx="1209">
                  <c:v>52920</c:v>
                </c:pt>
                <c:pt idx="1210">
                  <c:v>52920</c:v>
                </c:pt>
                <c:pt idx="1211">
                  <c:v>52920</c:v>
                </c:pt>
                <c:pt idx="1212">
                  <c:v>52920</c:v>
                </c:pt>
                <c:pt idx="1213">
                  <c:v>52920</c:v>
                </c:pt>
                <c:pt idx="1214">
                  <c:v>52920</c:v>
                </c:pt>
                <c:pt idx="1215">
                  <c:v>54390</c:v>
                </c:pt>
                <c:pt idx="1216">
                  <c:v>54390</c:v>
                </c:pt>
                <c:pt idx="1217">
                  <c:v>54390</c:v>
                </c:pt>
                <c:pt idx="1218">
                  <c:v>54390</c:v>
                </c:pt>
                <c:pt idx="1219">
                  <c:v>54390</c:v>
                </c:pt>
                <c:pt idx="1220">
                  <c:v>54390</c:v>
                </c:pt>
                <c:pt idx="1221">
                  <c:v>54390</c:v>
                </c:pt>
                <c:pt idx="1222">
                  <c:v>54390</c:v>
                </c:pt>
                <c:pt idx="1223">
                  <c:v>54390</c:v>
                </c:pt>
                <c:pt idx="1224">
                  <c:v>54390</c:v>
                </c:pt>
                <c:pt idx="1225">
                  <c:v>54390</c:v>
                </c:pt>
                <c:pt idx="1226">
                  <c:v>54390</c:v>
                </c:pt>
                <c:pt idx="1227">
                  <c:v>54390</c:v>
                </c:pt>
                <c:pt idx="1228">
                  <c:v>54390</c:v>
                </c:pt>
                <c:pt idx="1229">
                  <c:v>54390</c:v>
                </c:pt>
                <c:pt idx="1230">
                  <c:v>54390</c:v>
                </c:pt>
                <c:pt idx="1231">
                  <c:v>54390</c:v>
                </c:pt>
                <c:pt idx="1232">
                  <c:v>54390</c:v>
                </c:pt>
                <c:pt idx="1233">
                  <c:v>54390</c:v>
                </c:pt>
                <c:pt idx="1234">
                  <c:v>54390</c:v>
                </c:pt>
                <c:pt idx="1235">
                  <c:v>54390</c:v>
                </c:pt>
                <c:pt idx="1236">
                  <c:v>54390</c:v>
                </c:pt>
                <c:pt idx="1237">
                  <c:v>54390</c:v>
                </c:pt>
                <c:pt idx="1238">
                  <c:v>54390</c:v>
                </c:pt>
                <c:pt idx="1239">
                  <c:v>54390</c:v>
                </c:pt>
                <c:pt idx="1240">
                  <c:v>54390</c:v>
                </c:pt>
                <c:pt idx="1241">
                  <c:v>54390</c:v>
                </c:pt>
                <c:pt idx="1242">
                  <c:v>54390</c:v>
                </c:pt>
                <c:pt idx="1243">
                  <c:v>54390</c:v>
                </c:pt>
                <c:pt idx="1244">
                  <c:v>54390</c:v>
                </c:pt>
                <c:pt idx="1245">
                  <c:v>54390</c:v>
                </c:pt>
                <c:pt idx="1246">
                  <c:v>54390</c:v>
                </c:pt>
                <c:pt idx="1247">
                  <c:v>54390</c:v>
                </c:pt>
                <c:pt idx="1248">
                  <c:v>54390</c:v>
                </c:pt>
                <c:pt idx="1249">
                  <c:v>54390</c:v>
                </c:pt>
                <c:pt idx="1250">
                  <c:v>54390</c:v>
                </c:pt>
                <c:pt idx="1251">
                  <c:v>54390</c:v>
                </c:pt>
                <c:pt idx="1252">
                  <c:v>54390</c:v>
                </c:pt>
                <c:pt idx="1253">
                  <c:v>54390</c:v>
                </c:pt>
                <c:pt idx="1254">
                  <c:v>54390</c:v>
                </c:pt>
                <c:pt idx="1255">
                  <c:v>54390</c:v>
                </c:pt>
                <c:pt idx="1256">
                  <c:v>54390</c:v>
                </c:pt>
                <c:pt idx="1257">
                  <c:v>54390</c:v>
                </c:pt>
                <c:pt idx="1258">
                  <c:v>54390</c:v>
                </c:pt>
                <c:pt idx="1259">
                  <c:v>54390</c:v>
                </c:pt>
                <c:pt idx="1260">
                  <c:v>55860</c:v>
                </c:pt>
                <c:pt idx="1261">
                  <c:v>55860</c:v>
                </c:pt>
                <c:pt idx="1262">
                  <c:v>55860</c:v>
                </c:pt>
                <c:pt idx="1263">
                  <c:v>55860</c:v>
                </c:pt>
                <c:pt idx="1264">
                  <c:v>55860</c:v>
                </c:pt>
                <c:pt idx="1265">
                  <c:v>55860</c:v>
                </c:pt>
                <c:pt idx="1266">
                  <c:v>55860</c:v>
                </c:pt>
                <c:pt idx="1267">
                  <c:v>55860</c:v>
                </c:pt>
                <c:pt idx="1268">
                  <c:v>55860</c:v>
                </c:pt>
                <c:pt idx="1269">
                  <c:v>55860</c:v>
                </c:pt>
                <c:pt idx="1270">
                  <c:v>55860</c:v>
                </c:pt>
                <c:pt idx="1271">
                  <c:v>55860</c:v>
                </c:pt>
                <c:pt idx="1272">
                  <c:v>55860</c:v>
                </c:pt>
                <c:pt idx="1273">
                  <c:v>55860</c:v>
                </c:pt>
                <c:pt idx="1274">
                  <c:v>55860</c:v>
                </c:pt>
                <c:pt idx="1275">
                  <c:v>55860</c:v>
                </c:pt>
                <c:pt idx="1276">
                  <c:v>55860</c:v>
                </c:pt>
                <c:pt idx="1277">
                  <c:v>55860</c:v>
                </c:pt>
                <c:pt idx="1278">
                  <c:v>55860</c:v>
                </c:pt>
                <c:pt idx="1279">
                  <c:v>55860</c:v>
                </c:pt>
                <c:pt idx="1280">
                  <c:v>55860</c:v>
                </c:pt>
                <c:pt idx="1281">
                  <c:v>55860</c:v>
                </c:pt>
                <c:pt idx="1282">
                  <c:v>55860</c:v>
                </c:pt>
                <c:pt idx="1283">
                  <c:v>55860</c:v>
                </c:pt>
                <c:pt idx="1284">
                  <c:v>55860</c:v>
                </c:pt>
                <c:pt idx="1285">
                  <c:v>55860</c:v>
                </c:pt>
                <c:pt idx="1286">
                  <c:v>55860</c:v>
                </c:pt>
                <c:pt idx="1287">
                  <c:v>55860</c:v>
                </c:pt>
                <c:pt idx="1288">
                  <c:v>55860</c:v>
                </c:pt>
                <c:pt idx="1289">
                  <c:v>55860</c:v>
                </c:pt>
                <c:pt idx="1290">
                  <c:v>55860</c:v>
                </c:pt>
                <c:pt idx="1291">
                  <c:v>55860</c:v>
                </c:pt>
                <c:pt idx="1292">
                  <c:v>55860</c:v>
                </c:pt>
                <c:pt idx="1293">
                  <c:v>55860</c:v>
                </c:pt>
                <c:pt idx="1294">
                  <c:v>55860</c:v>
                </c:pt>
                <c:pt idx="1295">
                  <c:v>55860</c:v>
                </c:pt>
                <c:pt idx="1296">
                  <c:v>55860</c:v>
                </c:pt>
                <c:pt idx="1297">
                  <c:v>55860</c:v>
                </c:pt>
                <c:pt idx="1298">
                  <c:v>55860</c:v>
                </c:pt>
                <c:pt idx="1299">
                  <c:v>55860</c:v>
                </c:pt>
                <c:pt idx="1300">
                  <c:v>55860</c:v>
                </c:pt>
                <c:pt idx="1301">
                  <c:v>55860</c:v>
                </c:pt>
                <c:pt idx="1302">
                  <c:v>55860</c:v>
                </c:pt>
                <c:pt idx="1303">
                  <c:v>55860</c:v>
                </c:pt>
                <c:pt idx="1304">
                  <c:v>55860</c:v>
                </c:pt>
                <c:pt idx="1305">
                  <c:v>57330</c:v>
                </c:pt>
                <c:pt idx="1306">
                  <c:v>57330</c:v>
                </c:pt>
                <c:pt idx="1307">
                  <c:v>57330</c:v>
                </c:pt>
                <c:pt idx="1308">
                  <c:v>57330</c:v>
                </c:pt>
                <c:pt idx="1309">
                  <c:v>57330</c:v>
                </c:pt>
                <c:pt idx="1310">
                  <c:v>57330</c:v>
                </c:pt>
                <c:pt idx="1311">
                  <c:v>57330</c:v>
                </c:pt>
                <c:pt idx="1312">
                  <c:v>57330</c:v>
                </c:pt>
                <c:pt idx="1313">
                  <c:v>57330</c:v>
                </c:pt>
                <c:pt idx="1314">
                  <c:v>57330</c:v>
                </c:pt>
                <c:pt idx="1315">
                  <c:v>57330</c:v>
                </c:pt>
                <c:pt idx="1316">
                  <c:v>57330</c:v>
                </c:pt>
                <c:pt idx="1317">
                  <c:v>57330</c:v>
                </c:pt>
                <c:pt idx="1318">
                  <c:v>57330</c:v>
                </c:pt>
                <c:pt idx="1319">
                  <c:v>57330</c:v>
                </c:pt>
                <c:pt idx="1320">
                  <c:v>57330</c:v>
                </c:pt>
                <c:pt idx="1321">
                  <c:v>57330</c:v>
                </c:pt>
                <c:pt idx="1322">
                  <c:v>57330</c:v>
                </c:pt>
                <c:pt idx="1323">
                  <c:v>57330</c:v>
                </c:pt>
                <c:pt idx="1324">
                  <c:v>57330</c:v>
                </c:pt>
                <c:pt idx="1325">
                  <c:v>57330</c:v>
                </c:pt>
                <c:pt idx="1326">
                  <c:v>57330</c:v>
                </c:pt>
                <c:pt idx="1327">
                  <c:v>57330</c:v>
                </c:pt>
                <c:pt idx="1328">
                  <c:v>57330</c:v>
                </c:pt>
                <c:pt idx="1329">
                  <c:v>57330</c:v>
                </c:pt>
                <c:pt idx="1330">
                  <c:v>57330</c:v>
                </c:pt>
                <c:pt idx="1331">
                  <c:v>57330</c:v>
                </c:pt>
                <c:pt idx="1332">
                  <c:v>57330</c:v>
                </c:pt>
                <c:pt idx="1333">
                  <c:v>57330</c:v>
                </c:pt>
                <c:pt idx="1334">
                  <c:v>57330</c:v>
                </c:pt>
                <c:pt idx="1335">
                  <c:v>57330</c:v>
                </c:pt>
                <c:pt idx="1336">
                  <c:v>57330</c:v>
                </c:pt>
                <c:pt idx="1337">
                  <c:v>57330</c:v>
                </c:pt>
                <c:pt idx="1338">
                  <c:v>57330</c:v>
                </c:pt>
                <c:pt idx="1339">
                  <c:v>57330</c:v>
                </c:pt>
                <c:pt idx="1340">
                  <c:v>57330</c:v>
                </c:pt>
                <c:pt idx="1341">
                  <c:v>57330</c:v>
                </c:pt>
                <c:pt idx="1342">
                  <c:v>57330</c:v>
                </c:pt>
                <c:pt idx="1343">
                  <c:v>57330</c:v>
                </c:pt>
                <c:pt idx="1344">
                  <c:v>57330</c:v>
                </c:pt>
                <c:pt idx="1345">
                  <c:v>57330</c:v>
                </c:pt>
                <c:pt idx="1346">
                  <c:v>57330</c:v>
                </c:pt>
                <c:pt idx="1347">
                  <c:v>57330</c:v>
                </c:pt>
                <c:pt idx="1348">
                  <c:v>57330</c:v>
                </c:pt>
                <c:pt idx="1349">
                  <c:v>57330</c:v>
                </c:pt>
                <c:pt idx="1350">
                  <c:v>58800</c:v>
                </c:pt>
                <c:pt idx="1351">
                  <c:v>58800</c:v>
                </c:pt>
                <c:pt idx="1352">
                  <c:v>58800</c:v>
                </c:pt>
                <c:pt idx="1353">
                  <c:v>58800</c:v>
                </c:pt>
                <c:pt idx="1354">
                  <c:v>58800</c:v>
                </c:pt>
                <c:pt idx="1355">
                  <c:v>58800</c:v>
                </c:pt>
                <c:pt idx="1356">
                  <c:v>58800</c:v>
                </c:pt>
                <c:pt idx="1357">
                  <c:v>58800</c:v>
                </c:pt>
                <c:pt idx="1358">
                  <c:v>58800</c:v>
                </c:pt>
                <c:pt idx="1359">
                  <c:v>58800</c:v>
                </c:pt>
                <c:pt idx="1360">
                  <c:v>58800</c:v>
                </c:pt>
                <c:pt idx="1361">
                  <c:v>58800</c:v>
                </c:pt>
                <c:pt idx="1362">
                  <c:v>58800</c:v>
                </c:pt>
                <c:pt idx="1363">
                  <c:v>58800</c:v>
                </c:pt>
                <c:pt idx="1364">
                  <c:v>58800</c:v>
                </c:pt>
                <c:pt idx="1365">
                  <c:v>58800</c:v>
                </c:pt>
                <c:pt idx="1366">
                  <c:v>58800</c:v>
                </c:pt>
                <c:pt idx="1367">
                  <c:v>58800</c:v>
                </c:pt>
                <c:pt idx="1368">
                  <c:v>58800</c:v>
                </c:pt>
                <c:pt idx="1369">
                  <c:v>58800</c:v>
                </c:pt>
                <c:pt idx="1370">
                  <c:v>58800</c:v>
                </c:pt>
                <c:pt idx="1371">
                  <c:v>58800</c:v>
                </c:pt>
                <c:pt idx="1372">
                  <c:v>58800</c:v>
                </c:pt>
                <c:pt idx="1373">
                  <c:v>58800</c:v>
                </c:pt>
                <c:pt idx="1374">
                  <c:v>58800</c:v>
                </c:pt>
                <c:pt idx="1375">
                  <c:v>58800</c:v>
                </c:pt>
                <c:pt idx="1376">
                  <c:v>58800</c:v>
                </c:pt>
                <c:pt idx="1377">
                  <c:v>58800</c:v>
                </c:pt>
                <c:pt idx="1378">
                  <c:v>58800</c:v>
                </c:pt>
                <c:pt idx="1379">
                  <c:v>58800</c:v>
                </c:pt>
                <c:pt idx="1380">
                  <c:v>58800</c:v>
                </c:pt>
                <c:pt idx="1381">
                  <c:v>58800</c:v>
                </c:pt>
                <c:pt idx="1382">
                  <c:v>58800</c:v>
                </c:pt>
                <c:pt idx="1383">
                  <c:v>58800</c:v>
                </c:pt>
                <c:pt idx="1384">
                  <c:v>58800</c:v>
                </c:pt>
                <c:pt idx="1385">
                  <c:v>58800</c:v>
                </c:pt>
                <c:pt idx="1386">
                  <c:v>58800</c:v>
                </c:pt>
                <c:pt idx="1387">
                  <c:v>58800</c:v>
                </c:pt>
                <c:pt idx="1388">
                  <c:v>58800</c:v>
                </c:pt>
                <c:pt idx="1389">
                  <c:v>58800</c:v>
                </c:pt>
                <c:pt idx="1390">
                  <c:v>58800</c:v>
                </c:pt>
                <c:pt idx="1391">
                  <c:v>58800</c:v>
                </c:pt>
                <c:pt idx="1392">
                  <c:v>58800</c:v>
                </c:pt>
                <c:pt idx="1393">
                  <c:v>58800</c:v>
                </c:pt>
                <c:pt idx="1394">
                  <c:v>58800</c:v>
                </c:pt>
                <c:pt idx="1395">
                  <c:v>60270</c:v>
                </c:pt>
                <c:pt idx="1396">
                  <c:v>60270</c:v>
                </c:pt>
                <c:pt idx="1397">
                  <c:v>60270</c:v>
                </c:pt>
                <c:pt idx="1398">
                  <c:v>60270</c:v>
                </c:pt>
                <c:pt idx="1399">
                  <c:v>60270</c:v>
                </c:pt>
                <c:pt idx="1400">
                  <c:v>60270</c:v>
                </c:pt>
                <c:pt idx="1401">
                  <c:v>60270</c:v>
                </c:pt>
                <c:pt idx="1402">
                  <c:v>60270</c:v>
                </c:pt>
                <c:pt idx="1403">
                  <c:v>60270</c:v>
                </c:pt>
                <c:pt idx="1404">
                  <c:v>60270</c:v>
                </c:pt>
                <c:pt idx="1405">
                  <c:v>60270</c:v>
                </c:pt>
                <c:pt idx="1406">
                  <c:v>60270</c:v>
                </c:pt>
                <c:pt idx="1407">
                  <c:v>60270</c:v>
                </c:pt>
                <c:pt idx="1408">
                  <c:v>60270</c:v>
                </c:pt>
                <c:pt idx="1409">
                  <c:v>60270</c:v>
                </c:pt>
                <c:pt idx="1410">
                  <c:v>60270</c:v>
                </c:pt>
                <c:pt idx="1411">
                  <c:v>60270</c:v>
                </c:pt>
                <c:pt idx="1412">
                  <c:v>60270</c:v>
                </c:pt>
                <c:pt idx="1413">
                  <c:v>60270</c:v>
                </c:pt>
                <c:pt idx="1414">
                  <c:v>60270</c:v>
                </c:pt>
                <c:pt idx="1415">
                  <c:v>60270</c:v>
                </c:pt>
                <c:pt idx="1416">
                  <c:v>60270</c:v>
                </c:pt>
                <c:pt idx="1417">
                  <c:v>60270</c:v>
                </c:pt>
                <c:pt idx="1418">
                  <c:v>60270</c:v>
                </c:pt>
                <c:pt idx="1419">
                  <c:v>60270</c:v>
                </c:pt>
                <c:pt idx="1420">
                  <c:v>60270</c:v>
                </c:pt>
                <c:pt idx="1421">
                  <c:v>60270</c:v>
                </c:pt>
                <c:pt idx="1422">
                  <c:v>60270</c:v>
                </c:pt>
                <c:pt idx="1423">
                  <c:v>60270</c:v>
                </c:pt>
                <c:pt idx="1424">
                  <c:v>60270</c:v>
                </c:pt>
                <c:pt idx="1425">
                  <c:v>60270</c:v>
                </c:pt>
                <c:pt idx="1426">
                  <c:v>60270</c:v>
                </c:pt>
                <c:pt idx="1427">
                  <c:v>60270</c:v>
                </c:pt>
                <c:pt idx="1428">
                  <c:v>60270</c:v>
                </c:pt>
                <c:pt idx="1429">
                  <c:v>60270</c:v>
                </c:pt>
                <c:pt idx="1430">
                  <c:v>60270</c:v>
                </c:pt>
                <c:pt idx="1431">
                  <c:v>60270</c:v>
                </c:pt>
                <c:pt idx="1432">
                  <c:v>60270</c:v>
                </c:pt>
                <c:pt idx="1433">
                  <c:v>60270</c:v>
                </c:pt>
                <c:pt idx="1434">
                  <c:v>60270</c:v>
                </c:pt>
                <c:pt idx="1435">
                  <c:v>60270</c:v>
                </c:pt>
                <c:pt idx="1436">
                  <c:v>60270</c:v>
                </c:pt>
                <c:pt idx="1437">
                  <c:v>60270</c:v>
                </c:pt>
                <c:pt idx="1438">
                  <c:v>60270</c:v>
                </c:pt>
                <c:pt idx="1439">
                  <c:v>60270</c:v>
                </c:pt>
                <c:pt idx="1440">
                  <c:v>61740</c:v>
                </c:pt>
                <c:pt idx="1441">
                  <c:v>61740</c:v>
                </c:pt>
                <c:pt idx="1442">
                  <c:v>61740</c:v>
                </c:pt>
                <c:pt idx="1443">
                  <c:v>61740</c:v>
                </c:pt>
                <c:pt idx="1444">
                  <c:v>61740</c:v>
                </c:pt>
                <c:pt idx="1445">
                  <c:v>61740</c:v>
                </c:pt>
                <c:pt idx="1446">
                  <c:v>61740</c:v>
                </c:pt>
                <c:pt idx="1447">
                  <c:v>61740</c:v>
                </c:pt>
                <c:pt idx="1448">
                  <c:v>61740</c:v>
                </c:pt>
                <c:pt idx="1449">
                  <c:v>61740</c:v>
                </c:pt>
                <c:pt idx="1450">
                  <c:v>61740</c:v>
                </c:pt>
                <c:pt idx="1451">
                  <c:v>61740</c:v>
                </c:pt>
                <c:pt idx="1452">
                  <c:v>61740</c:v>
                </c:pt>
                <c:pt idx="1453">
                  <c:v>61740</c:v>
                </c:pt>
                <c:pt idx="1454">
                  <c:v>61740</c:v>
                </c:pt>
                <c:pt idx="1455">
                  <c:v>61740</c:v>
                </c:pt>
                <c:pt idx="1456">
                  <c:v>61740</c:v>
                </c:pt>
                <c:pt idx="1457">
                  <c:v>61740</c:v>
                </c:pt>
                <c:pt idx="1458">
                  <c:v>61740</c:v>
                </c:pt>
                <c:pt idx="1459">
                  <c:v>61740</c:v>
                </c:pt>
                <c:pt idx="1460">
                  <c:v>61740</c:v>
                </c:pt>
                <c:pt idx="1461">
                  <c:v>61740</c:v>
                </c:pt>
                <c:pt idx="1462">
                  <c:v>61740</c:v>
                </c:pt>
                <c:pt idx="1463">
                  <c:v>61740</c:v>
                </c:pt>
                <c:pt idx="1464">
                  <c:v>61740</c:v>
                </c:pt>
                <c:pt idx="1465">
                  <c:v>61740</c:v>
                </c:pt>
                <c:pt idx="1466">
                  <c:v>61740</c:v>
                </c:pt>
                <c:pt idx="1467">
                  <c:v>61740</c:v>
                </c:pt>
                <c:pt idx="1468">
                  <c:v>61740</c:v>
                </c:pt>
                <c:pt idx="1469">
                  <c:v>61740</c:v>
                </c:pt>
                <c:pt idx="1470">
                  <c:v>61740</c:v>
                </c:pt>
                <c:pt idx="1471">
                  <c:v>61740</c:v>
                </c:pt>
                <c:pt idx="1472">
                  <c:v>61740</c:v>
                </c:pt>
                <c:pt idx="1473">
                  <c:v>61740</c:v>
                </c:pt>
                <c:pt idx="1474">
                  <c:v>61740</c:v>
                </c:pt>
                <c:pt idx="1475">
                  <c:v>61740</c:v>
                </c:pt>
                <c:pt idx="1476">
                  <c:v>61740</c:v>
                </c:pt>
                <c:pt idx="1477">
                  <c:v>61740</c:v>
                </c:pt>
                <c:pt idx="1478">
                  <c:v>61740</c:v>
                </c:pt>
                <c:pt idx="1479">
                  <c:v>61740</c:v>
                </c:pt>
                <c:pt idx="1480">
                  <c:v>61740</c:v>
                </c:pt>
                <c:pt idx="1481">
                  <c:v>61740</c:v>
                </c:pt>
                <c:pt idx="1482">
                  <c:v>61740</c:v>
                </c:pt>
                <c:pt idx="1483">
                  <c:v>61740</c:v>
                </c:pt>
                <c:pt idx="1484">
                  <c:v>61740</c:v>
                </c:pt>
                <c:pt idx="1485">
                  <c:v>63210</c:v>
                </c:pt>
                <c:pt idx="1486">
                  <c:v>63210</c:v>
                </c:pt>
                <c:pt idx="1487">
                  <c:v>63210</c:v>
                </c:pt>
                <c:pt idx="1488">
                  <c:v>63210</c:v>
                </c:pt>
                <c:pt idx="1489">
                  <c:v>63210</c:v>
                </c:pt>
                <c:pt idx="1490">
                  <c:v>63210</c:v>
                </c:pt>
                <c:pt idx="1491">
                  <c:v>63210</c:v>
                </c:pt>
                <c:pt idx="1492">
                  <c:v>63210</c:v>
                </c:pt>
                <c:pt idx="1493">
                  <c:v>63210</c:v>
                </c:pt>
                <c:pt idx="1494">
                  <c:v>63210</c:v>
                </c:pt>
                <c:pt idx="1495">
                  <c:v>63210</c:v>
                </c:pt>
                <c:pt idx="1496">
                  <c:v>63210</c:v>
                </c:pt>
                <c:pt idx="1497">
                  <c:v>63210</c:v>
                </c:pt>
                <c:pt idx="1498">
                  <c:v>63210</c:v>
                </c:pt>
                <c:pt idx="1499">
                  <c:v>63210</c:v>
                </c:pt>
                <c:pt idx="1500">
                  <c:v>63210</c:v>
                </c:pt>
                <c:pt idx="1501">
                  <c:v>63210</c:v>
                </c:pt>
                <c:pt idx="1502">
                  <c:v>63210</c:v>
                </c:pt>
                <c:pt idx="1503">
                  <c:v>63210</c:v>
                </c:pt>
                <c:pt idx="1504">
                  <c:v>63210</c:v>
                </c:pt>
                <c:pt idx="1505">
                  <c:v>63210</c:v>
                </c:pt>
                <c:pt idx="1506">
                  <c:v>63210</c:v>
                </c:pt>
                <c:pt idx="1507">
                  <c:v>63210</c:v>
                </c:pt>
                <c:pt idx="1508">
                  <c:v>63210</c:v>
                </c:pt>
                <c:pt idx="1509">
                  <c:v>63210</c:v>
                </c:pt>
                <c:pt idx="1510">
                  <c:v>63210</c:v>
                </c:pt>
                <c:pt idx="1511">
                  <c:v>63210</c:v>
                </c:pt>
                <c:pt idx="1512">
                  <c:v>63210</c:v>
                </c:pt>
                <c:pt idx="1513">
                  <c:v>63210</c:v>
                </c:pt>
                <c:pt idx="1514">
                  <c:v>63210</c:v>
                </c:pt>
                <c:pt idx="1515">
                  <c:v>63210</c:v>
                </c:pt>
                <c:pt idx="1516">
                  <c:v>63210</c:v>
                </c:pt>
                <c:pt idx="1517">
                  <c:v>63210</c:v>
                </c:pt>
                <c:pt idx="1518">
                  <c:v>63210</c:v>
                </c:pt>
                <c:pt idx="1519">
                  <c:v>63210</c:v>
                </c:pt>
                <c:pt idx="1520">
                  <c:v>63210</c:v>
                </c:pt>
                <c:pt idx="1521">
                  <c:v>63210</c:v>
                </c:pt>
                <c:pt idx="1522">
                  <c:v>63210</c:v>
                </c:pt>
                <c:pt idx="1523">
                  <c:v>63210</c:v>
                </c:pt>
                <c:pt idx="1524">
                  <c:v>63210</c:v>
                </c:pt>
                <c:pt idx="1525">
                  <c:v>63210</c:v>
                </c:pt>
                <c:pt idx="1526">
                  <c:v>63210</c:v>
                </c:pt>
                <c:pt idx="1527">
                  <c:v>63210</c:v>
                </c:pt>
                <c:pt idx="1528">
                  <c:v>63210</c:v>
                </c:pt>
                <c:pt idx="1529">
                  <c:v>63210</c:v>
                </c:pt>
                <c:pt idx="1530">
                  <c:v>64680</c:v>
                </c:pt>
                <c:pt idx="1531">
                  <c:v>64680</c:v>
                </c:pt>
                <c:pt idx="1532">
                  <c:v>64680</c:v>
                </c:pt>
                <c:pt idx="1533">
                  <c:v>64680</c:v>
                </c:pt>
                <c:pt idx="1534">
                  <c:v>64680</c:v>
                </c:pt>
                <c:pt idx="1535">
                  <c:v>64680</c:v>
                </c:pt>
                <c:pt idx="1536">
                  <c:v>64680</c:v>
                </c:pt>
                <c:pt idx="1537">
                  <c:v>64680</c:v>
                </c:pt>
                <c:pt idx="1538">
                  <c:v>64680</c:v>
                </c:pt>
                <c:pt idx="1539">
                  <c:v>64680</c:v>
                </c:pt>
                <c:pt idx="1540">
                  <c:v>64680</c:v>
                </c:pt>
                <c:pt idx="1541">
                  <c:v>64680</c:v>
                </c:pt>
                <c:pt idx="1542">
                  <c:v>64680</c:v>
                </c:pt>
                <c:pt idx="1543">
                  <c:v>64680</c:v>
                </c:pt>
                <c:pt idx="1544">
                  <c:v>64680</c:v>
                </c:pt>
                <c:pt idx="1545">
                  <c:v>64680</c:v>
                </c:pt>
                <c:pt idx="1546">
                  <c:v>64680</c:v>
                </c:pt>
                <c:pt idx="1547">
                  <c:v>64680</c:v>
                </c:pt>
                <c:pt idx="1548">
                  <c:v>64680</c:v>
                </c:pt>
                <c:pt idx="1549">
                  <c:v>64680</c:v>
                </c:pt>
                <c:pt idx="1550">
                  <c:v>64680</c:v>
                </c:pt>
                <c:pt idx="1551">
                  <c:v>64680</c:v>
                </c:pt>
                <c:pt idx="1552">
                  <c:v>64680</c:v>
                </c:pt>
                <c:pt idx="1553">
                  <c:v>64680</c:v>
                </c:pt>
                <c:pt idx="1554">
                  <c:v>64680</c:v>
                </c:pt>
                <c:pt idx="1555">
                  <c:v>64680</c:v>
                </c:pt>
                <c:pt idx="1556">
                  <c:v>64680</c:v>
                </c:pt>
                <c:pt idx="1557">
                  <c:v>64680</c:v>
                </c:pt>
                <c:pt idx="1558">
                  <c:v>64680</c:v>
                </c:pt>
                <c:pt idx="1559">
                  <c:v>64680</c:v>
                </c:pt>
                <c:pt idx="1560">
                  <c:v>64680</c:v>
                </c:pt>
                <c:pt idx="1561">
                  <c:v>64680</c:v>
                </c:pt>
                <c:pt idx="1562">
                  <c:v>64680</c:v>
                </c:pt>
                <c:pt idx="1563">
                  <c:v>64680</c:v>
                </c:pt>
                <c:pt idx="1564">
                  <c:v>64680</c:v>
                </c:pt>
                <c:pt idx="1565">
                  <c:v>64680</c:v>
                </c:pt>
                <c:pt idx="1566">
                  <c:v>64680</c:v>
                </c:pt>
                <c:pt idx="1567">
                  <c:v>64680</c:v>
                </c:pt>
                <c:pt idx="1568">
                  <c:v>64680</c:v>
                </c:pt>
                <c:pt idx="1569">
                  <c:v>64680</c:v>
                </c:pt>
                <c:pt idx="1570">
                  <c:v>64680</c:v>
                </c:pt>
                <c:pt idx="1571">
                  <c:v>64680</c:v>
                </c:pt>
                <c:pt idx="1572">
                  <c:v>64680</c:v>
                </c:pt>
                <c:pt idx="1573">
                  <c:v>64680</c:v>
                </c:pt>
                <c:pt idx="1574">
                  <c:v>64680</c:v>
                </c:pt>
                <c:pt idx="1575">
                  <c:v>66150</c:v>
                </c:pt>
                <c:pt idx="1576">
                  <c:v>66150</c:v>
                </c:pt>
                <c:pt idx="1577">
                  <c:v>66150</c:v>
                </c:pt>
                <c:pt idx="1578">
                  <c:v>66150</c:v>
                </c:pt>
                <c:pt idx="1579">
                  <c:v>66150</c:v>
                </c:pt>
                <c:pt idx="1580">
                  <c:v>66150</c:v>
                </c:pt>
                <c:pt idx="1581">
                  <c:v>66150</c:v>
                </c:pt>
                <c:pt idx="1582">
                  <c:v>66150</c:v>
                </c:pt>
                <c:pt idx="1583">
                  <c:v>66150</c:v>
                </c:pt>
                <c:pt idx="1584">
                  <c:v>66150</c:v>
                </c:pt>
                <c:pt idx="1585">
                  <c:v>66150</c:v>
                </c:pt>
                <c:pt idx="1586">
                  <c:v>66150</c:v>
                </c:pt>
                <c:pt idx="1587">
                  <c:v>66150</c:v>
                </c:pt>
                <c:pt idx="1588">
                  <c:v>66150</c:v>
                </c:pt>
                <c:pt idx="1589">
                  <c:v>66150</c:v>
                </c:pt>
                <c:pt idx="1590">
                  <c:v>66150</c:v>
                </c:pt>
                <c:pt idx="1591">
                  <c:v>66150</c:v>
                </c:pt>
                <c:pt idx="1592">
                  <c:v>66150</c:v>
                </c:pt>
                <c:pt idx="1593">
                  <c:v>66150</c:v>
                </c:pt>
                <c:pt idx="1594">
                  <c:v>66150</c:v>
                </c:pt>
                <c:pt idx="1595">
                  <c:v>66150</c:v>
                </c:pt>
                <c:pt idx="1596">
                  <c:v>66150</c:v>
                </c:pt>
                <c:pt idx="1597">
                  <c:v>66150</c:v>
                </c:pt>
                <c:pt idx="1598">
                  <c:v>66150</c:v>
                </c:pt>
                <c:pt idx="1599">
                  <c:v>66150</c:v>
                </c:pt>
                <c:pt idx="1600">
                  <c:v>66150</c:v>
                </c:pt>
                <c:pt idx="1601">
                  <c:v>66150</c:v>
                </c:pt>
                <c:pt idx="1602">
                  <c:v>66150</c:v>
                </c:pt>
                <c:pt idx="1603">
                  <c:v>66150</c:v>
                </c:pt>
                <c:pt idx="1604">
                  <c:v>66150</c:v>
                </c:pt>
                <c:pt idx="1605">
                  <c:v>66150</c:v>
                </c:pt>
                <c:pt idx="1606">
                  <c:v>66150</c:v>
                </c:pt>
                <c:pt idx="1607">
                  <c:v>66150</c:v>
                </c:pt>
                <c:pt idx="1608">
                  <c:v>66150</c:v>
                </c:pt>
                <c:pt idx="1609">
                  <c:v>66150</c:v>
                </c:pt>
                <c:pt idx="1610">
                  <c:v>66150</c:v>
                </c:pt>
                <c:pt idx="1611">
                  <c:v>66150</c:v>
                </c:pt>
                <c:pt idx="1612">
                  <c:v>66150</c:v>
                </c:pt>
                <c:pt idx="1613">
                  <c:v>66150</c:v>
                </c:pt>
                <c:pt idx="1614">
                  <c:v>66150</c:v>
                </c:pt>
                <c:pt idx="1615">
                  <c:v>66150</c:v>
                </c:pt>
                <c:pt idx="1616">
                  <c:v>66150</c:v>
                </c:pt>
                <c:pt idx="1617">
                  <c:v>66150</c:v>
                </c:pt>
                <c:pt idx="1618">
                  <c:v>66150</c:v>
                </c:pt>
                <c:pt idx="1619">
                  <c:v>66150</c:v>
                </c:pt>
                <c:pt idx="1620">
                  <c:v>67620</c:v>
                </c:pt>
                <c:pt idx="1621">
                  <c:v>67620</c:v>
                </c:pt>
                <c:pt idx="1622">
                  <c:v>67620</c:v>
                </c:pt>
                <c:pt idx="1623">
                  <c:v>67620</c:v>
                </c:pt>
                <c:pt idx="1624">
                  <c:v>67620</c:v>
                </c:pt>
                <c:pt idx="1625">
                  <c:v>67620</c:v>
                </c:pt>
                <c:pt idx="1626">
                  <c:v>67620</c:v>
                </c:pt>
                <c:pt idx="1627">
                  <c:v>67620</c:v>
                </c:pt>
                <c:pt idx="1628">
                  <c:v>67620</c:v>
                </c:pt>
                <c:pt idx="1629">
                  <c:v>67620</c:v>
                </c:pt>
                <c:pt idx="1630">
                  <c:v>67620</c:v>
                </c:pt>
                <c:pt idx="1631">
                  <c:v>67620</c:v>
                </c:pt>
                <c:pt idx="1632">
                  <c:v>67620</c:v>
                </c:pt>
                <c:pt idx="1633">
                  <c:v>67620</c:v>
                </c:pt>
                <c:pt idx="1634">
                  <c:v>67620</c:v>
                </c:pt>
                <c:pt idx="1635">
                  <c:v>67620</c:v>
                </c:pt>
                <c:pt idx="1636">
                  <c:v>67620</c:v>
                </c:pt>
                <c:pt idx="1637">
                  <c:v>67620</c:v>
                </c:pt>
                <c:pt idx="1638">
                  <c:v>67620</c:v>
                </c:pt>
                <c:pt idx="1639">
                  <c:v>67620</c:v>
                </c:pt>
                <c:pt idx="1640">
                  <c:v>67620</c:v>
                </c:pt>
                <c:pt idx="1641">
                  <c:v>67620</c:v>
                </c:pt>
                <c:pt idx="1642">
                  <c:v>67620</c:v>
                </c:pt>
                <c:pt idx="1643">
                  <c:v>67620</c:v>
                </c:pt>
                <c:pt idx="1644">
                  <c:v>67620</c:v>
                </c:pt>
                <c:pt idx="1645">
                  <c:v>67620</c:v>
                </c:pt>
                <c:pt idx="1646">
                  <c:v>67620</c:v>
                </c:pt>
                <c:pt idx="1647">
                  <c:v>67620</c:v>
                </c:pt>
                <c:pt idx="1648">
                  <c:v>67620</c:v>
                </c:pt>
                <c:pt idx="1649">
                  <c:v>67620</c:v>
                </c:pt>
                <c:pt idx="1650">
                  <c:v>67620</c:v>
                </c:pt>
                <c:pt idx="1651">
                  <c:v>67620</c:v>
                </c:pt>
                <c:pt idx="1652">
                  <c:v>67620</c:v>
                </c:pt>
                <c:pt idx="1653">
                  <c:v>67620</c:v>
                </c:pt>
                <c:pt idx="1654">
                  <c:v>67620</c:v>
                </c:pt>
                <c:pt idx="1655">
                  <c:v>67620</c:v>
                </c:pt>
                <c:pt idx="1656">
                  <c:v>67620</c:v>
                </c:pt>
                <c:pt idx="1657">
                  <c:v>67620</c:v>
                </c:pt>
                <c:pt idx="1658">
                  <c:v>67620</c:v>
                </c:pt>
                <c:pt idx="1659">
                  <c:v>67620</c:v>
                </c:pt>
                <c:pt idx="1660">
                  <c:v>67620</c:v>
                </c:pt>
                <c:pt idx="1661">
                  <c:v>67620</c:v>
                </c:pt>
                <c:pt idx="1662">
                  <c:v>67620</c:v>
                </c:pt>
                <c:pt idx="1663">
                  <c:v>67620</c:v>
                </c:pt>
                <c:pt idx="1664">
                  <c:v>67620</c:v>
                </c:pt>
                <c:pt idx="1665">
                  <c:v>69090</c:v>
                </c:pt>
                <c:pt idx="1666">
                  <c:v>69090</c:v>
                </c:pt>
                <c:pt idx="1667">
                  <c:v>69090</c:v>
                </c:pt>
                <c:pt idx="1668">
                  <c:v>69090</c:v>
                </c:pt>
                <c:pt idx="1669">
                  <c:v>69090</c:v>
                </c:pt>
                <c:pt idx="1670">
                  <c:v>69090</c:v>
                </c:pt>
                <c:pt idx="1671">
                  <c:v>69090</c:v>
                </c:pt>
                <c:pt idx="1672">
                  <c:v>69090</c:v>
                </c:pt>
                <c:pt idx="1673">
                  <c:v>69090</c:v>
                </c:pt>
                <c:pt idx="1674">
                  <c:v>69090</c:v>
                </c:pt>
                <c:pt idx="1675">
                  <c:v>69090</c:v>
                </c:pt>
                <c:pt idx="1676">
                  <c:v>69090</c:v>
                </c:pt>
                <c:pt idx="1677">
                  <c:v>69090</c:v>
                </c:pt>
                <c:pt idx="1678">
                  <c:v>69090</c:v>
                </c:pt>
                <c:pt idx="1679">
                  <c:v>69090</c:v>
                </c:pt>
                <c:pt idx="1680">
                  <c:v>69090</c:v>
                </c:pt>
                <c:pt idx="1681">
                  <c:v>69090</c:v>
                </c:pt>
                <c:pt idx="1682">
                  <c:v>69090</c:v>
                </c:pt>
                <c:pt idx="1683">
                  <c:v>69090</c:v>
                </c:pt>
                <c:pt idx="1684">
                  <c:v>69090</c:v>
                </c:pt>
                <c:pt idx="1685">
                  <c:v>69090</c:v>
                </c:pt>
                <c:pt idx="1686">
                  <c:v>69090</c:v>
                </c:pt>
                <c:pt idx="1687">
                  <c:v>69090</c:v>
                </c:pt>
                <c:pt idx="1688">
                  <c:v>69090</c:v>
                </c:pt>
                <c:pt idx="1689">
                  <c:v>69090</c:v>
                </c:pt>
                <c:pt idx="1690">
                  <c:v>69090</c:v>
                </c:pt>
                <c:pt idx="1691">
                  <c:v>69090</c:v>
                </c:pt>
                <c:pt idx="1692">
                  <c:v>69090</c:v>
                </c:pt>
                <c:pt idx="1693">
                  <c:v>69090</c:v>
                </c:pt>
                <c:pt idx="1694">
                  <c:v>69090</c:v>
                </c:pt>
                <c:pt idx="1695">
                  <c:v>69090</c:v>
                </c:pt>
                <c:pt idx="1696">
                  <c:v>69090</c:v>
                </c:pt>
                <c:pt idx="1697">
                  <c:v>69090</c:v>
                </c:pt>
                <c:pt idx="1698">
                  <c:v>69090</c:v>
                </c:pt>
                <c:pt idx="1699">
                  <c:v>69090</c:v>
                </c:pt>
                <c:pt idx="1700">
                  <c:v>69090</c:v>
                </c:pt>
                <c:pt idx="1701">
                  <c:v>69090</c:v>
                </c:pt>
                <c:pt idx="1702">
                  <c:v>69090</c:v>
                </c:pt>
                <c:pt idx="1703">
                  <c:v>69090</c:v>
                </c:pt>
                <c:pt idx="1704">
                  <c:v>69090</c:v>
                </c:pt>
                <c:pt idx="1705">
                  <c:v>69090</c:v>
                </c:pt>
                <c:pt idx="1706">
                  <c:v>69090</c:v>
                </c:pt>
                <c:pt idx="1707">
                  <c:v>69090</c:v>
                </c:pt>
                <c:pt idx="1708">
                  <c:v>69090</c:v>
                </c:pt>
                <c:pt idx="1709">
                  <c:v>69090</c:v>
                </c:pt>
                <c:pt idx="1710">
                  <c:v>70560</c:v>
                </c:pt>
                <c:pt idx="1711">
                  <c:v>70560</c:v>
                </c:pt>
                <c:pt idx="1712">
                  <c:v>70560</c:v>
                </c:pt>
                <c:pt idx="1713">
                  <c:v>70560</c:v>
                </c:pt>
                <c:pt idx="1714">
                  <c:v>70560</c:v>
                </c:pt>
                <c:pt idx="1715">
                  <c:v>70560</c:v>
                </c:pt>
                <c:pt idx="1716">
                  <c:v>70560</c:v>
                </c:pt>
                <c:pt idx="1717">
                  <c:v>70560</c:v>
                </c:pt>
                <c:pt idx="1718">
                  <c:v>70560</c:v>
                </c:pt>
                <c:pt idx="1719">
                  <c:v>70560</c:v>
                </c:pt>
                <c:pt idx="1720">
                  <c:v>70560</c:v>
                </c:pt>
                <c:pt idx="1721">
                  <c:v>70560</c:v>
                </c:pt>
                <c:pt idx="1722">
                  <c:v>70560</c:v>
                </c:pt>
                <c:pt idx="1723">
                  <c:v>70560</c:v>
                </c:pt>
                <c:pt idx="1724">
                  <c:v>70560</c:v>
                </c:pt>
                <c:pt idx="1725">
                  <c:v>70560</c:v>
                </c:pt>
                <c:pt idx="1726">
                  <c:v>70560</c:v>
                </c:pt>
                <c:pt idx="1727">
                  <c:v>70560</c:v>
                </c:pt>
                <c:pt idx="1728">
                  <c:v>70560</c:v>
                </c:pt>
                <c:pt idx="1729">
                  <c:v>70560</c:v>
                </c:pt>
                <c:pt idx="1730">
                  <c:v>70560</c:v>
                </c:pt>
                <c:pt idx="1731">
                  <c:v>70560</c:v>
                </c:pt>
                <c:pt idx="1732">
                  <c:v>70560</c:v>
                </c:pt>
                <c:pt idx="1733">
                  <c:v>70560</c:v>
                </c:pt>
                <c:pt idx="1734">
                  <c:v>70560</c:v>
                </c:pt>
                <c:pt idx="1735">
                  <c:v>70560</c:v>
                </c:pt>
                <c:pt idx="1736">
                  <c:v>70560</c:v>
                </c:pt>
                <c:pt idx="1737">
                  <c:v>70560</c:v>
                </c:pt>
                <c:pt idx="1738">
                  <c:v>70560</c:v>
                </c:pt>
                <c:pt idx="1739">
                  <c:v>70560</c:v>
                </c:pt>
                <c:pt idx="1740">
                  <c:v>70560</c:v>
                </c:pt>
                <c:pt idx="1741">
                  <c:v>70560</c:v>
                </c:pt>
                <c:pt idx="1742">
                  <c:v>70560</c:v>
                </c:pt>
                <c:pt idx="1743">
                  <c:v>70560</c:v>
                </c:pt>
                <c:pt idx="1744">
                  <c:v>70560</c:v>
                </c:pt>
                <c:pt idx="1745">
                  <c:v>70560</c:v>
                </c:pt>
                <c:pt idx="1746">
                  <c:v>70560</c:v>
                </c:pt>
                <c:pt idx="1747">
                  <c:v>70560</c:v>
                </c:pt>
                <c:pt idx="1748">
                  <c:v>70560</c:v>
                </c:pt>
                <c:pt idx="1749">
                  <c:v>70560</c:v>
                </c:pt>
                <c:pt idx="1750">
                  <c:v>70560</c:v>
                </c:pt>
                <c:pt idx="1751">
                  <c:v>70560</c:v>
                </c:pt>
                <c:pt idx="1752">
                  <c:v>70560</c:v>
                </c:pt>
                <c:pt idx="1753">
                  <c:v>70560</c:v>
                </c:pt>
                <c:pt idx="1754">
                  <c:v>70560</c:v>
                </c:pt>
                <c:pt idx="1755">
                  <c:v>72030</c:v>
                </c:pt>
                <c:pt idx="1756">
                  <c:v>72030</c:v>
                </c:pt>
                <c:pt idx="1757">
                  <c:v>72030</c:v>
                </c:pt>
                <c:pt idx="1758">
                  <c:v>72030</c:v>
                </c:pt>
                <c:pt idx="1759">
                  <c:v>72030</c:v>
                </c:pt>
                <c:pt idx="1760">
                  <c:v>72030</c:v>
                </c:pt>
                <c:pt idx="1761">
                  <c:v>72030</c:v>
                </c:pt>
                <c:pt idx="1762">
                  <c:v>72030</c:v>
                </c:pt>
                <c:pt idx="1763">
                  <c:v>72030</c:v>
                </c:pt>
                <c:pt idx="1764">
                  <c:v>72030</c:v>
                </c:pt>
                <c:pt idx="1765">
                  <c:v>72030</c:v>
                </c:pt>
                <c:pt idx="1766">
                  <c:v>72030</c:v>
                </c:pt>
                <c:pt idx="1767">
                  <c:v>72030</c:v>
                </c:pt>
                <c:pt idx="1768">
                  <c:v>72030</c:v>
                </c:pt>
                <c:pt idx="1769">
                  <c:v>72030</c:v>
                </c:pt>
                <c:pt idx="1770">
                  <c:v>72030</c:v>
                </c:pt>
                <c:pt idx="1771">
                  <c:v>72030</c:v>
                </c:pt>
                <c:pt idx="1772">
                  <c:v>72030</c:v>
                </c:pt>
                <c:pt idx="1773">
                  <c:v>72030</c:v>
                </c:pt>
                <c:pt idx="1774">
                  <c:v>72030</c:v>
                </c:pt>
                <c:pt idx="1775">
                  <c:v>72030</c:v>
                </c:pt>
                <c:pt idx="1776">
                  <c:v>72030</c:v>
                </c:pt>
                <c:pt idx="1777">
                  <c:v>72030</c:v>
                </c:pt>
                <c:pt idx="1778">
                  <c:v>72030</c:v>
                </c:pt>
                <c:pt idx="1779">
                  <c:v>72030</c:v>
                </c:pt>
                <c:pt idx="1780">
                  <c:v>72030</c:v>
                </c:pt>
                <c:pt idx="1781">
                  <c:v>72030</c:v>
                </c:pt>
                <c:pt idx="1782">
                  <c:v>72030</c:v>
                </c:pt>
                <c:pt idx="1783">
                  <c:v>72030</c:v>
                </c:pt>
                <c:pt idx="1784">
                  <c:v>72030</c:v>
                </c:pt>
                <c:pt idx="1785">
                  <c:v>72030</c:v>
                </c:pt>
                <c:pt idx="1786">
                  <c:v>72030</c:v>
                </c:pt>
                <c:pt idx="1787">
                  <c:v>72030</c:v>
                </c:pt>
                <c:pt idx="1788">
                  <c:v>72030</c:v>
                </c:pt>
                <c:pt idx="1789">
                  <c:v>72030</c:v>
                </c:pt>
                <c:pt idx="1790">
                  <c:v>72030</c:v>
                </c:pt>
                <c:pt idx="1791">
                  <c:v>72030</c:v>
                </c:pt>
                <c:pt idx="1792">
                  <c:v>72030</c:v>
                </c:pt>
                <c:pt idx="1793">
                  <c:v>72030</c:v>
                </c:pt>
                <c:pt idx="1794">
                  <c:v>72030</c:v>
                </c:pt>
                <c:pt idx="1795">
                  <c:v>72030</c:v>
                </c:pt>
                <c:pt idx="1796">
                  <c:v>72030</c:v>
                </c:pt>
                <c:pt idx="1797">
                  <c:v>72030</c:v>
                </c:pt>
                <c:pt idx="1798">
                  <c:v>72030</c:v>
                </c:pt>
                <c:pt idx="1799">
                  <c:v>72030</c:v>
                </c:pt>
                <c:pt idx="1800">
                  <c:v>73500</c:v>
                </c:pt>
                <c:pt idx="1801">
                  <c:v>73500</c:v>
                </c:pt>
                <c:pt idx="1802">
                  <c:v>73500</c:v>
                </c:pt>
                <c:pt idx="1803">
                  <c:v>73500</c:v>
                </c:pt>
                <c:pt idx="1804">
                  <c:v>73500</c:v>
                </c:pt>
                <c:pt idx="1805">
                  <c:v>73500</c:v>
                </c:pt>
                <c:pt idx="1806">
                  <c:v>73500</c:v>
                </c:pt>
                <c:pt idx="1807">
                  <c:v>73500</c:v>
                </c:pt>
                <c:pt idx="1808">
                  <c:v>73500</c:v>
                </c:pt>
                <c:pt idx="1809">
                  <c:v>73500</c:v>
                </c:pt>
                <c:pt idx="1810">
                  <c:v>73500</c:v>
                </c:pt>
                <c:pt idx="1811">
                  <c:v>73500</c:v>
                </c:pt>
                <c:pt idx="1812">
                  <c:v>73500</c:v>
                </c:pt>
                <c:pt idx="1813">
                  <c:v>73500</c:v>
                </c:pt>
                <c:pt idx="1814">
                  <c:v>73500</c:v>
                </c:pt>
                <c:pt idx="1815">
                  <c:v>73500</c:v>
                </c:pt>
                <c:pt idx="1816">
                  <c:v>73500</c:v>
                </c:pt>
                <c:pt idx="1817">
                  <c:v>73500</c:v>
                </c:pt>
                <c:pt idx="1818">
                  <c:v>73500</c:v>
                </c:pt>
                <c:pt idx="1819">
                  <c:v>73500</c:v>
                </c:pt>
                <c:pt idx="1820">
                  <c:v>73500</c:v>
                </c:pt>
                <c:pt idx="1821">
                  <c:v>73500</c:v>
                </c:pt>
                <c:pt idx="1822">
                  <c:v>73500</c:v>
                </c:pt>
                <c:pt idx="1823">
                  <c:v>73500</c:v>
                </c:pt>
                <c:pt idx="1824">
                  <c:v>73500</c:v>
                </c:pt>
                <c:pt idx="1825">
                  <c:v>73500</c:v>
                </c:pt>
                <c:pt idx="1826">
                  <c:v>73500</c:v>
                </c:pt>
                <c:pt idx="1827">
                  <c:v>73500</c:v>
                </c:pt>
                <c:pt idx="1828">
                  <c:v>73500</c:v>
                </c:pt>
                <c:pt idx="1829">
                  <c:v>73500</c:v>
                </c:pt>
                <c:pt idx="1830">
                  <c:v>73500</c:v>
                </c:pt>
                <c:pt idx="1831">
                  <c:v>73500</c:v>
                </c:pt>
                <c:pt idx="1832">
                  <c:v>73500</c:v>
                </c:pt>
                <c:pt idx="1833">
                  <c:v>73500</c:v>
                </c:pt>
                <c:pt idx="1834">
                  <c:v>73500</c:v>
                </c:pt>
                <c:pt idx="1835">
                  <c:v>73500</c:v>
                </c:pt>
                <c:pt idx="1836">
                  <c:v>73500</c:v>
                </c:pt>
                <c:pt idx="1837">
                  <c:v>73500</c:v>
                </c:pt>
                <c:pt idx="1838">
                  <c:v>73500</c:v>
                </c:pt>
                <c:pt idx="1839">
                  <c:v>73500</c:v>
                </c:pt>
                <c:pt idx="1840">
                  <c:v>73500</c:v>
                </c:pt>
                <c:pt idx="1841">
                  <c:v>73500</c:v>
                </c:pt>
                <c:pt idx="1842">
                  <c:v>73500</c:v>
                </c:pt>
                <c:pt idx="1843">
                  <c:v>73500</c:v>
                </c:pt>
                <c:pt idx="1844">
                  <c:v>73500</c:v>
                </c:pt>
                <c:pt idx="1845">
                  <c:v>74970</c:v>
                </c:pt>
                <c:pt idx="1846">
                  <c:v>74970</c:v>
                </c:pt>
                <c:pt idx="1847">
                  <c:v>74970</c:v>
                </c:pt>
                <c:pt idx="1848">
                  <c:v>74970</c:v>
                </c:pt>
                <c:pt idx="1849">
                  <c:v>74970</c:v>
                </c:pt>
                <c:pt idx="1850">
                  <c:v>74970</c:v>
                </c:pt>
                <c:pt idx="1851">
                  <c:v>74970</c:v>
                </c:pt>
                <c:pt idx="1852">
                  <c:v>74970</c:v>
                </c:pt>
                <c:pt idx="1853">
                  <c:v>74970</c:v>
                </c:pt>
                <c:pt idx="1854">
                  <c:v>74970</c:v>
                </c:pt>
                <c:pt idx="1855">
                  <c:v>74970</c:v>
                </c:pt>
                <c:pt idx="1856">
                  <c:v>74970</c:v>
                </c:pt>
                <c:pt idx="1857">
                  <c:v>74970</c:v>
                </c:pt>
                <c:pt idx="1858">
                  <c:v>74970</c:v>
                </c:pt>
                <c:pt idx="1859">
                  <c:v>74970</c:v>
                </c:pt>
                <c:pt idx="1860">
                  <c:v>74970</c:v>
                </c:pt>
                <c:pt idx="1861">
                  <c:v>74970</c:v>
                </c:pt>
                <c:pt idx="1862">
                  <c:v>74970</c:v>
                </c:pt>
                <c:pt idx="1863">
                  <c:v>74970</c:v>
                </c:pt>
                <c:pt idx="1864">
                  <c:v>74970</c:v>
                </c:pt>
                <c:pt idx="1865">
                  <c:v>74970</c:v>
                </c:pt>
                <c:pt idx="1866">
                  <c:v>74970</c:v>
                </c:pt>
                <c:pt idx="1867">
                  <c:v>74970</c:v>
                </c:pt>
                <c:pt idx="1868">
                  <c:v>74970</c:v>
                </c:pt>
                <c:pt idx="1869">
                  <c:v>74970</c:v>
                </c:pt>
                <c:pt idx="1870">
                  <c:v>74970</c:v>
                </c:pt>
                <c:pt idx="1871">
                  <c:v>74970</c:v>
                </c:pt>
                <c:pt idx="1872">
                  <c:v>74970</c:v>
                </c:pt>
                <c:pt idx="1873">
                  <c:v>74970</c:v>
                </c:pt>
                <c:pt idx="1874">
                  <c:v>74970</c:v>
                </c:pt>
                <c:pt idx="1875">
                  <c:v>74970</c:v>
                </c:pt>
                <c:pt idx="1876">
                  <c:v>74970</c:v>
                </c:pt>
                <c:pt idx="1877">
                  <c:v>74970</c:v>
                </c:pt>
                <c:pt idx="1878">
                  <c:v>74970</c:v>
                </c:pt>
                <c:pt idx="1879">
                  <c:v>74970</c:v>
                </c:pt>
                <c:pt idx="1880">
                  <c:v>74970</c:v>
                </c:pt>
                <c:pt idx="1881">
                  <c:v>74970</c:v>
                </c:pt>
                <c:pt idx="1882">
                  <c:v>74970</c:v>
                </c:pt>
                <c:pt idx="1883">
                  <c:v>74970</c:v>
                </c:pt>
                <c:pt idx="1884">
                  <c:v>74970</c:v>
                </c:pt>
                <c:pt idx="1885">
                  <c:v>74970</c:v>
                </c:pt>
                <c:pt idx="1886">
                  <c:v>74970</c:v>
                </c:pt>
                <c:pt idx="1887">
                  <c:v>74970</c:v>
                </c:pt>
                <c:pt idx="1888">
                  <c:v>74970</c:v>
                </c:pt>
                <c:pt idx="1889">
                  <c:v>74970</c:v>
                </c:pt>
                <c:pt idx="1890">
                  <c:v>76440</c:v>
                </c:pt>
                <c:pt idx="1891">
                  <c:v>76440</c:v>
                </c:pt>
                <c:pt idx="1892">
                  <c:v>76440</c:v>
                </c:pt>
                <c:pt idx="1893">
                  <c:v>76440</c:v>
                </c:pt>
                <c:pt idx="1894">
                  <c:v>76440</c:v>
                </c:pt>
                <c:pt idx="1895">
                  <c:v>76440</c:v>
                </c:pt>
                <c:pt idx="1896">
                  <c:v>76440</c:v>
                </c:pt>
                <c:pt idx="1897">
                  <c:v>76440</c:v>
                </c:pt>
                <c:pt idx="1898">
                  <c:v>76440</c:v>
                </c:pt>
                <c:pt idx="1899">
                  <c:v>76440</c:v>
                </c:pt>
                <c:pt idx="1900">
                  <c:v>76440</c:v>
                </c:pt>
                <c:pt idx="1901">
                  <c:v>76440</c:v>
                </c:pt>
                <c:pt idx="1902">
                  <c:v>76440</c:v>
                </c:pt>
                <c:pt idx="1903">
                  <c:v>76440</c:v>
                </c:pt>
                <c:pt idx="1904">
                  <c:v>76440</c:v>
                </c:pt>
                <c:pt idx="1905">
                  <c:v>76440</c:v>
                </c:pt>
                <c:pt idx="1906">
                  <c:v>76440</c:v>
                </c:pt>
                <c:pt idx="1907">
                  <c:v>76440</c:v>
                </c:pt>
                <c:pt idx="1908">
                  <c:v>76440</c:v>
                </c:pt>
                <c:pt idx="1909">
                  <c:v>76440</c:v>
                </c:pt>
                <c:pt idx="1910">
                  <c:v>76440</c:v>
                </c:pt>
                <c:pt idx="1911">
                  <c:v>76440</c:v>
                </c:pt>
                <c:pt idx="1912">
                  <c:v>76440</c:v>
                </c:pt>
                <c:pt idx="1913">
                  <c:v>76440</c:v>
                </c:pt>
                <c:pt idx="1914">
                  <c:v>76440</c:v>
                </c:pt>
                <c:pt idx="1915">
                  <c:v>76440</c:v>
                </c:pt>
                <c:pt idx="1916">
                  <c:v>76440</c:v>
                </c:pt>
                <c:pt idx="1917">
                  <c:v>76440</c:v>
                </c:pt>
                <c:pt idx="1918">
                  <c:v>76440</c:v>
                </c:pt>
                <c:pt idx="1919">
                  <c:v>76440</c:v>
                </c:pt>
                <c:pt idx="1920">
                  <c:v>76440</c:v>
                </c:pt>
                <c:pt idx="1921">
                  <c:v>76440</c:v>
                </c:pt>
                <c:pt idx="1922">
                  <c:v>76440</c:v>
                </c:pt>
                <c:pt idx="1923">
                  <c:v>76440</c:v>
                </c:pt>
                <c:pt idx="1924">
                  <c:v>76440</c:v>
                </c:pt>
                <c:pt idx="1925">
                  <c:v>76440</c:v>
                </c:pt>
                <c:pt idx="1926">
                  <c:v>76440</c:v>
                </c:pt>
                <c:pt idx="1927">
                  <c:v>76440</c:v>
                </c:pt>
                <c:pt idx="1928">
                  <c:v>76440</c:v>
                </c:pt>
                <c:pt idx="1929">
                  <c:v>76440</c:v>
                </c:pt>
                <c:pt idx="1930">
                  <c:v>76440</c:v>
                </c:pt>
                <c:pt idx="1931">
                  <c:v>76440</c:v>
                </c:pt>
                <c:pt idx="1932">
                  <c:v>76440</c:v>
                </c:pt>
                <c:pt idx="1933">
                  <c:v>76440</c:v>
                </c:pt>
                <c:pt idx="1934">
                  <c:v>76440</c:v>
                </c:pt>
                <c:pt idx="1935">
                  <c:v>77910</c:v>
                </c:pt>
                <c:pt idx="1936">
                  <c:v>77910</c:v>
                </c:pt>
                <c:pt idx="1937">
                  <c:v>77910</c:v>
                </c:pt>
                <c:pt idx="1938">
                  <c:v>77910</c:v>
                </c:pt>
                <c:pt idx="1939">
                  <c:v>77910</c:v>
                </c:pt>
                <c:pt idx="1940">
                  <c:v>77910</c:v>
                </c:pt>
                <c:pt idx="1941">
                  <c:v>77910</c:v>
                </c:pt>
                <c:pt idx="1942">
                  <c:v>77910</c:v>
                </c:pt>
                <c:pt idx="1943">
                  <c:v>77910</c:v>
                </c:pt>
                <c:pt idx="1944">
                  <c:v>77910</c:v>
                </c:pt>
                <c:pt idx="1945">
                  <c:v>77910</c:v>
                </c:pt>
                <c:pt idx="1946">
                  <c:v>77910</c:v>
                </c:pt>
                <c:pt idx="1947">
                  <c:v>77910</c:v>
                </c:pt>
                <c:pt idx="1948">
                  <c:v>77910</c:v>
                </c:pt>
                <c:pt idx="1949">
                  <c:v>77910</c:v>
                </c:pt>
                <c:pt idx="1950">
                  <c:v>77910</c:v>
                </c:pt>
                <c:pt idx="1951">
                  <c:v>77910</c:v>
                </c:pt>
                <c:pt idx="1952">
                  <c:v>77910</c:v>
                </c:pt>
                <c:pt idx="1953">
                  <c:v>77910</c:v>
                </c:pt>
                <c:pt idx="1954">
                  <c:v>77910</c:v>
                </c:pt>
                <c:pt idx="1955">
                  <c:v>77910</c:v>
                </c:pt>
                <c:pt idx="1956">
                  <c:v>77910</c:v>
                </c:pt>
                <c:pt idx="1957">
                  <c:v>77910</c:v>
                </c:pt>
                <c:pt idx="1958">
                  <c:v>77910</c:v>
                </c:pt>
                <c:pt idx="1959">
                  <c:v>77910</c:v>
                </c:pt>
                <c:pt idx="1960">
                  <c:v>77910</c:v>
                </c:pt>
                <c:pt idx="1961">
                  <c:v>77910</c:v>
                </c:pt>
                <c:pt idx="1962">
                  <c:v>77910</c:v>
                </c:pt>
                <c:pt idx="1963">
                  <c:v>77910</c:v>
                </c:pt>
                <c:pt idx="1964">
                  <c:v>77910</c:v>
                </c:pt>
                <c:pt idx="1965">
                  <c:v>77910</c:v>
                </c:pt>
                <c:pt idx="1966">
                  <c:v>77910</c:v>
                </c:pt>
                <c:pt idx="1967">
                  <c:v>77910</c:v>
                </c:pt>
                <c:pt idx="1968">
                  <c:v>77910</c:v>
                </c:pt>
                <c:pt idx="1969">
                  <c:v>77910</c:v>
                </c:pt>
                <c:pt idx="1970">
                  <c:v>77910</c:v>
                </c:pt>
                <c:pt idx="1971">
                  <c:v>77910</c:v>
                </c:pt>
                <c:pt idx="1972">
                  <c:v>77910</c:v>
                </c:pt>
                <c:pt idx="1973">
                  <c:v>77910</c:v>
                </c:pt>
                <c:pt idx="1974">
                  <c:v>77910</c:v>
                </c:pt>
                <c:pt idx="1975">
                  <c:v>77910</c:v>
                </c:pt>
                <c:pt idx="1976">
                  <c:v>77910</c:v>
                </c:pt>
                <c:pt idx="1977">
                  <c:v>77910</c:v>
                </c:pt>
                <c:pt idx="1978">
                  <c:v>77910</c:v>
                </c:pt>
                <c:pt idx="1979">
                  <c:v>77910</c:v>
                </c:pt>
                <c:pt idx="1980">
                  <c:v>79380</c:v>
                </c:pt>
                <c:pt idx="1981">
                  <c:v>79380</c:v>
                </c:pt>
                <c:pt idx="1982">
                  <c:v>79380</c:v>
                </c:pt>
                <c:pt idx="1983">
                  <c:v>79380</c:v>
                </c:pt>
                <c:pt idx="1984">
                  <c:v>79380</c:v>
                </c:pt>
                <c:pt idx="1985">
                  <c:v>79380</c:v>
                </c:pt>
                <c:pt idx="1986">
                  <c:v>79380</c:v>
                </c:pt>
                <c:pt idx="1987">
                  <c:v>79380</c:v>
                </c:pt>
                <c:pt idx="1988">
                  <c:v>79380</c:v>
                </c:pt>
                <c:pt idx="1989">
                  <c:v>79380</c:v>
                </c:pt>
                <c:pt idx="1990">
                  <c:v>79380</c:v>
                </c:pt>
                <c:pt idx="1991">
                  <c:v>79380</c:v>
                </c:pt>
                <c:pt idx="1992">
                  <c:v>79380</c:v>
                </c:pt>
                <c:pt idx="1993">
                  <c:v>79380</c:v>
                </c:pt>
                <c:pt idx="1994">
                  <c:v>79380</c:v>
                </c:pt>
                <c:pt idx="1995">
                  <c:v>79380</c:v>
                </c:pt>
                <c:pt idx="1996">
                  <c:v>79380</c:v>
                </c:pt>
                <c:pt idx="1997">
                  <c:v>79380</c:v>
                </c:pt>
                <c:pt idx="1998">
                  <c:v>79380</c:v>
                </c:pt>
                <c:pt idx="1999">
                  <c:v>79380</c:v>
                </c:pt>
                <c:pt idx="2000">
                  <c:v>79380</c:v>
                </c:pt>
                <c:pt idx="2001">
                  <c:v>79380</c:v>
                </c:pt>
                <c:pt idx="2002">
                  <c:v>79380</c:v>
                </c:pt>
                <c:pt idx="2003">
                  <c:v>79380</c:v>
                </c:pt>
                <c:pt idx="2004">
                  <c:v>79380</c:v>
                </c:pt>
                <c:pt idx="2005">
                  <c:v>79380</c:v>
                </c:pt>
                <c:pt idx="2006">
                  <c:v>79380</c:v>
                </c:pt>
                <c:pt idx="2007">
                  <c:v>79380</c:v>
                </c:pt>
                <c:pt idx="2008">
                  <c:v>79380</c:v>
                </c:pt>
                <c:pt idx="2009">
                  <c:v>79380</c:v>
                </c:pt>
                <c:pt idx="2010">
                  <c:v>79380</c:v>
                </c:pt>
                <c:pt idx="2011">
                  <c:v>79380</c:v>
                </c:pt>
                <c:pt idx="2012">
                  <c:v>79380</c:v>
                </c:pt>
                <c:pt idx="2013">
                  <c:v>79380</c:v>
                </c:pt>
                <c:pt idx="2014">
                  <c:v>79380</c:v>
                </c:pt>
                <c:pt idx="2015">
                  <c:v>79380</c:v>
                </c:pt>
                <c:pt idx="2016">
                  <c:v>79380</c:v>
                </c:pt>
                <c:pt idx="2017">
                  <c:v>79380</c:v>
                </c:pt>
                <c:pt idx="2018">
                  <c:v>79380</c:v>
                </c:pt>
                <c:pt idx="2019">
                  <c:v>79380</c:v>
                </c:pt>
                <c:pt idx="2020">
                  <c:v>79380</c:v>
                </c:pt>
                <c:pt idx="2021">
                  <c:v>79380</c:v>
                </c:pt>
                <c:pt idx="2022">
                  <c:v>79380</c:v>
                </c:pt>
                <c:pt idx="2023">
                  <c:v>79380</c:v>
                </c:pt>
                <c:pt idx="2024">
                  <c:v>79380</c:v>
                </c:pt>
                <c:pt idx="2025">
                  <c:v>80850</c:v>
                </c:pt>
                <c:pt idx="2026">
                  <c:v>80850</c:v>
                </c:pt>
                <c:pt idx="2027">
                  <c:v>80850</c:v>
                </c:pt>
                <c:pt idx="2028">
                  <c:v>80850</c:v>
                </c:pt>
                <c:pt idx="2029">
                  <c:v>80850</c:v>
                </c:pt>
                <c:pt idx="2030">
                  <c:v>80850</c:v>
                </c:pt>
                <c:pt idx="2031">
                  <c:v>80850</c:v>
                </c:pt>
                <c:pt idx="2032">
                  <c:v>80850</c:v>
                </c:pt>
                <c:pt idx="2033">
                  <c:v>80850</c:v>
                </c:pt>
                <c:pt idx="2034">
                  <c:v>80850</c:v>
                </c:pt>
                <c:pt idx="2035">
                  <c:v>80850</c:v>
                </c:pt>
                <c:pt idx="2036">
                  <c:v>80850</c:v>
                </c:pt>
                <c:pt idx="2037">
                  <c:v>80850</c:v>
                </c:pt>
                <c:pt idx="2038">
                  <c:v>80850</c:v>
                </c:pt>
                <c:pt idx="2039">
                  <c:v>80850</c:v>
                </c:pt>
                <c:pt idx="2040">
                  <c:v>80850</c:v>
                </c:pt>
                <c:pt idx="2041">
                  <c:v>80850</c:v>
                </c:pt>
                <c:pt idx="2042">
                  <c:v>80850</c:v>
                </c:pt>
                <c:pt idx="2043">
                  <c:v>80850</c:v>
                </c:pt>
                <c:pt idx="2044">
                  <c:v>80850</c:v>
                </c:pt>
                <c:pt idx="2045">
                  <c:v>80850</c:v>
                </c:pt>
                <c:pt idx="2046">
                  <c:v>80850</c:v>
                </c:pt>
                <c:pt idx="2047">
                  <c:v>80850</c:v>
                </c:pt>
                <c:pt idx="2048">
                  <c:v>80850</c:v>
                </c:pt>
                <c:pt idx="2049">
                  <c:v>80850</c:v>
                </c:pt>
                <c:pt idx="2050">
                  <c:v>80850</c:v>
                </c:pt>
                <c:pt idx="2051">
                  <c:v>80850</c:v>
                </c:pt>
                <c:pt idx="2052">
                  <c:v>80850</c:v>
                </c:pt>
                <c:pt idx="2053">
                  <c:v>80850</c:v>
                </c:pt>
                <c:pt idx="2054">
                  <c:v>80850</c:v>
                </c:pt>
                <c:pt idx="2055">
                  <c:v>80850</c:v>
                </c:pt>
                <c:pt idx="2056">
                  <c:v>80850</c:v>
                </c:pt>
                <c:pt idx="2057">
                  <c:v>80850</c:v>
                </c:pt>
                <c:pt idx="2058">
                  <c:v>80850</c:v>
                </c:pt>
                <c:pt idx="2059">
                  <c:v>80850</c:v>
                </c:pt>
                <c:pt idx="2060">
                  <c:v>80850</c:v>
                </c:pt>
                <c:pt idx="2061">
                  <c:v>80850</c:v>
                </c:pt>
                <c:pt idx="2062">
                  <c:v>80850</c:v>
                </c:pt>
                <c:pt idx="2063">
                  <c:v>80850</c:v>
                </c:pt>
                <c:pt idx="2064">
                  <c:v>80850</c:v>
                </c:pt>
                <c:pt idx="2065">
                  <c:v>80850</c:v>
                </c:pt>
                <c:pt idx="2066">
                  <c:v>80850</c:v>
                </c:pt>
                <c:pt idx="2067">
                  <c:v>80850</c:v>
                </c:pt>
                <c:pt idx="2068">
                  <c:v>80850</c:v>
                </c:pt>
                <c:pt idx="2069">
                  <c:v>80850</c:v>
                </c:pt>
                <c:pt idx="2070">
                  <c:v>82320</c:v>
                </c:pt>
                <c:pt idx="2071">
                  <c:v>82320</c:v>
                </c:pt>
                <c:pt idx="2072">
                  <c:v>82320</c:v>
                </c:pt>
                <c:pt idx="2073">
                  <c:v>82320</c:v>
                </c:pt>
                <c:pt idx="2074">
                  <c:v>82320</c:v>
                </c:pt>
                <c:pt idx="2075">
                  <c:v>82320</c:v>
                </c:pt>
                <c:pt idx="2076">
                  <c:v>82320</c:v>
                </c:pt>
                <c:pt idx="2077">
                  <c:v>82320</c:v>
                </c:pt>
                <c:pt idx="2078">
                  <c:v>82320</c:v>
                </c:pt>
                <c:pt idx="2079">
                  <c:v>82320</c:v>
                </c:pt>
                <c:pt idx="2080">
                  <c:v>82320</c:v>
                </c:pt>
                <c:pt idx="2081">
                  <c:v>82320</c:v>
                </c:pt>
                <c:pt idx="2082">
                  <c:v>82320</c:v>
                </c:pt>
                <c:pt idx="2083">
                  <c:v>82320</c:v>
                </c:pt>
                <c:pt idx="2084">
                  <c:v>82320</c:v>
                </c:pt>
                <c:pt idx="2085">
                  <c:v>82320</c:v>
                </c:pt>
                <c:pt idx="2086">
                  <c:v>82320</c:v>
                </c:pt>
                <c:pt idx="2087">
                  <c:v>82320</c:v>
                </c:pt>
                <c:pt idx="2088">
                  <c:v>82320</c:v>
                </c:pt>
                <c:pt idx="2089">
                  <c:v>82320</c:v>
                </c:pt>
                <c:pt idx="2090">
                  <c:v>82320</c:v>
                </c:pt>
                <c:pt idx="2091">
                  <c:v>82320</c:v>
                </c:pt>
                <c:pt idx="2092">
                  <c:v>82320</c:v>
                </c:pt>
                <c:pt idx="2093">
                  <c:v>82320</c:v>
                </c:pt>
                <c:pt idx="2094">
                  <c:v>82320</c:v>
                </c:pt>
                <c:pt idx="2095">
                  <c:v>82320</c:v>
                </c:pt>
                <c:pt idx="2096">
                  <c:v>82320</c:v>
                </c:pt>
                <c:pt idx="2097">
                  <c:v>82320</c:v>
                </c:pt>
                <c:pt idx="2098">
                  <c:v>82320</c:v>
                </c:pt>
                <c:pt idx="2099">
                  <c:v>82320</c:v>
                </c:pt>
                <c:pt idx="2100">
                  <c:v>82320</c:v>
                </c:pt>
                <c:pt idx="2101">
                  <c:v>82320</c:v>
                </c:pt>
                <c:pt idx="2102">
                  <c:v>82320</c:v>
                </c:pt>
                <c:pt idx="2103">
                  <c:v>82320</c:v>
                </c:pt>
                <c:pt idx="2104">
                  <c:v>82320</c:v>
                </c:pt>
                <c:pt idx="2105">
                  <c:v>82320</c:v>
                </c:pt>
                <c:pt idx="2106">
                  <c:v>82320</c:v>
                </c:pt>
                <c:pt idx="2107">
                  <c:v>82320</c:v>
                </c:pt>
                <c:pt idx="2108">
                  <c:v>82320</c:v>
                </c:pt>
                <c:pt idx="2109">
                  <c:v>82320</c:v>
                </c:pt>
                <c:pt idx="2110">
                  <c:v>82320</c:v>
                </c:pt>
                <c:pt idx="2111">
                  <c:v>82320</c:v>
                </c:pt>
                <c:pt idx="2112">
                  <c:v>82320</c:v>
                </c:pt>
                <c:pt idx="2113">
                  <c:v>82320</c:v>
                </c:pt>
                <c:pt idx="2114">
                  <c:v>82320</c:v>
                </c:pt>
                <c:pt idx="2115">
                  <c:v>83790</c:v>
                </c:pt>
                <c:pt idx="2116">
                  <c:v>83790</c:v>
                </c:pt>
                <c:pt idx="2117">
                  <c:v>83790</c:v>
                </c:pt>
                <c:pt idx="2118">
                  <c:v>83790</c:v>
                </c:pt>
                <c:pt idx="2119">
                  <c:v>83790</c:v>
                </c:pt>
                <c:pt idx="2120">
                  <c:v>83790</c:v>
                </c:pt>
                <c:pt idx="2121">
                  <c:v>83790</c:v>
                </c:pt>
                <c:pt idx="2122">
                  <c:v>83790</c:v>
                </c:pt>
                <c:pt idx="2123">
                  <c:v>83790</c:v>
                </c:pt>
                <c:pt idx="2124">
                  <c:v>83790</c:v>
                </c:pt>
                <c:pt idx="2125">
                  <c:v>83790</c:v>
                </c:pt>
                <c:pt idx="2126">
                  <c:v>83790</c:v>
                </c:pt>
                <c:pt idx="2127">
                  <c:v>83790</c:v>
                </c:pt>
                <c:pt idx="2128">
                  <c:v>83790</c:v>
                </c:pt>
                <c:pt idx="2129">
                  <c:v>83790</c:v>
                </c:pt>
                <c:pt idx="2130">
                  <c:v>83790</c:v>
                </c:pt>
                <c:pt idx="2131">
                  <c:v>83790</c:v>
                </c:pt>
                <c:pt idx="2132">
                  <c:v>83790</c:v>
                </c:pt>
                <c:pt idx="2133">
                  <c:v>83790</c:v>
                </c:pt>
                <c:pt idx="2134">
                  <c:v>83790</c:v>
                </c:pt>
                <c:pt idx="2135">
                  <c:v>83790</c:v>
                </c:pt>
                <c:pt idx="2136">
                  <c:v>83790</c:v>
                </c:pt>
                <c:pt idx="2137">
                  <c:v>83790</c:v>
                </c:pt>
                <c:pt idx="2138">
                  <c:v>83790</c:v>
                </c:pt>
                <c:pt idx="2139">
                  <c:v>83790</c:v>
                </c:pt>
                <c:pt idx="2140">
                  <c:v>83790</c:v>
                </c:pt>
                <c:pt idx="2141">
                  <c:v>83790</c:v>
                </c:pt>
                <c:pt idx="2142">
                  <c:v>83790</c:v>
                </c:pt>
                <c:pt idx="2143">
                  <c:v>83790</c:v>
                </c:pt>
                <c:pt idx="2144">
                  <c:v>83790</c:v>
                </c:pt>
                <c:pt idx="2145">
                  <c:v>83790</c:v>
                </c:pt>
                <c:pt idx="2146">
                  <c:v>83790</c:v>
                </c:pt>
                <c:pt idx="2147">
                  <c:v>83790</c:v>
                </c:pt>
                <c:pt idx="2148">
                  <c:v>83790</c:v>
                </c:pt>
                <c:pt idx="2149">
                  <c:v>83790</c:v>
                </c:pt>
                <c:pt idx="2150">
                  <c:v>83790</c:v>
                </c:pt>
                <c:pt idx="2151">
                  <c:v>83790</c:v>
                </c:pt>
                <c:pt idx="2152">
                  <c:v>83790</c:v>
                </c:pt>
                <c:pt idx="2153">
                  <c:v>83790</c:v>
                </c:pt>
                <c:pt idx="2154">
                  <c:v>83790</c:v>
                </c:pt>
                <c:pt idx="2155">
                  <c:v>83790</c:v>
                </c:pt>
                <c:pt idx="2156">
                  <c:v>83790</c:v>
                </c:pt>
                <c:pt idx="2157">
                  <c:v>83790</c:v>
                </c:pt>
                <c:pt idx="2158">
                  <c:v>83790</c:v>
                </c:pt>
                <c:pt idx="2159">
                  <c:v>83790</c:v>
                </c:pt>
                <c:pt idx="2160">
                  <c:v>85260</c:v>
                </c:pt>
                <c:pt idx="2161">
                  <c:v>85260</c:v>
                </c:pt>
                <c:pt idx="2162">
                  <c:v>85260</c:v>
                </c:pt>
                <c:pt idx="2163">
                  <c:v>85260</c:v>
                </c:pt>
                <c:pt idx="2164">
                  <c:v>85260</c:v>
                </c:pt>
                <c:pt idx="2165">
                  <c:v>85260</c:v>
                </c:pt>
                <c:pt idx="2166">
                  <c:v>85260</c:v>
                </c:pt>
                <c:pt idx="2167">
                  <c:v>85260</c:v>
                </c:pt>
                <c:pt idx="2168">
                  <c:v>85260</c:v>
                </c:pt>
                <c:pt idx="2169">
                  <c:v>85260</c:v>
                </c:pt>
                <c:pt idx="2170">
                  <c:v>85260</c:v>
                </c:pt>
                <c:pt idx="2171">
                  <c:v>85260</c:v>
                </c:pt>
                <c:pt idx="2172">
                  <c:v>85260</c:v>
                </c:pt>
                <c:pt idx="2173">
                  <c:v>85260</c:v>
                </c:pt>
                <c:pt idx="2174">
                  <c:v>85260</c:v>
                </c:pt>
                <c:pt idx="2175">
                  <c:v>85260</c:v>
                </c:pt>
                <c:pt idx="2176">
                  <c:v>85260</c:v>
                </c:pt>
                <c:pt idx="2177">
                  <c:v>85260</c:v>
                </c:pt>
                <c:pt idx="2178">
                  <c:v>85260</c:v>
                </c:pt>
                <c:pt idx="2179">
                  <c:v>85260</c:v>
                </c:pt>
                <c:pt idx="2180">
                  <c:v>85260</c:v>
                </c:pt>
                <c:pt idx="2181">
                  <c:v>85260</c:v>
                </c:pt>
                <c:pt idx="2182">
                  <c:v>85260</c:v>
                </c:pt>
                <c:pt idx="2183">
                  <c:v>85260</c:v>
                </c:pt>
                <c:pt idx="2184">
                  <c:v>85260</c:v>
                </c:pt>
                <c:pt idx="2185">
                  <c:v>85260</c:v>
                </c:pt>
                <c:pt idx="2186">
                  <c:v>85260</c:v>
                </c:pt>
                <c:pt idx="2187">
                  <c:v>85260</c:v>
                </c:pt>
                <c:pt idx="2188">
                  <c:v>85260</c:v>
                </c:pt>
                <c:pt idx="2189">
                  <c:v>85260</c:v>
                </c:pt>
                <c:pt idx="2190">
                  <c:v>85260</c:v>
                </c:pt>
                <c:pt idx="2191">
                  <c:v>85260</c:v>
                </c:pt>
                <c:pt idx="2192">
                  <c:v>85260</c:v>
                </c:pt>
                <c:pt idx="2193">
                  <c:v>85260</c:v>
                </c:pt>
                <c:pt idx="2194">
                  <c:v>85260</c:v>
                </c:pt>
                <c:pt idx="2195">
                  <c:v>85260</c:v>
                </c:pt>
                <c:pt idx="2196">
                  <c:v>85260</c:v>
                </c:pt>
                <c:pt idx="2197">
                  <c:v>85260</c:v>
                </c:pt>
                <c:pt idx="2198">
                  <c:v>85260</c:v>
                </c:pt>
                <c:pt idx="2199">
                  <c:v>85260</c:v>
                </c:pt>
                <c:pt idx="2200">
                  <c:v>85260</c:v>
                </c:pt>
                <c:pt idx="2201">
                  <c:v>85260</c:v>
                </c:pt>
                <c:pt idx="2202">
                  <c:v>85260</c:v>
                </c:pt>
                <c:pt idx="2203">
                  <c:v>85260</c:v>
                </c:pt>
                <c:pt idx="2204">
                  <c:v>85260</c:v>
                </c:pt>
                <c:pt idx="2205">
                  <c:v>86730</c:v>
                </c:pt>
                <c:pt idx="2206">
                  <c:v>86730</c:v>
                </c:pt>
                <c:pt idx="2207">
                  <c:v>86730</c:v>
                </c:pt>
                <c:pt idx="2208">
                  <c:v>86730</c:v>
                </c:pt>
                <c:pt idx="2209">
                  <c:v>86730</c:v>
                </c:pt>
                <c:pt idx="2210">
                  <c:v>86730</c:v>
                </c:pt>
                <c:pt idx="2211">
                  <c:v>86730</c:v>
                </c:pt>
                <c:pt idx="2212">
                  <c:v>86730</c:v>
                </c:pt>
                <c:pt idx="2213">
                  <c:v>86730</c:v>
                </c:pt>
                <c:pt idx="2214">
                  <c:v>86730</c:v>
                </c:pt>
                <c:pt idx="2215">
                  <c:v>86730</c:v>
                </c:pt>
                <c:pt idx="2216">
                  <c:v>86730</c:v>
                </c:pt>
                <c:pt idx="2217">
                  <c:v>86730</c:v>
                </c:pt>
                <c:pt idx="2218">
                  <c:v>86730</c:v>
                </c:pt>
                <c:pt idx="2219">
                  <c:v>86730</c:v>
                </c:pt>
                <c:pt idx="2220">
                  <c:v>86730</c:v>
                </c:pt>
                <c:pt idx="2221">
                  <c:v>86730</c:v>
                </c:pt>
                <c:pt idx="2222">
                  <c:v>86730</c:v>
                </c:pt>
                <c:pt idx="2223">
                  <c:v>86730</c:v>
                </c:pt>
                <c:pt idx="2224">
                  <c:v>86730</c:v>
                </c:pt>
                <c:pt idx="2225">
                  <c:v>86730</c:v>
                </c:pt>
                <c:pt idx="2226">
                  <c:v>86730</c:v>
                </c:pt>
                <c:pt idx="2227">
                  <c:v>86730</c:v>
                </c:pt>
                <c:pt idx="2228">
                  <c:v>86730</c:v>
                </c:pt>
                <c:pt idx="2229">
                  <c:v>86730</c:v>
                </c:pt>
                <c:pt idx="2230">
                  <c:v>86730</c:v>
                </c:pt>
                <c:pt idx="2231">
                  <c:v>86730</c:v>
                </c:pt>
                <c:pt idx="2232">
                  <c:v>86730</c:v>
                </c:pt>
                <c:pt idx="2233">
                  <c:v>86730</c:v>
                </c:pt>
                <c:pt idx="2234">
                  <c:v>86730</c:v>
                </c:pt>
                <c:pt idx="2235">
                  <c:v>86730</c:v>
                </c:pt>
                <c:pt idx="2236">
                  <c:v>86730</c:v>
                </c:pt>
                <c:pt idx="2237">
                  <c:v>86730</c:v>
                </c:pt>
                <c:pt idx="2238">
                  <c:v>86730</c:v>
                </c:pt>
                <c:pt idx="2239">
                  <c:v>86730</c:v>
                </c:pt>
                <c:pt idx="2240">
                  <c:v>86730</c:v>
                </c:pt>
                <c:pt idx="2241">
                  <c:v>86730</c:v>
                </c:pt>
                <c:pt idx="2242">
                  <c:v>86730</c:v>
                </c:pt>
                <c:pt idx="2243">
                  <c:v>86730</c:v>
                </c:pt>
                <c:pt idx="2244">
                  <c:v>86730</c:v>
                </c:pt>
                <c:pt idx="2245">
                  <c:v>86730</c:v>
                </c:pt>
                <c:pt idx="2246">
                  <c:v>86730</c:v>
                </c:pt>
                <c:pt idx="2247">
                  <c:v>86730</c:v>
                </c:pt>
                <c:pt idx="2248">
                  <c:v>86730</c:v>
                </c:pt>
                <c:pt idx="2249">
                  <c:v>86730</c:v>
                </c:pt>
                <c:pt idx="2250">
                  <c:v>88200</c:v>
                </c:pt>
                <c:pt idx="2251">
                  <c:v>88200</c:v>
                </c:pt>
                <c:pt idx="2252">
                  <c:v>88200</c:v>
                </c:pt>
                <c:pt idx="2253">
                  <c:v>88200</c:v>
                </c:pt>
                <c:pt idx="2254">
                  <c:v>88200</c:v>
                </c:pt>
                <c:pt idx="2255">
                  <c:v>88200</c:v>
                </c:pt>
                <c:pt idx="2256">
                  <c:v>88200</c:v>
                </c:pt>
                <c:pt idx="2257">
                  <c:v>88200</c:v>
                </c:pt>
                <c:pt idx="2258">
                  <c:v>88200</c:v>
                </c:pt>
                <c:pt idx="2259">
                  <c:v>88200</c:v>
                </c:pt>
                <c:pt idx="2260">
                  <c:v>88200</c:v>
                </c:pt>
                <c:pt idx="2261">
                  <c:v>88200</c:v>
                </c:pt>
                <c:pt idx="2262">
                  <c:v>88200</c:v>
                </c:pt>
                <c:pt idx="2263">
                  <c:v>88200</c:v>
                </c:pt>
                <c:pt idx="2264">
                  <c:v>88200</c:v>
                </c:pt>
                <c:pt idx="2265">
                  <c:v>88200</c:v>
                </c:pt>
                <c:pt idx="2266">
                  <c:v>88200</c:v>
                </c:pt>
                <c:pt idx="2267">
                  <c:v>88200</c:v>
                </c:pt>
                <c:pt idx="2268">
                  <c:v>88200</c:v>
                </c:pt>
                <c:pt idx="2269">
                  <c:v>88200</c:v>
                </c:pt>
                <c:pt idx="2270">
                  <c:v>88200</c:v>
                </c:pt>
                <c:pt idx="2271">
                  <c:v>88200</c:v>
                </c:pt>
                <c:pt idx="2272">
                  <c:v>88200</c:v>
                </c:pt>
                <c:pt idx="2273">
                  <c:v>88200</c:v>
                </c:pt>
                <c:pt idx="2274">
                  <c:v>88200</c:v>
                </c:pt>
                <c:pt idx="2275">
                  <c:v>88200</c:v>
                </c:pt>
                <c:pt idx="2276">
                  <c:v>88200</c:v>
                </c:pt>
                <c:pt idx="2277">
                  <c:v>88200</c:v>
                </c:pt>
                <c:pt idx="2278">
                  <c:v>88200</c:v>
                </c:pt>
                <c:pt idx="2279">
                  <c:v>88200</c:v>
                </c:pt>
                <c:pt idx="2280">
                  <c:v>88200</c:v>
                </c:pt>
                <c:pt idx="2281">
                  <c:v>88200</c:v>
                </c:pt>
                <c:pt idx="2282">
                  <c:v>88200</c:v>
                </c:pt>
                <c:pt idx="2283">
                  <c:v>88200</c:v>
                </c:pt>
                <c:pt idx="2284">
                  <c:v>88200</c:v>
                </c:pt>
                <c:pt idx="2285">
                  <c:v>88200</c:v>
                </c:pt>
                <c:pt idx="2286">
                  <c:v>88200</c:v>
                </c:pt>
                <c:pt idx="2287">
                  <c:v>88200</c:v>
                </c:pt>
                <c:pt idx="2288">
                  <c:v>88200</c:v>
                </c:pt>
                <c:pt idx="2289">
                  <c:v>88200</c:v>
                </c:pt>
                <c:pt idx="2290">
                  <c:v>88200</c:v>
                </c:pt>
                <c:pt idx="2291">
                  <c:v>88200</c:v>
                </c:pt>
                <c:pt idx="2292">
                  <c:v>88200</c:v>
                </c:pt>
                <c:pt idx="2293">
                  <c:v>88200</c:v>
                </c:pt>
                <c:pt idx="2294">
                  <c:v>88200</c:v>
                </c:pt>
              </c:numCache>
            </c:numRef>
          </c:xVal>
          <c:yVal>
            <c:numRef>
              <c:f>Rente_Max_Min_Voll_Teil_Single!$C$2:$C$2296</c:f>
              <c:numCache>
                <c:formatCode>General</c:formatCode>
                <c:ptCount val="2295"/>
                <c:pt idx="0">
                  <c:v>1225</c:v>
                </c:pt>
                <c:pt idx="1">
                  <c:v>1197.159090909091</c:v>
                </c:pt>
                <c:pt idx="2">
                  <c:v>1169.3181818181818</c:v>
                </c:pt>
                <c:pt idx="3">
                  <c:v>1141.4772727272727</c:v>
                </c:pt>
                <c:pt idx="4">
                  <c:v>1113.6363636363635</c:v>
                </c:pt>
                <c:pt idx="5">
                  <c:v>1085.7954545454545</c:v>
                </c:pt>
                <c:pt idx="6">
                  <c:v>1057.9545454545455</c:v>
                </c:pt>
                <c:pt idx="7">
                  <c:v>1030.1136363636365</c:v>
                </c:pt>
                <c:pt idx="8">
                  <c:v>1002.2727272727273</c:v>
                </c:pt>
                <c:pt idx="9">
                  <c:v>974.43181818181813</c:v>
                </c:pt>
                <c:pt idx="10">
                  <c:v>946.59090909090912</c:v>
                </c:pt>
                <c:pt idx="11">
                  <c:v>918.75</c:v>
                </c:pt>
                <c:pt idx="12">
                  <c:v>890.90909090909088</c:v>
                </c:pt>
                <c:pt idx="13">
                  <c:v>863.06818181818187</c:v>
                </c:pt>
                <c:pt idx="14">
                  <c:v>835.22727272727275</c:v>
                </c:pt>
                <c:pt idx="15">
                  <c:v>807.38636363636363</c:v>
                </c:pt>
                <c:pt idx="16">
                  <c:v>779.5454545454545</c:v>
                </c:pt>
                <c:pt idx="17">
                  <c:v>751.7045454545455</c:v>
                </c:pt>
                <c:pt idx="18">
                  <c:v>723.86363636363626</c:v>
                </c:pt>
                <c:pt idx="19">
                  <c:v>696.02272727272725</c:v>
                </c:pt>
                <c:pt idx="20">
                  <c:v>668.18181818181813</c:v>
                </c:pt>
                <c:pt idx="21">
                  <c:v>640.34090909090912</c:v>
                </c:pt>
                <c:pt idx="22">
                  <c:v>612.5</c:v>
                </c:pt>
                <c:pt idx="23">
                  <c:v>584.65909090909088</c:v>
                </c:pt>
                <c:pt idx="24">
                  <c:v>556.81818181818187</c:v>
                </c:pt>
                <c:pt idx="25">
                  <c:v>528.97727272727263</c:v>
                </c:pt>
                <c:pt idx="26">
                  <c:v>501.13636363636363</c:v>
                </c:pt>
                <c:pt idx="27">
                  <c:v>473.29545454545456</c:v>
                </c:pt>
                <c:pt idx="28">
                  <c:v>445.45454545454544</c:v>
                </c:pt>
                <c:pt idx="29">
                  <c:v>417.61363636363637</c:v>
                </c:pt>
                <c:pt idx="30">
                  <c:v>389.7727272727272</c:v>
                </c:pt>
                <c:pt idx="31">
                  <c:v>361.93181818181813</c:v>
                </c:pt>
                <c:pt idx="32">
                  <c:v>334.09090909090907</c:v>
                </c:pt>
                <c:pt idx="33">
                  <c:v>306.25</c:v>
                </c:pt>
                <c:pt idx="34">
                  <c:v>278.40909090909093</c:v>
                </c:pt>
                <c:pt idx="35">
                  <c:v>250.56818181818173</c:v>
                </c:pt>
                <c:pt idx="36">
                  <c:v>222.72727272727266</c:v>
                </c:pt>
                <c:pt idx="37">
                  <c:v>194.8863636363636</c:v>
                </c:pt>
                <c:pt idx="38">
                  <c:v>167.04545454545453</c:v>
                </c:pt>
                <c:pt idx="39">
                  <c:v>139.20454545454547</c:v>
                </c:pt>
                <c:pt idx="40">
                  <c:v>111.36363636363626</c:v>
                </c:pt>
                <c:pt idx="41">
                  <c:v>83.522727272727195</c:v>
                </c:pt>
                <c:pt idx="42">
                  <c:v>55.68181818181813</c:v>
                </c:pt>
                <c:pt idx="43">
                  <c:v>27.840909090909065</c:v>
                </c:pt>
                <c:pt idx="44">
                  <c:v>0</c:v>
                </c:pt>
                <c:pt idx="45">
                  <c:v>1257</c:v>
                </c:pt>
                <c:pt idx="46">
                  <c:v>1228.4318181818182</c:v>
                </c:pt>
                <c:pt idx="47">
                  <c:v>1199.8636363636365</c:v>
                </c:pt>
                <c:pt idx="48">
                  <c:v>1171.2954545454547</c:v>
                </c:pt>
                <c:pt idx="49">
                  <c:v>1142.7272727272727</c:v>
                </c:pt>
                <c:pt idx="50">
                  <c:v>1114.159090909091</c:v>
                </c:pt>
                <c:pt idx="51">
                  <c:v>1085.590909090909</c:v>
                </c:pt>
                <c:pt idx="52">
                  <c:v>1057.0227272727273</c:v>
                </c:pt>
                <c:pt idx="53">
                  <c:v>1028.4545454545453</c:v>
                </c:pt>
                <c:pt idx="54">
                  <c:v>999.88636363636363</c:v>
                </c:pt>
                <c:pt idx="55">
                  <c:v>971.31818181818176</c:v>
                </c:pt>
                <c:pt idx="56">
                  <c:v>942.75</c:v>
                </c:pt>
                <c:pt idx="57">
                  <c:v>914.18181818181824</c:v>
                </c:pt>
                <c:pt idx="58">
                  <c:v>885.61363636363637</c:v>
                </c:pt>
                <c:pt idx="59">
                  <c:v>857.04545454545462</c:v>
                </c:pt>
                <c:pt idx="60">
                  <c:v>828.47727272727263</c:v>
                </c:pt>
                <c:pt idx="61">
                  <c:v>799.90909090909088</c:v>
                </c:pt>
                <c:pt idx="62">
                  <c:v>771.34090909090912</c:v>
                </c:pt>
                <c:pt idx="63">
                  <c:v>742.77272727272714</c:v>
                </c:pt>
                <c:pt idx="64">
                  <c:v>714.20454545454538</c:v>
                </c:pt>
                <c:pt idx="65">
                  <c:v>685.63636363636363</c:v>
                </c:pt>
                <c:pt idx="66">
                  <c:v>657.06818181818176</c:v>
                </c:pt>
                <c:pt idx="67">
                  <c:v>628.5</c:v>
                </c:pt>
                <c:pt idx="68">
                  <c:v>599.93181818181824</c:v>
                </c:pt>
                <c:pt idx="69">
                  <c:v>571.36363636363637</c:v>
                </c:pt>
                <c:pt idx="70">
                  <c:v>542.7954545454545</c:v>
                </c:pt>
                <c:pt idx="71">
                  <c:v>514.22727272727263</c:v>
                </c:pt>
                <c:pt idx="72">
                  <c:v>485.65909090909088</c:v>
                </c:pt>
                <c:pt idx="73">
                  <c:v>457.09090909090912</c:v>
                </c:pt>
                <c:pt idx="74">
                  <c:v>428.52272727272731</c:v>
                </c:pt>
                <c:pt idx="75">
                  <c:v>399.95454545454538</c:v>
                </c:pt>
                <c:pt idx="76">
                  <c:v>371.38636363636357</c:v>
                </c:pt>
                <c:pt idx="77">
                  <c:v>342.81818181818181</c:v>
                </c:pt>
                <c:pt idx="78">
                  <c:v>314.25</c:v>
                </c:pt>
                <c:pt idx="79">
                  <c:v>285.68181818181819</c:v>
                </c:pt>
                <c:pt idx="80">
                  <c:v>257.11363636363626</c:v>
                </c:pt>
                <c:pt idx="81">
                  <c:v>228.54545454545448</c:v>
                </c:pt>
                <c:pt idx="82">
                  <c:v>199.97727272727269</c:v>
                </c:pt>
                <c:pt idx="83">
                  <c:v>171.40909090909091</c:v>
                </c:pt>
                <c:pt idx="84">
                  <c:v>142.84090909090909</c:v>
                </c:pt>
                <c:pt idx="85">
                  <c:v>114.27272727272717</c:v>
                </c:pt>
                <c:pt idx="86">
                  <c:v>85.704545454545382</c:v>
                </c:pt>
                <c:pt idx="87">
                  <c:v>57.136363636363583</c:v>
                </c:pt>
                <c:pt idx="88">
                  <c:v>28.568181818181792</c:v>
                </c:pt>
                <c:pt idx="89">
                  <c:v>0</c:v>
                </c:pt>
                <c:pt idx="90">
                  <c:v>1289</c:v>
                </c:pt>
                <c:pt idx="91">
                  <c:v>1259.7045454545455</c:v>
                </c:pt>
                <c:pt idx="92">
                  <c:v>1230.409090909091</c:v>
                </c:pt>
                <c:pt idx="93">
                  <c:v>1201.1136363636365</c:v>
                </c:pt>
                <c:pt idx="94">
                  <c:v>1171.8181818181818</c:v>
                </c:pt>
                <c:pt idx="95">
                  <c:v>1142.5227272727273</c:v>
                </c:pt>
                <c:pt idx="96">
                  <c:v>1113.2272727272727</c:v>
                </c:pt>
                <c:pt idx="97">
                  <c:v>1083.9318181818182</c:v>
                </c:pt>
                <c:pt idx="98">
                  <c:v>1054.6363636363635</c:v>
                </c:pt>
                <c:pt idx="99">
                  <c:v>1025.340909090909</c:v>
                </c:pt>
                <c:pt idx="100">
                  <c:v>996.0454545454545</c:v>
                </c:pt>
                <c:pt idx="101">
                  <c:v>966.75</c:v>
                </c:pt>
                <c:pt idx="102">
                  <c:v>937.4545454545455</c:v>
                </c:pt>
                <c:pt idx="103">
                  <c:v>908.15909090909099</c:v>
                </c:pt>
                <c:pt idx="104">
                  <c:v>878.86363636363649</c:v>
                </c:pt>
                <c:pt idx="105">
                  <c:v>849.56818181818176</c:v>
                </c:pt>
                <c:pt idx="106">
                  <c:v>820.27272727272725</c:v>
                </c:pt>
                <c:pt idx="107">
                  <c:v>790.97727272727275</c:v>
                </c:pt>
                <c:pt idx="108">
                  <c:v>761.68181818181813</c:v>
                </c:pt>
                <c:pt idx="109">
                  <c:v>732.38636363636351</c:v>
                </c:pt>
                <c:pt idx="110">
                  <c:v>703.09090909090901</c:v>
                </c:pt>
                <c:pt idx="111">
                  <c:v>673.7954545454545</c:v>
                </c:pt>
                <c:pt idx="112">
                  <c:v>644.5</c:v>
                </c:pt>
                <c:pt idx="113">
                  <c:v>615.2045454545455</c:v>
                </c:pt>
                <c:pt idx="114">
                  <c:v>585.90909090909099</c:v>
                </c:pt>
                <c:pt idx="115">
                  <c:v>556.61363636363626</c:v>
                </c:pt>
                <c:pt idx="116">
                  <c:v>527.31818181818176</c:v>
                </c:pt>
                <c:pt idx="117">
                  <c:v>498.02272727272725</c:v>
                </c:pt>
                <c:pt idx="118">
                  <c:v>468.72727272727275</c:v>
                </c:pt>
                <c:pt idx="119">
                  <c:v>439.43181818181824</c:v>
                </c:pt>
                <c:pt idx="120">
                  <c:v>410.13636363636357</c:v>
                </c:pt>
                <c:pt idx="121">
                  <c:v>380.84090909090907</c:v>
                </c:pt>
                <c:pt idx="122">
                  <c:v>351.5454545454545</c:v>
                </c:pt>
                <c:pt idx="123">
                  <c:v>322.25</c:v>
                </c:pt>
                <c:pt idx="124">
                  <c:v>292.9545454545455</c:v>
                </c:pt>
                <c:pt idx="125">
                  <c:v>263.65909090909082</c:v>
                </c:pt>
                <c:pt idx="126">
                  <c:v>234.36363636363629</c:v>
                </c:pt>
                <c:pt idx="127">
                  <c:v>205.06818181818178</c:v>
                </c:pt>
                <c:pt idx="128">
                  <c:v>175.77272727272725</c:v>
                </c:pt>
                <c:pt idx="129">
                  <c:v>146.47727272727275</c:v>
                </c:pt>
                <c:pt idx="130">
                  <c:v>117.18181818181807</c:v>
                </c:pt>
                <c:pt idx="131">
                  <c:v>87.886363636363555</c:v>
                </c:pt>
                <c:pt idx="132">
                  <c:v>58.590909090909037</c:v>
                </c:pt>
                <c:pt idx="133">
                  <c:v>29.295454545454518</c:v>
                </c:pt>
                <c:pt idx="134">
                  <c:v>0</c:v>
                </c:pt>
                <c:pt idx="135">
                  <c:v>1321</c:v>
                </c:pt>
                <c:pt idx="136">
                  <c:v>1290.9772727272727</c:v>
                </c:pt>
                <c:pt idx="137">
                  <c:v>1260.9545454545455</c:v>
                </c:pt>
                <c:pt idx="138">
                  <c:v>1230.9318181818182</c:v>
                </c:pt>
                <c:pt idx="139">
                  <c:v>1200.9090909090908</c:v>
                </c:pt>
                <c:pt idx="140">
                  <c:v>1170.8863636363635</c:v>
                </c:pt>
                <c:pt idx="141">
                  <c:v>1140.8636363636365</c:v>
                </c:pt>
                <c:pt idx="142">
                  <c:v>1110.8409090909092</c:v>
                </c:pt>
                <c:pt idx="143">
                  <c:v>1080.8181818181818</c:v>
                </c:pt>
                <c:pt idx="144">
                  <c:v>1050.7954545454545</c:v>
                </c:pt>
                <c:pt idx="145">
                  <c:v>1020.7727272727273</c:v>
                </c:pt>
                <c:pt idx="146">
                  <c:v>990.75</c:v>
                </c:pt>
                <c:pt idx="147">
                  <c:v>960.72727272727275</c:v>
                </c:pt>
                <c:pt idx="148">
                  <c:v>930.7045454545455</c:v>
                </c:pt>
                <c:pt idx="149">
                  <c:v>900.68181818181824</c:v>
                </c:pt>
                <c:pt idx="150">
                  <c:v>870.65909090909088</c:v>
                </c:pt>
                <c:pt idx="151">
                  <c:v>840.63636363636363</c:v>
                </c:pt>
                <c:pt idx="152">
                  <c:v>810.61363636363637</c:v>
                </c:pt>
                <c:pt idx="153">
                  <c:v>780.59090909090901</c:v>
                </c:pt>
                <c:pt idx="154">
                  <c:v>750.56818181818176</c:v>
                </c:pt>
                <c:pt idx="155">
                  <c:v>720.5454545454545</c:v>
                </c:pt>
                <c:pt idx="156">
                  <c:v>690.52272727272725</c:v>
                </c:pt>
                <c:pt idx="157">
                  <c:v>660.5</c:v>
                </c:pt>
                <c:pt idx="158">
                  <c:v>630.47727272727275</c:v>
                </c:pt>
                <c:pt idx="159">
                  <c:v>600.4545454545455</c:v>
                </c:pt>
                <c:pt idx="160">
                  <c:v>570.43181818181813</c:v>
                </c:pt>
                <c:pt idx="161">
                  <c:v>540.40909090909088</c:v>
                </c:pt>
                <c:pt idx="162">
                  <c:v>510.38636363636363</c:v>
                </c:pt>
                <c:pt idx="163">
                  <c:v>480.36363636363637</c:v>
                </c:pt>
                <c:pt idx="164">
                  <c:v>450.34090909090912</c:v>
                </c:pt>
                <c:pt idx="165">
                  <c:v>420.31818181818176</c:v>
                </c:pt>
                <c:pt idx="166">
                  <c:v>390.2954545454545</c:v>
                </c:pt>
                <c:pt idx="167">
                  <c:v>360.27272727272725</c:v>
                </c:pt>
                <c:pt idx="168">
                  <c:v>330.25</c:v>
                </c:pt>
                <c:pt idx="169">
                  <c:v>300.22727272727275</c:v>
                </c:pt>
                <c:pt idx="170">
                  <c:v>270.20454545454538</c:v>
                </c:pt>
                <c:pt idx="171">
                  <c:v>240.1818181818181</c:v>
                </c:pt>
                <c:pt idx="172">
                  <c:v>210.15909090909088</c:v>
                </c:pt>
                <c:pt idx="173">
                  <c:v>180.13636363636363</c:v>
                </c:pt>
                <c:pt idx="174">
                  <c:v>150.11363636363637</c:v>
                </c:pt>
                <c:pt idx="175">
                  <c:v>120.09090909090898</c:v>
                </c:pt>
                <c:pt idx="176">
                  <c:v>90.068181818181742</c:v>
                </c:pt>
                <c:pt idx="177">
                  <c:v>60.04545454545449</c:v>
                </c:pt>
                <c:pt idx="178">
                  <c:v>30.022727272727245</c:v>
                </c:pt>
                <c:pt idx="179">
                  <c:v>0</c:v>
                </c:pt>
                <c:pt idx="180">
                  <c:v>1352</c:v>
                </c:pt>
                <c:pt idx="181">
                  <c:v>1321.2727272727273</c:v>
                </c:pt>
                <c:pt idx="182">
                  <c:v>1290.5454545454545</c:v>
                </c:pt>
                <c:pt idx="183">
                  <c:v>1259.818181818182</c:v>
                </c:pt>
                <c:pt idx="184">
                  <c:v>1229.090909090909</c:v>
                </c:pt>
                <c:pt idx="185">
                  <c:v>1198.3636363636363</c:v>
                </c:pt>
                <c:pt idx="186">
                  <c:v>1167.6363636363637</c:v>
                </c:pt>
                <c:pt idx="187">
                  <c:v>1136.909090909091</c:v>
                </c:pt>
                <c:pt idx="188">
                  <c:v>1106.181818181818</c:v>
                </c:pt>
                <c:pt idx="189">
                  <c:v>1075.4545454545455</c:v>
                </c:pt>
                <c:pt idx="190">
                  <c:v>1044.7272727272727</c:v>
                </c:pt>
                <c:pt idx="191">
                  <c:v>1014</c:v>
                </c:pt>
                <c:pt idx="192">
                  <c:v>983.27272727272725</c:v>
                </c:pt>
                <c:pt idx="193">
                  <c:v>952.54545454545462</c:v>
                </c:pt>
                <c:pt idx="194">
                  <c:v>921.81818181818187</c:v>
                </c:pt>
                <c:pt idx="195">
                  <c:v>891.09090909090901</c:v>
                </c:pt>
                <c:pt idx="196">
                  <c:v>860.36363636363637</c:v>
                </c:pt>
                <c:pt idx="197">
                  <c:v>829.63636363636363</c:v>
                </c:pt>
                <c:pt idx="198">
                  <c:v>798.90909090909076</c:v>
                </c:pt>
                <c:pt idx="199">
                  <c:v>768.18181818181813</c:v>
                </c:pt>
                <c:pt idx="200">
                  <c:v>737.45454545454538</c:v>
                </c:pt>
                <c:pt idx="201">
                  <c:v>706.72727272727275</c:v>
                </c:pt>
                <c:pt idx="202">
                  <c:v>676</c:v>
                </c:pt>
                <c:pt idx="203">
                  <c:v>645.27272727272725</c:v>
                </c:pt>
                <c:pt idx="204">
                  <c:v>614.54545454545462</c:v>
                </c:pt>
                <c:pt idx="205">
                  <c:v>583.81818181818176</c:v>
                </c:pt>
                <c:pt idx="206">
                  <c:v>553.09090909090901</c:v>
                </c:pt>
                <c:pt idx="207">
                  <c:v>522.36363636363637</c:v>
                </c:pt>
                <c:pt idx="208">
                  <c:v>491.63636363636363</c:v>
                </c:pt>
                <c:pt idx="209">
                  <c:v>460.90909090909093</c:v>
                </c:pt>
                <c:pt idx="210">
                  <c:v>430.18181818181807</c:v>
                </c:pt>
                <c:pt idx="211">
                  <c:v>399.45454545454538</c:v>
                </c:pt>
                <c:pt idx="212">
                  <c:v>368.72727272727269</c:v>
                </c:pt>
                <c:pt idx="213">
                  <c:v>338</c:v>
                </c:pt>
                <c:pt idx="214">
                  <c:v>307.27272727272731</c:v>
                </c:pt>
                <c:pt idx="215">
                  <c:v>276.54545454545445</c:v>
                </c:pt>
                <c:pt idx="216">
                  <c:v>245.81818181818176</c:v>
                </c:pt>
                <c:pt idx="217">
                  <c:v>215.09090909090904</c:v>
                </c:pt>
                <c:pt idx="218">
                  <c:v>184.36363636363635</c:v>
                </c:pt>
                <c:pt idx="219">
                  <c:v>153.63636363636365</c:v>
                </c:pt>
                <c:pt idx="220">
                  <c:v>122.90909090909079</c:v>
                </c:pt>
                <c:pt idx="221">
                  <c:v>92.181818181818102</c:v>
                </c:pt>
                <c:pt idx="222">
                  <c:v>61.454545454545396</c:v>
                </c:pt>
                <c:pt idx="223">
                  <c:v>30.727272727272698</c:v>
                </c:pt>
                <c:pt idx="224">
                  <c:v>0</c:v>
                </c:pt>
                <c:pt idx="225">
                  <c:v>1384</c:v>
                </c:pt>
                <c:pt idx="226">
                  <c:v>1352.5454545454545</c:v>
                </c:pt>
                <c:pt idx="227">
                  <c:v>1321.0909090909092</c:v>
                </c:pt>
                <c:pt idx="228">
                  <c:v>1289.6363636363637</c:v>
                </c:pt>
                <c:pt idx="229">
                  <c:v>1258.1818181818182</c:v>
                </c:pt>
                <c:pt idx="230">
                  <c:v>1226.7272727272727</c:v>
                </c:pt>
                <c:pt idx="231">
                  <c:v>1195.2727272727273</c:v>
                </c:pt>
                <c:pt idx="232">
                  <c:v>1163.8181818181818</c:v>
                </c:pt>
                <c:pt idx="233">
                  <c:v>1132.3636363636363</c:v>
                </c:pt>
                <c:pt idx="234">
                  <c:v>1100.9090909090908</c:v>
                </c:pt>
                <c:pt idx="235">
                  <c:v>1069.4545454545455</c:v>
                </c:pt>
                <c:pt idx="236">
                  <c:v>1038</c:v>
                </c:pt>
                <c:pt idx="237">
                  <c:v>1006.5454545454546</c:v>
                </c:pt>
                <c:pt idx="238">
                  <c:v>975.09090909090912</c:v>
                </c:pt>
                <c:pt idx="239">
                  <c:v>943.63636363636374</c:v>
                </c:pt>
                <c:pt idx="240">
                  <c:v>912.18181818181813</c:v>
                </c:pt>
                <c:pt idx="241">
                  <c:v>880.72727272727275</c:v>
                </c:pt>
                <c:pt idx="242">
                  <c:v>849.27272727272725</c:v>
                </c:pt>
                <c:pt idx="243">
                  <c:v>817.81818181818176</c:v>
                </c:pt>
                <c:pt idx="244">
                  <c:v>786.36363636363626</c:v>
                </c:pt>
                <c:pt idx="245">
                  <c:v>754.90909090909088</c:v>
                </c:pt>
                <c:pt idx="246">
                  <c:v>723.45454545454538</c:v>
                </c:pt>
                <c:pt idx="247">
                  <c:v>692</c:v>
                </c:pt>
                <c:pt idx="248">
                  <c:v>660.54545454545462</c:v>
                </c:pt>
                <c:pt idx="249">
                  <c:v>629.09090909090912</c:v>
                </c:pt>
                <c:pt idx="250">
                  <c:v>597.63636363636351</c:v>
                </c:pt>
                <c:pt idx="251">
                  <c:v>566.18181818181813</c:v>
                </c:pt>
                <c:pt idx="252">
                  <c:v>534.72727272727275</c:v>
                </c:pt>
                <c:pt idx="253">
                  <c:v>503.27272727272731</c:v>
                </c:pt>
                <c:pt idx="254">
                  <c:v>471.81818181818187</c:v>
                </c:pt>
                <c:pt idx="255">
                  <c:v>440.36363636363626</c:v>
                </c:pt>
                <c:pt idx="256">
                  <c:v>408.90909090909088</c:v>
                </c:pt>
                <c:pt idx="257">
                  <c:v>377.45454545454544</c:v>
                </c:pt>
                <c:pt idx="258">
                  <c:v>346</c:v>
                </c:pt>
                <c:pt idx="259">
                  <c:v>314.54545454545456</c:v>
                </c:pt>
                <c:pt idx="260">
                  <c:v>283.09090909090901</c:v>
                </c:pt>
                <c:pt idx="261">
                  <c:v>251.63636363636357</c:v>
                </c:pt>
                <c:pt idx="262">
                  <c:v>220.18181818181813</c:v>
                </c:pt>
                <c:pt idx="263">
                  <c:v>188.72727272727272</c:v>
                </c:pt>
                <c:pt idx="264">
                  <c:v>157.27272727272728</c:v>
                </c:pt>
                <c:pt idx="265">
                  <c:v>125.8181818181817</c:v>
                </c:pt>
                <c:pt idx="266">
                  <c:v>94.363636363636274</c:v>
                </c:pt>
                <c:pt idx="267">
                  <c:v>62.90909090909085</c:v>
                </c:pt>
                <c:pt idx="268">
                  <c:v>31.454545454545425</c:v>
                </c:pt>
                <c:pt idx="269">
                  <c:v>0</c:v>
                </c:pt>
                <c:pt idx="270">
                  <c:v>1416</c:v>
                </c:pt>
                <c:pt idx="271">
                  <c:v>1383.8181818181818</c:v>
                </c:pt>
                <c:pt idx="272">
                  <c:v>1351.6363636363637</c:v>
                </c:pt>
                <c:pt idx="273">
                  <c:v>1319.4545454545455</c:v>
                </c:pt>
                <c:pt idx="274">
                  <c:v>1287.2727272727273</c:v>
                </c:pt>
                <c:pt idx="275">
                  <c:v>1255.090909090909</c:v>
                </c:pt>
                <c:pt idx="276">
                  <c:v>1222.909090909091</c:v>
                </c:pt>
                <c:pt idx="277">
                  <c:v>1190.7272727272727</c:v>
                </c:pt>
                <c:pt idx="278">
                  <c:v>1158.5454545454545</c:v>
                </c:pt>
                <c:pt idx="279">
                  <c:v>1126.3636363636363</c:v>
                </c:pt>
                <c:pt idx="280">
                  <c:v>1094.1818181818182</c:v>
                </c:pt>
                <c:pt idx="281">
                  <c:v>1062</c:v>
                </c:pt>
                <c:pt idx="282">
                  <c:v>1029.8181818181818</c:v>
                </c:pt>
                <c:pt idx="283">
                  <c:v>997.63636363636374</c:v>
                </c:pt>
                <c:pt idx="284">
                  <c:v>965.4545454545455</c:v>
                </c:pt>
                <c:pt idx="285">
                  <c:v>933.27272727272725</c:v>
                </c:pt>
                <c:pt idx="286">
                  <c:v>901.09090909090912</c:v>
                </c:pt>
                <c:pt idx="287">
                  <c:v>868.90909090909088</c:v>
                </c:pt>
                <c:pt idx="288">
                  <c:v>836.72727272727263</c:v>
                </c:pt>
                <c:pt idx="289">
                  <c:v>804.5454545454545</c:v>
                </c:pt>
                <c:pt idx="290">
                  <c:v>772.36363636363626</c:v>
                </c:pt>
                <c:pt idx="291">
                  <c:v>740.18181818181813</c:v>
                </c:pt>
                <c:pt idx="292">
                  <c:v>708</c:v>
                </c:pt>
                <c:pt idx="293">
                  <c:v>675.81818181818187</c:v>
                </c:pt>
                <c:pt idx="294">
                  <c:v>643.63636363636374</c:v>
                </c:pt>
                <c:pt idx="295">
                  <c:v>611.45454545454538</c:v>
                </c:pt>
                <c:pt idx="296">
                  <c:v>579.27272727272725</c:v>
                </c:pt>
                <c:pt idx="297">
                  <c:v>547.09090909090912</c:v>
                </c:pt>
                <c:pt idx="298">
                  <c:v>514.90909090909088</c:v>
                </c:pt>
                <c:pt idx="299">
                  <c:v>482.72727272727275</c:v>
                </c:pt>
                <c:pt idx="300">
                  <c:v>450.54545454545445</c:v>
                </c:pt>
                <c:pt idx="301">
                  <c:v>418.36363636363632</c:v>
                </c:pt>
                <c:pt idx="302">
                  <c:v>386.18181818181813</c:v>
                </c:pt>
                <c:pt idx="303">
                  <c:v>354</c:v>
                </c:pt>
                <c:pt idx="304">
                  <c:v>321.81818181818187</c:v>
                </c:pt>
                <c:pt idx="305">
                  <c:v>289.63636363636351</c:v>
                </c:pt>
                <c:pt idx="306">
                  <c:v>257.45454545454538</c:v>
                </c:pt>
                <c:pt idx="307">
                  <c:v>225.27272727272722</c:v>
                </c:pt>
                <c:pt idx="308">
                  <c:v>193.09090909090907</c:v>
                </c:pt>
                <c:pt idx="309">
                  <c:v>160.90909090909093</c:v>
                </c:pt>
                <c:pt idx="310">
                  <c:v>128.72727272727261</c:v>
                </c:pt>
                <c:pt idx="311">
                  <c:v>96.545454545454461</c:v>
                </c:pt>
                <c:pt idx="312">
                  <c:v>64.363636363636303</c:v>
                </c:pt>
                <c:pt idx="313">
                  <c:v>32.181818181818151</c:v>
                </c:pt>
                <c:pt idx="314">
                  <c:v>0</c:v>
                </c:pt>
                <c:pt idx="315">
                  <c:v>1448</c:v>
                </c:pt>
                <c:pt idx="316">
                  <c:v>1415.090909090909</c:v>
                </c:pt>
                <c:pt idx="317">
                  <c:v>1382.1818181818182</c:v>
                </c:pt>
                <c:pt idx="318">
                  <c:v>1349.2727272727273</c:v>
                </c:pt>
                <c:pt idx="319">
                  <c:v>1316.3636363636363</c:v>
                </c:pt>
                <c:pt idx="320">
                  <c:v>1283.4545454545455</c:v>
                </c:pt>
                <c:pt idx="321">
                  <c:v>1250.5454545454545</c:v>
                </c:pt>
                <c:pt idx="322">
                  <c:v>1217.6363636363637</c:v>
                </c:pt>
                <c:pt idx="323">
                  <c:v>1184.7272727272727</c:v>
                </c:pt>
                <c:pt idx="324">
                  <c:v>1151.8181818181818</c:v>
                </c:pt>
                <c:pt idx="325">
                  <c:v>1118.909090909091</c:v>
                </c:pt>
                <c:pt idx="326">
                  <c:v>1086</c:v>
                </c:pt>
                <c:pt idx="327">
                  <c:v>1053.090909090909</c:v>
                </c:pt>
                <c:pt idx="328">
                  <c:v>1020.1818181818182</c:v>
                </c:pt>
                <c:pt idx="329">
                  <c:v>987.27272727272737</c:v>
                </c:pt>
                <c:pt idx="330">
                  <c:v>954.36363636363637</c:v>
                </c:pt>
                <c:pt idx="331">
                  <c:v>921.4545454545455</c:v>
                </c:pt>
                <c:pt idx="332">
                  <c:v>888.5454545454545</c:v>
                </c:pt>
                <c:pt idx="333">
                  <c:v>855.63636363636351</c:v>
                </c:pt>
                <c:pt idx="334">
                  <c:v>822.72727272727263</c:v>
                </c:pt>
                <c:pt idx="335">
                  <c:v>789.81818181818176</c:v>
                </c:pt>
                <c:pt idx="336">
                  <c:v>756.90909090909088</c:v>
                </c:pt>
                <c:pt idx="337">
                  <c:v>724</c:v>
                </c:pt>
                <c:pt idx="338">
                  <c:v>691.09090909090912</c:v>
                </c:pt>
                <c:pt idx="339">
                  <c:v>658.18181818181824</c:v>
                </c:pt>
                <c:pt idx="340">
                  <c:v>625.27272727272725</c:v>
                </c:pt>
                <c:pt idx="341">
                  <c:v>592.36363636363637</c:v>
                </c:pt>
                <c:pt idx="342">
                  <c:v>559.4545454545455</c:v>
                </c:pt>
                <c:pt idx="343">
                  <c:v>526.5454545454545</c:v>
                </c:pt>
                <c:pt idx="344">
                  <c:v>493.63636363636368</c:v>
                </c:pt>
                <c:pt idx="345">
                  <c:v>460.72727272727263</c:v>
                </c:pt>
                <c:pt idx="346">
                  <c:v>427.81818181818176</c:v>
                </c:pt>
                <c:pt idx="347">
                  <c:v>394.90909090909088</c:v>
                </c:pt>
                <c:pt idx="348">
                  <c:v>362</c:v>
                </c:pt>
                <c:pt idx="349">
                  <c:v>329.09090909090912</c:v>
                </c:pt>
                <c:pt idx="350">
                  <c:v>296.18181818181807</c:v>
                </c:pt>
                <c:pt idx="351">
                  <c:v>263.2727272727272</c:v>
                </c:pt>
                <c:pt idx="352">
                  <c:v>230.36363636363632</c:v>
                </c:pt>
                <c:pt idx="353">
                  <c:v>197.45454545454544</c:v>
                </c:pt>
                <c:pt idx="354">
                  <c:v>164.54545454545456</c:v>
                </c:pt>
                <c:pt idx="355">
                  <c:v>131.63636363636351</c:v>
                </c:pt>
                <c:pt idx="356">
                  <c:v>98.727272727272634</c:v>
                </c:pt>
                <c:pt idx="357">
                  <c:v>65.818181818181756</c:v>
                </c:pt>
                <c:pt idx="358">
                  <c:v>32.909090909090878</c:v>
                </c:pt>
                <c:pt idx="359">
                  <c:v>0</c:v>
                </c:pt>
                <c:pt idx="360">
                  <c:v>1480</c:v>
                </c:pt>
                <c:pt idx="361">
                  <c:v>1446.3636363636365</c:v>
                </c:pt>
                <c:pt idx="362">
                  <c:v>1412.7272727272727</c:v>
                </c:pt>
                <c:pt idx="363">
                  <c:v>1379.0909090909092</c:v>
                </c:pt>
                <c:pt idx="364">
                  <c:v>1345.4545454545455</c:v>
                </c:pt>
                <c:pt idx="365">
                  <c:v>1311.8181818181818</c:v>
                </c:pt>
                <c:pt idx="366">
                  <c:v>1278.1818181818182</c:v>
                </c:pt>
                <c:pt idx="367">
                  <c:v>1244.5454545454545</c:v>
                </c:pt>
                <c:pt idx="368">
                  <c:v>1210.9090909090908</c:v>
                </c:pt>
                <c:pt idx="369">
                  <c:v>1177.2727272727273</c:v>
                </c:pt>
                <c:pt idx="370">
                  <c:v>1143.6363636363635</c:v>
                </c:pt>
                <c:pt idx="371">
                  <c:v>1110</c:v>
                </c:pt>
                <c:pt idx="372">
                  <c:v>1076.3636363636365</c:v>
                </c:pt>
                <c:pt idx="373">
                  <c:v>1042.7272727272727</c:v>
                </c:pt>
                <c:pt idx="374">
                  <c:v>1009.0909090909092</c:v>
                </c:pt>
                <c:pt idx="375">
                  <c:v>975.45454545454538</c:v>
                </c:pt>
                <c:pt idx="376">
                  <c:v>941.81818181818176</c:v>
                </c:pt>
                <c:pt idx="377">
                  <c:v>908.18181818181824</c:v>
                </c:pt>
                <c:pt idx="378">
                  <c:v>874.54545454545439</c:v>
                </c:pt>
                <c:pt idx="379">
                  <c:v>840.90909090909076</c:v>
                </c:pt>
                <c:pt idx="380">
                  <c:v>807.27272727272725</c:v>
                </c:pt>
                <c:pt idx="381">
                  <c:v>773.63636363636363</c:v>
                </c:pt>
                <c:pt idx="382">
                  <c:v>740</c:v>
                </c:pt>
                <c:pt idx="383">
                  <c:v>706.36363636363637</c:v>
                </c:pt>
                <c:pt idx="384">
                  <c:v>672.72727272727275</c:v>
                </c:pt>
                <c:pt idx="385">
                  <c:v>639.09090909090901</c:v>
                </c:pt>
                <c:pt idx="386">
                  <c:v>605.45454545454538</c:v>
                </c:pt>
                <c:pt idx="387">
                  <c:v>571.81818181818176</c:v>
                </c:pt>
                <c:pt idx="388">
                  <c:v>538.18181818181824</c:v>
                </c:pt>
                <c:pt idx="389">
                  <c:v>504.54545454545462</c:v>
                </c:pt>
                <c:pt idx="390">
                  <c:v>470.90909090909082</c:v>
                </c:pt>
                <c:pt idx="391">
                  <c:v>437.2727272727272</c:v>
                </c:pt>
                <c:pt idx="392">
                  <c:v>403.63636363636363</c:v>
                </c:pt>
                <c:pt idx="393">
                  <c:v>370</c:v>
                </c:pt>
                <c:pt idx="394">
                  <c:v>336.36363636363637</c:v>
                </c:pt>
                <c:pt idx="395">
                  <c:v>302.72727272727263</c:v>
                </c:pt>
                <c:pt idx="396">
                  <c:v>269.09090909090901</c:v>
                </c:pt>
                <c:pt idx="397">
                  <c:v>235.45454545454541</c:v>
                </c:pt>
                <c:pt idx="398">
                  <c:v>201.81818181818181</c:v>
                </c:pt>
                <c:pt idx="399">
                  <c:v>168.18181818181819</c:v>
                </c:pt>
                <c:pt idx="400">
                  <c:v>134.54545454545442</c:v>
                </c:pt>
                <c:pt idx="401">
                  <c:v>100.90909090909082</c:v>
                </c:pt>
                <c:pt idx="402">
                  <c:v>67.272727272727209</c:v>
                </c:pt>
                <c:pt idx="403">
                  <c:v>33.636363636363605</c:v>
                </c:pt>
                <c:pt idx="404">
                  <c:v>0</c:v>
                </c:pt>
                <c:pt idx="405">
                  <c:v>1512</c:v>
                </c:pt>
                <c:pt idx="406">
                  <c:v>1477.6363636363637</c:v>
                </c:pt>
                <c:pt idx="407">
                  <c:v>1443.2727272727273</c:v>
                </c:pt>
                <c:pt idx="408">
                  <c:v>1408.909090909091</c:v>
                </c:pt>
                <c:pt idx="409">
                  <c:v>1374.5454545454545</c:v>
                </c:pt>
                <c:pt idx="410">
                  <c:v>1340.1818181818182</c:v>
                </c:pt>
                <c:pt idx="411">
                  <c:v>1305.8181818181818</c:v>
                </c:pt>
                <c:pt idx="412">
                  <c:v>1271.4545454545455</c:v>
                </c:pt>
                <c:pt idx="413">
                  <c:v>1237.090909090909</c:v>
                </c:pt>
                <c:pt idx="414">
                  <c:v>1202.7272727272727</c:v>
                </c:pt>
                <c:pt idx="415">
                  <c:v>1168.3636363636363</c:v>
                </c:pt>
                <c:pt idx="416">
                  <c:v>1134</c:v>
                </c:pt>
                <c:pt idx="417">
                  <c:v>1099.6363636363637</c:v>
                </c:pt>
                <c:pt idx="418">
                  <c:v>1065.2727272727273</c:v>
                </c:pt>
                <c:pt idx="419">
                  <c:v>1030.909090909091</c:v>
                </c:pt>
                <c:pt idx="420">
                  <c:v>996.5454545454545</c:v>
                </c:pt>
                <c:pt idx="421">
                  <c:v>962.18181818181813</c:v>
                </c:pt>
                <c:pt idx="422">
                  <c:v>927.81818181818187</c:v>
                </c:pt>
                <c:pt idx="423">
                  <c:v>893.45454545454538</c:v>
                </c:pt>
                <c:pt idx="424">
                  <c:v>859.09090909090901</c:v>
                </c:pt>
                <c:pt idx="425">
                  <c:v>824.72727272727263</c:v>
                </c:pt>
                <c:pt idx="426">
                  <c:v>790.36363636363637</c:v>
                </c:pt>
                <c:pt idx="427">
                  <c:v>756</c:v>
                </c:pt>
                <c:pt idx="428">
                  <c:v>721.63636363636363</c:v>
                </c:pt>
                <c:pt idx="429">
                  <c:v>687.27272727272737</c:v>
                </c:pt>
                <c:pt idx="430">
                  <c:v>652.90909090909088</c:v>
                </c:pt>
                <c:pt idx="431">
                  <c:v>618.5454545454545</c:v>
                </c:pt>
                <c:pt idx="432">
                  <c:v>584.18181818181813</c:v>
                </c:pt>
                <c:pt idx="433">
                  <c:v>549.81818181818187</c:v>
                </c:pt>
                <c:pt idx="434">
                  <c:v>515.4545454545455</c:v>
                </c:pt>
                <c:pt idx="435">
                  <c:v>481.09090909090901</c:v>
                </c:pt>
                <c:pt idx="436">
                  <c:v>446.72727272727269</c:v>
                </c:pt>
                <c:pt idx="437">
                  <c:v>412.36363636363632</c:v>
                </c:pt>
                <c:pt idx="438">
                  <c:v>378</c:v>
                </c:pt>
                <c:pt idx="439">
                  <c:v>343.63636363636368</c:v>
                </c:pt>
                <c:pt idx="440">
                  <c:v>309.27272727272714</c:v>
                </c:pt>
                <c:pt idx="441">
                  <c:v>274.90909090909082</c:v>
                </c:pt>
                <c:pt idx="442">
                  <c:v>240.5454545454545</c:v>
                </c:pt>
                <c:pt idx="443">
                  <c:v>206.18181818181816</c:v>
                </c:pt>
                <c:pt idx="444">
                  <c:v>171.81818181818184</c:v>
                </c:pt>
                <c:pt idx="445">
                  <c:v>137.45454545454533</c:v>
                </c:pt>
                <c:pt idx="446">
                  <c:v>103.09090909090899</c:v>
                </c:pt>
                <c:pt idx="447">
                  <c:v>68.727272727272663</c:v>
                </c:pt>
                <c:pt idx="448">
                  <c:v>34.363636363636331</c:v>
                </c:pt>
                <c:pt idx="449">
                  <c:v>0</c:v>
                </c:pt>
                <c:pt idx="450">
                  <c:v>1544</c:v>
                </c:pt>
                <c:pt idx="451">
                  <c:v>1508.909090909091</c:v>
                </c:pt>
                <c:pt idx="452">
                  <c:v>1473.818181818182</c:v>
                </c:pt>
                <c:pt idx="453">
                  <c:v>1438.7272727272727</c:v>
                </c:pt>
                <c:pt idx="454">
                  <c:v>1403.6363636363635</c:v>
                </c:pt>
                <c:pt idx="455">
                  <c:v>1368.5454545454545</c:v>
                </c:pt>
                <c:pt idx="456">
                  <c:v>1333.4545454545455</c:v>
                </c:pt>
                <c:pt idx="457">
                  <c:v>1298.3636363636365</c:v>
                </c:pt>
                <c:pt idx="458">
                  <c:v>1263.2727272727273</c:v>
                </c:pt>
                <c:pt idx="459">
                  <c:v>1228.181818181818</c:v>
                </c:pt>
                <c:pt idx="460">
                  <c:v>1193.090909090909</c:v>
                </c:pt>
                <c:pt idx="461">
                  <c:v>1158</c:v>
                </c:pt>
                <c:pt idx="462">
                  <c:v>1122.909090909091</c:v>
                </c:pt>
                <c:pt idx="463">
                  <c:v>1087.818181818182</c:v>
                </c:pt>
                <c:pt idx="464">
                  <c:v>1052.7272727272727</c:v>
                </c:pt>
                <c:pt idx="465">
                  <c:v>1017.6363636363636</c:v>
                </c:pt>
                <c:pt idx="466">
                  <c:v>982.5454545454545</c:v>
                </c:pt>
                <c:pt idx="467">
                  <c:v>947.4545454545455</c:v>
                </c:pt>
                <c:pt idx="468">
                  <c:v>912.36363636363626</c:v>
                </c:pt>
                <c:pt idx="469">
                  <c:v>877.27272727272714</c:v>
                </c:pt>
                <c:pt idx="470">
                  <c:v>842.18181818181813</c:v>
                </c:pt>
                <c:pt idx="471">
                  <c:v>807.09090909090901</c:v>
                </c:pt>
                <c:pt idx="472">
                  <c:v>772</c:v>
                </c:pt>
                <c:pt idx="473">
                  <c:v>736.90909090909099</c:v>
                </c:pt>
                <c:pt idx="474">
                  <c:v>701.81818181818187</c:v>
                </c:pt>
                <c:pt idx="475">
                  <c:v>666.72727272727263</c:v>
                </c:pt>
                <c:pt idx="476">
                  <c:v>631.63636363636363</c:v>
                </c:pt>
                <c:pt idx="477">
                  <c:v>596.5454545454545</c:v>
                </c:pt>
                <c:pt idx="478">
                  <c:v>561.4545454545455</c:v>
                </c:pt>
                <c:pt idx="479">
                  <c:v>526.36363636363637</c:v>
                </c:pt>
                <c:pt idx="480">
                  <c:v>491.2727272727272</c:v>
                </c:pt>
                <c:pt idx="481">
                  <c:v>456.18181818181813</c:v>
                </c:pt>
                <c:pt idx="482">
                  <c:v>421.09090909090907</c:v>
                </c:pt>
                <c:pt idx="483">
                  <c:v>386</c:v>
                </c:pt>
                <c:pt idx="484">
                  <c:v>350.90909090909093</c:v>
                </c:pt>
                <c:pt idx="485">
                  <c:v>315.8181818181817</c:v>
                </c:pt>
                <c:pt idx="486">
                  <c:v>280.72727272727263</c:v>
                </c:pt>
                <c:pt idx="487">
                  <c:v>245.6363636363636</c:v>
                </c:pt>
                <c:pt idx="488">
                  <c:v>210.54545454545453</c:v>
                </c:pt>
                <c:pt idx="489">
                  <c:v>175.45454545454547</c:v>
                </c:pt>
                <c:pt idx="490">
                  <c:v>140.36363636363623</c:v>
                </c:pt>
                <c:pt idx="491">
                  <c:v>105.27272727272718</c:v>
                </c:pt>
                <c:pt idx="492">
                  <c:v>70.181818181818116</c:v>
                </c:pt>
                <c:pt idx="493">
                  <c:v>35.090909090909058</c:v>
                </c:pt>
                <c:pt idx="494">
                  <c:v>0</c:v>
                </c:pt>
                <c:pt idx="495">
                  <c:v>1575</c:v>
                </c:pt>
                <c:pt idx="496">
                  <c:v>1539.2045454545455</c:v>
                </c:pt>
                <c:pt idx="497">
                  <c:v>1503.409090909091</c:v>
                </c:pt>
                <c:pt idx="498">
                  <c:v>1467.6136363636365</c:v>
                </c:pt>
                <c:pt idx="499">
                  <c:v>1431.8181818181818</c:v>
                </c:pt>
                <c:pt idx="500">
                  <c:v>1396.0227272727273</c:v>
                </c:pt>
                <c:pt idx="501">
                  <c:v>1360.2272727272727</c:v>
                </c:pt>
                <c:pt idx="502">
                  <c:v>1324.4318181818182</c:v>
                </c:pt>
                <c:pt idx="503">
                  <c:v>1288.6363636363635</c:v>
                </c:pt>
                <c:pt idx="504">
                  <c:v>1252.840909090909</c:v>
                </c:pt>
                <c:pt idx="505">
                  <c:v>1217.0454545454545</c:v>
                </c:pt>
                <c:pt idx="506">
                  <c:v>1181.25</c:v>
                </c:pt>
                <c:pt idx="507">
                  <c:v>1145.4545454545455</c:v>
                </c:pt>
                <c:pt idx="508">
                  <c:v>1109.659090909091</c:v>
                </c:pt>
                <c:pt idx="509">
                  <c:v>1073.8636363636365</c:v>
                </c:pt>
                <c:pt idx="510">
                  <c:v>1038.0681818181818</c:v>
                </c:pt>
                <c:pt idx="511">
                  <c:v>1002.2727272727273</c:v>
                </c:pt>
                <c:pt idx="512">
                  <c:v>966.47727272727275</c:v>
                </c:pt>
                <c:pt idx="513">
                  <c:v>930.68181818181802</c:v>
                </c:pt>
                <c:pt idx="514">
                  <c:v>894.88636363636351</c:v>
                </c:pt>
                <c:pt idx="515">
                  <c:v>859.09090909090901</c:v>
                </c:pt>
                <c:pt idx="516">
                  <c:v>823.2954545454545</c:v>
                </c:pt>
                <c:pt idx="517">
                  <c:v>787.5</c:v>
                </c:pt>
                <c:pt idx="518">
                  <c:v>751.7045454545455</c:v>
                </c:pt>
                <c:pt idx="519">
                  <c:v>715.90909090909099</c:v>
                </c:pt>
                <c:pt idx="520">
                  <c:v>680.11363636363626</c:v>
                </c:pt>
                <c:pt idx="521">
                  <c:v>644.31818181818176</c:v>
                </c:pt>
                <c:pt idx="522">
                  <c:v>608.52272727272725</c:v>
                </c:pt>
                <c:pt idx="523">
                  <c:v>572.72727272727275</c:v>
                </c:pt>
                <c:pt idx="524">
                  <c:v>536.93181818181824</c:v>
                </c:pt>
                <c:pt idx="525">
                  <c:v>501.13636363636357</c:v>
                </c:pt>
                <c:pt idx="526">
                  <c:v>465.34090909090901</c:v>
                </c:pt>
                <c:pt idx="527">
                  <c:v>429.5454545454545</c:v>
                </c:pt>
                <c:pt idx="528">
                  <c:v>393.75</c:v>
                </c:pt>
                <c:pt idx="529">
                  <c:v>357.9545454545455</c:v>
                </c:pt>
                <c:pt idx="530">
                  <c:v>322.15909090909082</c:v>
                </c:pt>
                <c:pt idx="531">
                  <c:v>286.36363636363626</c:v>
                </c:pt>
                <c:pt idx="532">
                  <c:v>250.56818181818178</c:v>
                </c:pt>
                <c:pt idx="533">
                  <c:v>214.77272727272725</c:v>
                </c:pt>
                <c:pt idx="534">
                  <c:v>178.97727272727275</c:v>
                </c:pt>
                <c:pt idx="535">
                  <c:v>143.18181818181804</c:v>
                </c:pt>
                <c:pt idx="536">
                  <c:v>107.38636363636354</c:v>
                </c:pt>
                <c:pt idx="537">
                  <c:v>71.590909090909022</c:v>
                </c:pt>
                <c:pt idx="538">
                  <c:v>35.795454545454511</c:v>
                </c:pt>
                <c:pt idx="539">
                  <c:v>0</c:v>
                </c:pt>
                <c:pt idx="540">
                  <c:v>1607</c:v>
                </c:pt>
                <c:pt idx="541">
                  <c:v>1570.4772727272727</c:v>
                </c:pt>
                <c:pt idx="542">
                  <c:v>1533.9545454545455</c:v>
                </c:pt>
                <c:pt idx="543">
                  <c:v>1497.4318181818182</c:v>
                </c:pt>
                <c:pt idx="544">
                  <c:v>1460.9090909090908</c:v>
                </c:pt>
                <c:pt idx="545">
                  <c:v>1424.3863636363635</c:v>
                </c:pt>
                <c:pt idx="546">
                  <c:v>1387.8636363636365</c:v>
                </c:pt>
                <c:pt idx="547">
                  <c:v>1351.3409090909092</c:v>
                </c:pt>
                <c:pt idx="548">
                  <c:v>1314.8181818181818</c:v>
                </c:pt>
                <c:pt idx="549">
                  <c:v>1278.2954545454545</c:v>
                </c:pt>
                <c:pt idx="550">
                  <c:v>1241.7727272727273</c:v>
                </c:pt>
                <c:pt idx="551">
                  <c:v>1205.25</c:v>
                </c:pt>
                <c:pt idx="552">
                  <c:v>1168.7272727272727</c:v>
                </c:pt>
                <c:pt idx="553">
                  <c:v>1132.2045454545455</c:v>
                </c:pt>
                <c:pt idx="554">
                  <c:v>1095.6818181818182</c:v>
                </c:pt>
                <c:pt idx="555">
                  <c:v>1059.1590909090908</c:v>
                </c:pt>
                <c:pt idx="556">
                  <c:v>1022.6363636363636</c:v>
                </c:pt>
                <c:pt idx="557">
                  <c:v>986.11363636363637</c:v>
                </c:pt>
                <c:pt idx="558">
                  <c:v>949.59090909090901</c:v>
                </c:pt>
                <c:pt idx="559">
                  <c:v>913.06818181818176</c:v>
                </c:pt>
                <c:pt idx="560">
                  <c:v>876.5454545454545</c:v>
                </c:pt>
                <c:pt idx="561">
                  <c:v>840.02272727272725</c:v>
                </c:pt>
                <c:pt idx="562">
                  <c:v>803.5</c:v>
                </c:pt>
                <c:pt idx="563">
                  <c:v>766.97727272727275</c:v>
                </c:pt>
                <c:pt idx="564">
                  <c:v>730.4545454545455</c:v>
                </c:pt>
                <c:pt idx="565">
                  <c:v>693.93181818181813</c:v>
                </c:pt>
                <c:pt idx="566">
                  <c:v>657.40909090909088</c:v>
                </c:pt>
                <c:pt idx="567">
                  <c:v>620.88636363636363</c:v>
                </c:pt>
                <c:pt idx="568">
                  <c:v>584.36363636363637</c:v>
                </c:pt>
                <c:pt idx="569">
                  <c:v>547.84090909090912</c:v>
                </c:pt>
                <c:pt idx="570">
                  <c:v>511.3181818181817</c:v>
                </c:pt>
                <c:pt idx="571">
                  <c:v>474.7954545454545</c:v>
                </c:pt>
                <c:pt idx="572">
                  <c:v>438.27272727272725</c:v>
                </c:pt>
                <c:pt idx="573">
                  <c:v>401.75</c:v>
                </c:pt>
                <c:pt idx="574">
                  <c:v>365.22727272727275</c:v>
                </c:pt>
                <c:pt idx="575">
                  <c:v>328.70454545454533</c:v>
                </c:pt>
                <c:pt idx="576">
                  <c:v>292.18181818181807</c:v>
                </c:pt>
                <c:pt idx="577">
                  <c:v>255.65909090909085</c:v>
                </c:pt>
                <c:pt idx="578">
                  <c:v>219.13636363636363</c:v>
                </c:pt>
                <c:pt idx="579">
                  <c:v>182.61363636363637</c:v>
                </c:pt>
                <c:pt idx="580">
                  <c:v>146.09090909090895</c:v>
                </c:pt>
                <c:pt idx="581">
                  <c:v>109.56818181818173</c:v>
                </c:pt>
                <c:pt idx="582">
                  <c:v>73.045454545454476</c:v>
                </c:pt>
                <c:pt idx="583">
                  <c:v>36.522727272727238</c:v>
                </c:pt>
                <c:pt idx="584">
                  <c:v>0</c:v>
                </c:pt>
                <c:pt idx="585">
                  <c:v>1639</c:v>
                </c:pt>
                <c:pt idx="586">
                  <c:v>1601.75</c:v>
                </c:pt>
                <c:pt idx="587">
                  <c:v>1564.5</c:v>
                </c:pt>
                <c:pt idx="588">
                  <c:v>1527.25</c:v>
                </c:pt>
                <c:pt idx="589">
                  <c:v>1490</c:v>
                </c:pt>
                <c:pt idx="590">
                  <c:v>1452.75</c:v>
                </c:pt>
                <c:pt idx="591">
                  <c:v>1415.5</c:v>
                </c:pt>
                <c:pt idx="592">
                  <c:v>1378.25</c:v>
                </c:pt>
                <c:pt idx="593">
                  <c:v>1341</c:v>
                </c:pt>
                <c:pt idx="594">
                  <c:v>1303.75</c:v>
                </c:pt>
                <c:pt idx="595">
                  <c:v>1266.5</c:v>
                </c:pt>
                <c:pt idx="596">
                  <c:v>1229.25</c:v>
                </c:pt>
                <c:pt idx="597">
                  <c:v>1192</c:v>
                </c:pt>
                <c:pt idx="598">
                  <c:v>1154.75</c:v>
                </c:pt>
                <c:pt idx="599">
                  <c:v>1117.5</c:v>
                </c:pt>
                <c:pt idx="600">
                  <c:v>1080.25</c:v>
                </c:pt>
                <c:pt idx="601">
                  <c:v>1043</c:v>
                </c:pt>
                <c:pt idx="602">
                  <c:v>1005.75</c:v>
                </c:pt>
                <c:pt idx="603">
                  <c:v>968.49999999999989</c:v>
                </c:pt>
                <c:pt idx="604">
                  <c:v>931.24999999999989</c:v>
                </c:pt>
                <c:pt idx="605">
                  <c:v>893.99999999999989</c:v>
                </c:pt>
                <c:pt idx="606">
                  <c:v>856.75</c:v>
                </c:pt>
                <c:pt idx="607">
                  <c:v>819.5</c:v>
                </c:pt>
                <c:pt idx="608">
                  <c:v>782.25</c:v>
                </c:pt>
                <c:pt idx="609">
                  <c:v>745.00000000000011</c:v>
                </c:pt>
                <c:pt idx="610">
                  <c:v>707.74999999999989</c:v>
                </c:pt>
                <c:pt idx="611">
                  <c:v>670.5</c:v>
                </c:pt>
                <c:pt idx="612">
                  <c:v>633.25</c:v>
                </c:pt>
                <c:pt idx="613">
                  <c:v>596</c:v>
                </c:pt>
                <c:pt idx="614">
                  <c:v>558.75</c:v>
                </c:pt>
                <c:pt idx="615">
                  <c:v>521.49999999999989</c:v>
                </c:pt>
                <c:pt idx="616">
                  <c:v>484.24999999999994</c:v>
                </c:pt>
                <c:pt idx="617">
                  <c:v>446.99999999999994</c:v>
                </c:pt>
                <c:pt idx="618">
                  <c:v>409.75</c:v>
                </c:pt>
                <c:pt idx="619">
                  <c:v>372.50000000000006</c:v>
                </c:pt>
                <c:pt idx="620">
                  <c:v>335.24999999999989</c:v>
                </c:pt>
                <c:pt idx="621">
                  <c:v>297.99999999999994</c:v>
                </c:pt>
                <c:pt idx="622">
                  <c:v>260.74999999999994</c:v>
                </c:pt>
                <c:pt idx="623">
                  <c:v>223.49999999999997</c:v>
                </c:pt>
                <c:pt idx="624">
                  <c:v>186.25000000000003</c:v>
                </c:pt>
                <c:pt idx="625">
                  <c:v>148.99999999999986</c:v>
                </c:pt>
                <c:pt idx="626">
                  <c:v>111.7499999999999</c:v>
                </c:pt>
                <c:pt idx="627">
                  <c:v>74.499999999999929</c:v>
                </c:pt>
                <c:pt idx="628">
                  <c:v>37.249999999999964</c:v>
                </c:pt>
                <c:pt idx="629">
                  <c:v>0</c:v>
                </c:pt>
                <c:pt idx="630">
                  <c:v>1671</c:v>
                </c:pt>
                <c:pt idx="631">
                  <c:v>1633.0227272727273</c:v>
                </c:pt>
                <c:pt idx="632">
                  <c:v>1595.0454545454545</c:v>
                </c:pt>
                <c:pt idx="633">
                  <c:v>1557.068181818182</c:v>
                </c:pt>
                <c:pt idx="634">
                  <c:v>1519.090909090909</c:v>
                </c:pt>
                <c:pt idx="635">
                  <c:v>1481.1136363636363</c:v>
                </c:pt>
                <c:pt idx="636">
                  <c:v>1443.1363636363637</c:v>
                </c:pt>
                <c:pt idx="637">
                  <c:v>1405.159090909091</c:v>
                </c:pt>
                <c:pt idx="638">
                  <c:v>1367.181818181818</c:v>
                </c:pt>
                <c:pt idx="639">
                  <c:v>1329.2045454545455</c:v>
                </c:pt>
                <c:pt idx="640">
                  <c:v>1291.2272727272727</c:v>
                </c:pt>
                <c:pt idx="641">
                  <c:v>1253.25</c:v>
                </c:pt>
                <c:pt idx="642">
                  <c:v>1215.2727272727273</c:v>
                </c:pt>
                <c:pt idx="643">
                  <c:v>1177.2954545454545</c:v>
                </c:pt>
                <c:pt idx="644">
                  <c:v>1139.318181818182</c:v>
                </c:pt>
                <c:pt idx="645">
                  <c:v>1101.340909090909</c:v>
                </c:pt>
                <c:pt idx="646">
                  <c:v>1063.3636363636363</c:v>
                </c:pt>
                <c:pt idx="647">
                  <c:v>1025.3863636363637</c:v>
                </c:pt>
                <c:pt idx="648">
                  <c:v>987.40909090909076</c:v>
                </c:pt>
                <c:pt idx="649">
                  <c:v>949.43181818181813</c:v>
                </c:pt>
                <c:pt idx="650">
                  <c:v>911.45454545454538</c:v>
                </c:pt>
                <c:pt idx="651">
                  <c:v>873.47727272727275</c:v>
                </c:pt>
                <c:pt idx="652">
                  <c:v>835.5</c:v>
                </c:pt>
                <c:pt idx="653">
                  <c:v>797.52272727272725</c:v>
                </c:pt>
                <c:pt idx="654">
                  <c:v>759.54545454545462</c:v>
                </c:pt>
                <c:pt idx="655">
                  <c:v>721.56818181818176</c:v>
                </c:pt>
                <c:pt idx="656">
                  <c:v>683.59090909090901</c:v>
                </c:pt>
                <c:pt idx="657">
                  <c:v>645.61363636363637</c:v>
                </c:pt>
                <c:pt idx="658">
                  <c:v>607.63636363636363</c:v>
                </c:pt>
                <c:pt idx="659">
                  <c:v>569.65909090909099</c:v>
                </c:pt>
                <c:pt idx="660">
                  <c:v>531.68181818181813</c:v>
                </c:pt>
                <c:pt idx="661">
                  <c:v>493.70454545454538</c:v>
                </c:pt>
                <c:pt idx="662">
                  <c:v>455.72727272727269</c:v>
                </c:pt>
                <c:pt idx="663">
                  <c:v>417.75</c:v>
                </c:pt>
                <c:pt idx="664">
                  <c:v>379.77272727272731</c:v>
                </c:pt>
                <c:pt idx="665">
                  <c:v>341.79545454545445</c:v>
                </c:pt>
                <c:pt idx="666">
                  <c:v>303.81818181818176</c:v>
                </c:pt>
                <c:pt idx="667">
                  <c:v>265.84090909090907</c:v>
                </c:pt>
                <c:pt idx="668">
                  <c:v>227.86363636363635</c:v>
                </c:pt>
                <c:pt idx="669">
                  <c:v>189.88636363636365</c:v>
                </c:pt>
                <c:pt idx="670">
                  <c:v>151.90909090909076</c:v>
                </c:pt>
                <c:pt idx="671">
                  <c:v>113.93181818181809</c:v>
                </c:pt>
                <c:pt idx="672">
                  <c:v>75.954545454545382</c:v>
                </c:pt>
                <c:pt idx="673">
                  <c:v>37.977272727272691</c:v>
                </c:pt>
                <c:pt idx="674">
                  <c:v>0</c:v>
                </c:pt>
                <c:pt idx="675">
                  <c:v>1703</c:v>
                </c:pt>
                <c:pt idx="676">
                  <c:v>1664.2954545454545</c:v>
                </c:pt>
                <c:pt idx="677">
                  <c:v>1625.5909090909092</c:v>
                </c:pt>
                <c:pt idx="678">
                  <c:v>1586.8863636363637</c:v>
                </c:pt>
                <c:pt idx="679">
                  <c:v>1548.1818181818182</c:v>
                </c:pt>
                <c:pt idx="680">
                  <c:v>1509.4772727272727</c:v>
                </c:pt>
                <c:pt idx="681">
                  <c:v>1470.7727272727273</c:v>
                </c:pt>
                <c:pt idx="682">
                  <c:v>1432.0681818181818</c:v>
                </c:pt>
                <c:pt idx="683">
                  <c:v>1393.3636363636363</c:v>
                </c:pt>
                <c:pt idx="684">
                  <c:v>1354.6590909090908</c:v>
                </c:pt>
                <c:pt idx="685">
                  <c:v>1315.9545454545455</c:v>
                </c:pt>
                <c:pt idx="686">
                  <c:v>1277.25</c:v>
                </c:pt>
                <c:pt idx="687">
                  <c:v>1238.5454545454545</c:v>
                </c:pt>
                <c:pt idx="688">
                  <c:v>1199.8409090909092</c:v>
                </c:pt>
                <c:pt idx="689">
                  <c:v>1161.1363636363637</c:v>
                </c:pt>
                <c:pt idx="690">
                  <c:v>1122.4318181818182</c:v>
                </c:pt>
                <c:pt idx="691">
                  <c:v>1083.7272727272727</c:v>
                </c:pt>
                <c:pt idx="692">
                  <c:v>1045.0227272727273</c:v>
                </c:pt>
                <c:pt idx="693">
                  <c:v>1006.3181818181816</c:v>
                </c:pt>
                <c:pt idx="694">
                  <c:v>967.61363636363626</c:v>
                </c:pt>
                <c:pt idx="695">
                  <c:v>928.90909090909088</c:v>
                </c:pt>
                <c:pt idx="696">
                  <c:v>890.20454545454538</c:v>
                </c:pt>
                <c:pt idx="697">
                  <c:v>851.5</c:v>
                </c:pt>
                <c:pt idx="698">
                  <c:v>812.79545454545462</c:v>
                </c:pt>
                <c:pt idx="699">
                  <c:v>774.09090909090912</c:v>
                </c:pt>
                <c:pt idx="700">
                  <c:v>735.38636363636351</c:v>
                </c:pt>
                <c:pt idx="701">
                  <c:v>696.68181818181813</c:v>
                </c:pt>
                <c:pt idx="702">
                  <c:v>657.97727272727275</c:v>
                </c:pt>
                <c:pt idx="703">
                  <c:v>619.27272727272725</c:v>
                </c:pt>
                <c:pt idx="704">
                  <c:v>580.56818181818187</c:v>
                </c:pt>
                <c:pt idx="705">
                  <c:v>541.86363636363626</c:v>
                </c:pt>
                <c:pt idx="706">
                  <c:v>503.15909090909082</c:v>
                </c:pt>
                <c:pt idx="707">
                  <c:v>464.45454545454544</c:v>
                </c:pt>
                <c:pt idx="708">
                  <c:v>425.75</c:v>
                </c:pt>
                <c:pt idx="709">
                  <c:v>387.04545454545456</c:v>
                </c:pt>
                <c:pt idx="710">
                  <c:v>348.34090909090895</c:v>
                </c:pt>
                <c:pt idx="711">
                  <c:v>309.63636363636357</c:v>
                </c:pt>
                <c:pt idx="712">
                  <c:v>270.93181818181813</c:v>
                </c:pt>
                <c:pt idx="713">
                  <c:v>232.22727272727272</c:v>
                </c:pt>
                <c:pt idx="714">
                  <c:v>193.52272727272728</c:v>
                </c:pt>
                <c:pt idx="715">
                  <c:v>154.81818181818167</c:v>
                </c:pt>
                <c:pt idx="716">
                  <c:v>116.11363636363626</c:v>
                </c:pt>
                <c:pt idx="717">
                  <c:v>77.409090909090835</c:v>
                </c:pt>
                <c:pt idx="718">
                  <c:v>38.704545454545418</c:v>
                </c:pt>
                <c:pt idx="719">
                  <c:v>0</c:v>
                </c:pt>
                <c:pt idx="720">
                  <c:v>1735</c:v>
                </c:pt>
                <c:pt idx="721">
                  <c:v>1695.5681818181818</c:v>
                </c:pt>
                <c:pt idx="722">
                  <c:v>1656.1363636363637</c:v>
                </c:pt>
                <c:pt idx="723">
                  <c:v>1616.7045454545455</c:v>
                </c:pt>
                <c:pt idx="724">
                  <c:v>1577.2727272727273</c:v>
                </c:pt>
                <c:pt idx="725">
                  <c:v>1537.840909090909</c:v>
                </c:pt>
                <c:pt idx="726">
                  <c:v>1498.409090909091</c:v>
                </c:pt>
                <c:pt idx="727">
                  <c:v>1458.9772727272727</c:v>
                </c:pt>
                <c:pt idx="728">
                  <c:v>1419.5454545454545</c:v>
                </c:pt>
                <c:pt idx="729">
                  <c:v>1380.1136363636363</c:v>
                </c:pt>
                <c:pt idx="730">
                  <c:v>1340.6818181818182</c:v>
                </c:pt>
                <c:pt idx="731">
                  <c:v>1301.25</c:v>
                </c:pt>
                <c:pt idx="732">
                  <c:v>1261.8181818181818</c:v>
                </c:pt>
                <c:pt idx="733">
                  <c:v>1222.3863636363637</c:v>
                </c:pt>
                <c:pt idx="734">
                  <c:v>1182.9545454545455</c:v>
                </c:pt>
                <c:pt idx="735">
                  <c:v>1143.5227272727273</c:v>
                </c:pt>
                <c:pt idx="736">
                  <c:v>1104.090909090909</c:v>
                </c:pt>
                <c:pt idx="737">
                  <c:v>1064.659090909091</c:v>
                </c:pt>
                <c:pt idx="738">
                  <c:v>1025.2272727272725</c:v>
                </c:pt>
                <c:pt idx="739">
                  <c:v>985.79545454545439</c:v>
                </c:pt>
                <c:pt idx="740">
                  <c:v>946.36363636363626</c:v>
                </c:pt>
                <c:pt idx="741">
                  <c:v>906.93181818181813</c:v>
                </c:pt>
                <c:pt idx="742">
                  <c:v>867.5</c:v>
                </c:pt>
                <c:pt idx="743">
                  <c:v>828.06818181818187</c:v>
                </c:pt>
                <c:pt idx="744">
                  <c:v>788.63636363636374</c:v>
                </c:pt>
                <c:pt idx="745">
                  <c:v>749.20454545454538</c:v>
                </c:pt>
                <c:pt idx="746">
                  <c:v>709.77272727272725</c:v>
                </c:pt>
                <c:pt idx="747">
                  <c:v>670.34090909090912</c:v>
                </c:pt>
                <c:pt idx="748">
                  <c:v>630.90909090909088</c:v>
                </c:pt>
                <c:pt idx="749">
                  <c:v>591.47727272727275</c:v>
                </c:pt>
                <c:pt idx="750">
                  <c:v>552.04545454545439</c:v>
                </c:pt>
                <c:pt idx="751">
                  <c:v>512.61363636363626</c:v>
                </c:pt>
                <c:pt idx="752">
                  <c:v>473.18181818181813</c:v>
                </c:pt>
                <c:pt idx="753">
                  <c:v>433.75</c:v>
                </c:pt>
                <c:pt idx="754">
                  <c:v>394.31818181818187</c:v>
                </c:pt>
                <c:pt idx="755">
                  <c:v>354.88636363636351</c:v>
                </c:pt>
                <c:pt idx="756">
                  <c:v>315.45454545454538</c:v>
                </c:pt>
                <c:pt idx="757">
                  <c:v>276.0227272727272</c:v>
                </c:pt>
                <c:pt idx="758">
                  <c:v>236.59090909090907</c:v>
                </c:pt>
                <c:pt idx="759">
                  <c:v>197.15909090909093</c:v>
                </c:pt>
                <c:pt idx="760">
                  <c:v>157.72727272727258</c:v>
                </c:pt>
                <c:pt idx="761">
                  <c:v>118.29545454545445</c:v>
                </c:pt>
                <c:pt idx="762">
                  <c:v>78.863636363636289</c:v>
                </c:pt>
                <c:pt idx="763">
                  <c:v>39.431818181818144</c:v>
                </c:pt>
                <c:pt idx="764">
                  <c:v>0</c:v>
                </c:pt>
                <c:pt idx="765">
                  <c:v>1766</c:v>
                </c:pt>
                <c:pt idx="766">
                  <c:v>1725.8636363636365</c:v>
                </c:pt>
                <c:pt idx="767">
                  <c:v>1685.7272727272727</c:v>
                </c:pt>
                <c:pt idx="768">
                  <c:v>1645.5909090909092</c:v>
                </c:pt>
                <c:pt idx="769">
                  <c:v>1605.4545454545455</c:v>
                </c:pt>
                <c:pt idx="770">
                  <c:v>1565.3181818181818</c:v>
                </c:pt>
                <c:pt idx="771">
                  <c:v>1525.1818181818182</c:v>
                </c:pt>
                <c:pt idx="772">
                  <c:v>1485.0454545454545</c:v>
                </c:pt>
                <c:pt idx="773">
                  <c:v>1444.9090909090908</c:v>
                </c:pt>
                <c:pt idx="774">
                  <c:v>1404.7727272727273</c:v>
                </c:pt>
                <c:pt idx="775">
                  <c:v>1364.6363636363635</c:v>
                </c:pt>
                <c:pt idx="776">
                  <c:v>1324.5</c:v>
                </c:pt>
                <c:pt idx="777">
                  <c:v>1284.3636363636365</c:v>
                </c:pt>
                <c:pt idx="778">
                  <c:v>1244.2272727272727</c:v>
                </c:pt>
                <c:pt idx="779">
                  <c:v>1204.0909090909092</c:v>
                </c:pt>
                <c:pt idx="780">
                  <c:v>1163.9545454545455</c:v>
                </c:pt>
                <c:pt idx="781">
                  <c:v>1123.8181818181818</c:v>
                </c:pt>
                <c:pt idx="782">
                  <c:v>1083.6818181818182</c:v>
                </c:pt>
                <c:pt idx="783">
                  <c:v>1043.5454545454545</c:v>
                </c:pt>
                <c:pt idx="784">
                  <c:v>1003.4090909090908</c:v>
                </c:pt>
                <c:pt idx="785">
                  <c:v>963.27272727272725</c:v>
                </c:pt>
                <c:pt idx="786">
                  <c:v>923.13636363636363</c:v>
                </c:pt>
                <c:pt idx="787">
                  <c:v>883</c:v>
                </c:pt>
                <c:pt idx="788">
                  <c:v>842.86363636363637</c:v>
                </c:pt>
                <c:pt idx="789">
                  <c:v>802.72727272727275</c:v>
                </c:pt>
                <c:pt idx="790">
                  <c:v>762.59090909090901</c:v>
                </c:pt>
                <c:pt idx="791">
                  <c:v>722.45454545454538</c:v>
                </c:pt>
                <c:pt idx="792">
                  <c:v>682.31818181818176</c:v>
                </c:pt>
                <c:pt idx="793">
                  <c:v>642.18181818181824</c:v>
                </c:pt>
                <c:pt idx="794">
                  <c:v>602.04545454545462</c:v>
                </c:pt>
                <c:pt idx="795">
                  <c:v>561.90909090909076</c:v>
                </c:pt>
                <c:pt idx="796">
                  <c:v>521.77272727272725</c:v>
                </c:pt>
                <c:pt idx="797">
                  <c:v>481.63636363636363</c:v>
                </c:pt>
                <c:pt idx="798">
                  <c:v>441.5</c:v>
                </c:pt>
                <c:pt idx="799">
                  <c:v>401.36363636363637</c:v>
                </c:pt>
                <c:pt idx="800">
                  <c:v>361.22727272727258</c:v>
                </c:pt>
                <c:pt idx="801">
                  <c:v>321.09090909090901</c:v>
                </c:pt>
                <c:pt idx="802">
                  <c:v>280.95454545454538</c:v>
                </c:pt>
                <c:pt idx="803">
                  <c:v>240.81818181818181</c:v>
                </c:pt>
                <c:pt idx="804">
                  <c:v>200.68181818181819</c:v>
                </c:pt>
                <c:pt idx="805">
                  <c:v>160.54545454545439</c:v>
                </c:pt>
                <c:pt idx="806">
                  <c:v>120.40909090909081</c:v>
                </c:pt>
                <c:pt idx="807">
                  <c:v>80.272727272727195</c:v>
                </c:pt>
                <c:pt idx="808">
                  <c:v>40.136363636363598</c:v>
                </c:pt>
                <c:pt idx="809">
                  <c:v>0</c:v>
                </c:pt>
                <c:pt idx="810">
                  <c:v>1798</c:v>
                </c:pt>
                <c:pt idx="811">
                  <c:v>1757.1363636363637</c:v>
                </c:pt>
                <c:pt idx="812">
                  <c:v>1716.2727272727273</c:v>
                </c:pt>
                <c:pt idx="813">
                  <c:v>1675.409090909091</c:v>
                </c:pt>
                <c:pt idx="814">
                  <c:v>1634.5454545454545</c:v>
                </c:pt>
                <c:pt idx="815">
                  <c:v>1593.6818181818182</c:v>
                </c:pt>
                <c:pt idx="816">
                  <c:v>1552.8181818181818</c:v>
                </c:pt>
                <c:pt idx="817">
                  <c:v>1511.9545454545455</c:v>
                </c:pt>
                <c:pt idx="818">
                  <c:v>1471.090909090909</c:v>
                </c:pt>
                <c:pt idx="819">
                  <c:v>1430.2272727272727</c:v>
                </c:pt>
                <c:pt idx="820">
                  <c:v>1389.3636363636363</c:v>
                </c:pt>
                <c:pt idx="821">
                  <c:v>1348.5</c:v>
                </c:pt>
                <c:pt idx="822">
                  <c:v>1307.6363636363637</c:v>
                </c:pt>
                <c:pt idx="823">
                  <c:v>1266.7727272727273</c:v>
                </c:pt>
                <c:pt idx="824">
                  <c:v>1225.909090909091</c:v>
                </c:pt>
                <c:pt idx="825">
                  <c:v>1185.0454545454545</c:v>
                </c:pt>
                <c:pt idx="826">
                  <c:v>1144.1818181818182</c:v>
                </c:pt>
                <c:pt idx="827">
                  <c:v>1103.3181818181818</c:v>
                </c:pt>
                <c:pt idx="828">
                  <c:v>1062.4545454545453</c:v>
                </c:pt>
                <c:pt idx="829">
                  <c:v>1021.590909090909</c:v>
                </c:pt>
                <c:pt idx="830">
                  <c:v>980.72727272727263</c:v>
                </c:pt>
                <c:pt idx="831">
                  <c:v>939.86363636363637</c:v>
                </c:pt>
                <c:pt idx="832">
                  <c:v>899</c:v>
                </c:pt>
                <c:pt idx="833">
                  <c:v>858.13636363636363</c:v>
                </c:pt>
                <c:pt idx="834">
                  <c:v>817.27272727272737</c:v>
                </c:pt>
                <c:pt idx="835">
                  <c:v>776.40909090909076</c:v>
                </c:pt>
                <c:pt idx="836">
                  <c:v>735.5454545454545</c:v>
                </c:pt>
                <c:pt idx="837">
                  <c:v>694.68181818181813</c:v>
                </c:pt>
                <c:pt idx="838">
                  <c:v>653.81818181818187</c:v>
                </c:pt>
                <c:pt idx="839">
                  <c:v>612.9545454545455</c:v>
                </c:pt>
                <c:pt idx="840">
                  <c:v>572.09090909090901</c:v>
                </c:pt>
                <c:pt idx="841">
                  <c:v>531.22727272727263</c:v>
                </c:pt>
                <c:pt idx="842">
                  <c:v>490.36363636363632</c:v>
                </c:pt>
                <c:pt idx="843">
                  <c:v>449.5</c:v>
                </c:pt>
                <c:pt idx="844">
                  <c:v>408.63636363636368</c:v>
                </c:pt>
                <c:pt idx="845">
                  <c:v>367.77272727272714</c:v>
                </c:pt>
                <c:pt idx="846">
                  <c:v>326.90909090909082</c:v>
                </c:pt>
                <c:pt idx="847">
                  <c:v>286.0454545454545</c:v>
                </c:pt>
                <c:pt idx="848">
                  <c:v>245.18181818181816</c:v>
                </c:pt>
                <c:pt idx="849">
                  <c:v>204.31818181818184</c:v>
                </c:pt>
                <c:pt idx="850">
                  <c:v>163.4545454545453</c:v>
                </c:pt>
                <c:pt idx="851">
                  <c:v>122.59090909090898</c:v>
                </c:pt>
                <c:pt idx="852">
                  <c:v>81.727272727272648</c:v>
                </c:pt>
                <c:pt idx="853">
                  <c:v>40.863636363636324</c:v>
                </c:pt>
                <c:pt idx="854">
                  <c:v>0</c:v>
                </c:pt>
                <c:pt idx="855">
                  <c:v>1830</c:v>
                </c:pt>
                <c:pt idx="856">
                  <c:v>1788.409090909091</c:v>
                </c:pt>
                <c:pt idx="857">
                  <c:v>1746.818181818182</c:v>
                </c:pt>
                <c:pt idx="858">
                  <c:v>1705.2272727272727</c:v>
                </c:pt>
                <c:pt idx="859">
                  <c:v>1663.6363636363635</c:v>
                </c:pt>
                <c:pt idx="860">
                  <c:v>1622.0454545454545</c:v>
                </c:pt>
                <c:pt idx="861">
                  <c:v>1580.4545454545455</c:v>
                </c:pt>
                <c:pt idx="862">
                  <c:v>1538.8636363636365</c:v>
                </c:pt>
                <c:pt idx="863">
                  <c:v>1497.2727272727273</c:v>
                </c:pt>
                <c:pt idx="864">
                  <c:v>1455.681818181818</c:v>
                </c:pt>
                <c:pt idx="865">
                  <c:v>1414.090909090909</c:v>
                </c:pt>
                <c:pt idx="866">
                  <c:v>1372.5</c:v>
                </c:pt>
                <c:pt idx="867">
                  <c:v>1330.909090909091</c:v>
                </c:pt>
                <c:pt idx="868">
                  <c:v>1289.318181818182</c:v>
                </c:pt>
                <c:pt idx="869">
                  <c:v>1247.7272727272727</c:v>
                </c:pt>
                <c:pt idx="870">
                  <c:v>1206.1363636363635</c:v>
                </c:pt>
                <c:pt idx="871">
                  <c:v>1164.5454545454545</c:v>
                </c:pt>
                <c:pt idx="872">
                  <c:v>1122.9545454545455</c:v>
                </c:pt>
                <c:pt idx="873">
                  <c:v>1081.3636363636363</c:v>
                </c:pt>
                <c:pt idx="874">
                  <c:v>1039.7727272727273</c:v>
                </c:pt>
                <c:pt idx="875">
                  <c:v>998.18181818181813</c:v>
                </c:pt>
                <c:pt idx="876">
                  <c:v>956.59090909090901</c:v>
                </c:pt>
                <c:pt idx="877">
                  <c:v>915</c:v>
                </c:pt>
                <c:pt idx="878">
                  <c:v>873.40909090909099</c:v>
                </c:pt>
                <c:pt idx="879">
                  <c:v>831.81818181818187</c:v>
                </c:pt>
                <c:pt idx="880">
                  <c:v>790.22727272727263</c:v>
                </c:pt>
                <c:pt idx="881">
                  <c:v>748.63636363636363</c:v>
                </c:pt>
                <c:pt idx="882">
                  <c:v>707.0454545454545</c:v>
                </c:pt>
                <c:pt idx="883">
                  <c:v>665.4545454545455</c:v>
                </c:pt>
                <c:pt idx="884">
                  <c:v>623.86363636363637</c:v>
                </c:pt>
                <c:pt idx="885">
                  <c:v>582.27272727272714</c:v>
                </c:pt>
                <c:pt idx="886">
                  <c:v>540.68181818181813</c:v>
                </c:pt>
                <c:pt idx="887">
                  <c:v>499.09090909090907</c:v>
                </c:pt>
                <c:pt idx="888">
                  <c:v>457.5</c:v>
                </c:pt>
                <c:pt idx="889">
                  <c:v>415.90909090909093</c:v>
                </c:pt>
                <c:pt idx="890">
                  <c:v>374.3181818181817</c:v>
                </c:pt>
                <c:pt idx="891">
                  <c:v>332.72727272727263</c:v>
                </c:pt>
                <c:pt idx="892">
                  <c:v>291.13636363636357</c:v>
                </c:pt>
                <c:pt idx="893">
                  <c:v>249.54545454545453</c:v>
                </c:pt>
                <c:pt idx="894">
                  <c:v>207.95454545454547</c:v>
                </c:pt>
                <c:pt idx="895">
                  <c:v>166.3636363636362</c:v>
                </c:pt>
                <c:pt idx="896">
                  <c:v>124.77272727272717</c:v>
                </c:pt>
                <c:pt idx="897">
                  <c:v>83.181818181818102</c:v>
                </c:pt>
                <c:pt idx="898">
                  <c:v>41.590909090909051</c:v>
                </c:pt>
                <c:pt idx="899">
                  <c:v>0</c:v>
                </c:pt>
                <c:pt idx="900">
                  <c:v>1862</c:v>
                </c:pt>
                <c:pt idx="901">
                  <c:v>1819.6818181818182</c:v>
                </c:pt>
                <c:pt idx="902">
                  <c:v>1777.3636363636365</c:v>
                </c:pt>
                <c:pt idx="903">
                  <c:v>1735.0454545454547</c:v>
                </c:pt>
                <c:pt idx="904">
                  <c:v>1692.7272727272727</c:v>
                </c:pt>
                <c:pt idx="905">
                  <c:v>1650.409090909091</c:v>
                </c:pt>
                <c:pt idx="906">
                  <c:v>1608.090909090909</c:v>
                </c:pt>
                <c:pt idx="907">
                  <c:v>1565.7727272727273</c:v>
                </c:pt>
                <c:pt idx="908">
                  <c:v>1523.4545454545453</c:v>
                </c:pt>
                <c:pt idx="909">
                  <c:v>1481.1363636363635</c:v>
                </c:pt>
                <c:pt idx="910">
                  <c:v>1438.8181818181818</c:v>
                </c:pt>
                <c:pt idx="911">
                  <c:v>1396.5</c:v>
                </c:pt>
                <c:pt idx="912">
                  <c:v>1354.1818181818182</c:v>
                </c:pt>
                <c:pt idx="913">
                  <c:v>1311.8636363636365</c:v>
                </c:pt>
                <c:pt idx="914">
                  <c:v>1269.5454545454547</c:v>
                </c:pt>
                <c:pt idx="915">
                  <c:v>1227.2272727272727</c:v>
                </c:pt>
                <c:pt idx="916">
                  <c:v>1184.909090909091</c:v>
                </c:pt>
                <c:pt idx="917">
                  <c:v>1142.590909090909</c:v>
                </c:pt>
                <c:pt idx="918">
                  <c:v>1100.272727272727</c:v>
                </c:pt>
                <c:pt idx="919">
                  <c:v>1057.9545454545453</c:v>
                </c:pt>
                <c:pt idx="920">
                  <c:v>1015.6363636363635</c:v>
                </c:pt>
                <c:pt idx="921">
                  <c:v>973.31818181818176</c:v>
                </c:pt>
                <c:pt idx="922">
                  <c:v>931</c:v>
                </c:pt>
                <c:pt idx="923">
                  <c:v>888.68181818181824</c:v>
                </c:pt>
                <c:pt idx="924">
                  <c:v>846.36363636363649</c:v>
                </c:pt>
                <c:pt idx="925">
                  <c:v>804.0454545454545</c:v>
                </c:pt>
                <c:pt idx="926">
                  <c:v>761.72727272727263</c:v>
                </c:pt>
                <c:pt idx="927">
                  <c:v>719.40909090909088</c:v>
                </c:pt>
                <c:pt idx="928">
                  <c:v>677.09090909090912</c:v>
                </c:pt>
                <c:pt idx="929">
                  <c:v>634.77272727272737</c:v>
                </c:pt>
                <c:pt idx="930">
                  <c:v>592.45454545454538</c:v>
                </c:pt>
                <c:pt idx="931">
                  <c:v>550.13636363636351</c:v>
                </c:pt>
                <c:pt idx="932">
                  <c:v>507.81818181818176</c:v>
                </c:pt>
                <c:pt idx="933">
                  <c:v>465.5</c:v>
                </c:pt>
                <c:pt idx="934">
                  <c:v>423.18181818181824</c:v>
                </c:pt>
                <c:pt idx="935">
                  <c:v>380.86363636363626</c:v>
                </c:pt>
                <c:pt idx="936">
                  <c:v>338.54545454545445</c:v>
                </c:pt>
                <c:pt idx="937">
                  <c:v>296.22727272727269</c:v>
                </c:pt>
                <c:pt idx="938">
                  <c:v>253.90909090909088</c:v>
                </c:pt>
                <c:pt idx="939">
                  <c:v>211.59090909090912</c:v>
                </c:pt>
                <c:pt idx="940">
                  <c:v>169.27272727272711</c:v>
                </c:pt>
                <c:pt idx="941">
                  <c:v>126.95454545454534</c:v>
                </c:pt>
                <c:pt idx="942">
                  <c:v>84.636363636363555</c:v>
                </c:pt>
                <c:pt idx="943">
                  <c:v>42.318181818181777</c:v>
                </c:pt>
                <c:pt idx="944">
                  <c:v>0</c:v>
                </c:pt>
                <c:pt idx="945">
                  <c:v>1882</c:v>
                </c:pt>
                <c:pt idx="946">
                  <c:v>1839.2272727272727</c:v>
                </c:pt>
                <c:pt idx="947">
                  <c:v>1796.4545454545455</c:v>
                </c:pt>
                <c:pt idx="948">
                  <c:v>1753.6818181818182</c:v>
                </c:pt>
                <c:pt idx="949">
                  <c:v>1710.9090909090908</c:v>
                </c:pt>
                <c:pt idx="950">
                  <c:v>1668.1363636363635</c:v>
                </c:pt>
                <c:pt idx="951">
                  <c:v>1625.3636363636365</c:v>
                </c:pt>
                <c:pt idx="952">
                  <c:v>1582.5909090909092</c:v>
                </c:pt>
                <c:pt idx="953">
                  <c:v>1539.8181818181818</c:v>
                </c:pt>
                <c:pt idx="954">
                  <c:v>1497.0454545454545</c:v>
                </c:pt>
                <c:pt idx="955">
                  <c:v>1454.2727272727273</c:v>
                </c:pt>
                <c:pt idx="956">
                  <c:v>1411.5</c:v>
                </c:pt>
                <c:pt idx="957">
                  <c:v>1368.7272727272727</c:v>
                </c:pt>
                <c:pt idx="958">
                  <c:v>1325.9545454545455</c:v>
                </c:pt>
                <c:pt idx="959">
                  <c:v>1283.1818181818182</c:v>
                </c:pt>
                <c:pt idx="960">
                  <c:v>1240.4090909090908</c:v>
                </c:pt>
                <c:pt idx="961">
                  <c:v>1197.6363636363635</c:v>
                </c:pt>
                <c:pt idx="962">
                  <c:v>1154.8636363636365</c:v>
                </c:pt>
                <c:pt idx="963">
                  <c:v>1112.090909090909</c:v>
                </c:pt>
                <c:pt idx="964">
                  <c:v>1069.3181818181818</c:v>
                </c:pt>
                <c:pt idx="965">
                  <c:v>1026.5454545454545</c:v>
                </c:pt>
                <c:pt idx="966">
                  <c:v>983.77272727272725</c:v>
                </c:pt>
                <c:pt idx="967">
                  <c:v>941</c:v>
                </c:pt>
                <c:pt idx="968">
                  <c:v>898.22727272727275</c:v>
                </c:pt>
                <c:pt idx="969">
                  <c:v>855.4545454545455</c:v>
                </c:pt>
                <c:pt idx="970">
                  <c:v>812.68181818181813</c:v>
                </c:pt>
                <c:pt idx="971">
                  <c:v>769.90909090909088</c:v>
                </c:pt>
                <c:pt idx="972">
                  <c:v>727.13636363636363</c:v>
                </c:pt>
                <c:pt idx="973">
                  <c:v>684.36363636363637</c:v>
                </c:pt>
                <c:pt idx="974">
                  <c:v>641.59090909090912</c:v>
                </c:pt>
                <c:pt idx="975">
                  <c:v>598.81818181818176</c:v>
                </c:pt>
                <c:pt idx="976">
                  <c:v>556.0454545454545</c:v>
                </c:pt>
                <c:pt idx="977">
                  <c:v>513.27272727272725</c:v>
                </c:pt>
                <c:pt idx="978">
                  <c:v>470.5</c:v>
                </c:pt>
                <c:pt idx="979">
                  <c:v>427.72727272727275</c:v>
                </c:pt>
                <c:pt idx="980">
                  <c:v>384.95454545454533</c:v>
                </c:pt>
                <c:pt idx="981">
                  <c:v>342.18181818181807</c:v>
                </c:pt>
                <c:pt idx="982">
                  <c:v>299.40909090909088</c:v>
                </c:pt>
                <c:pt idx="983">
                  <c:v>256.63636363636363</c:v>
                </c:pt>
                <c:pt idx="984">
                  <c:v>213.86363636363637</c:v>
                </c:pt>
                <c:pt idx="985">
                  <c:v>171.09090909090895</c:v>
                </c:pt>
                <c:pt idx="986">
                  <c:v>128.3181818181817</c:v>
                </c:pt>
                <c:pt idx="987">
                  <c:v>85.545454545454476</c:v>
                </c:pt>
                <c:pt idx="988">
                  <c:v>42.772727272727238</c:v>
                </c:pt>
                <c:pt idx="989">
                  <c:v>0</c:v>
                </c:pt>
                <c:pt idx="990">
                  <c:v>1901</c:v>
                </c:pt>
                <c:pt idx="991">
                  <c:v>1857.7954545454545</c:v>
                </c:pt>
                <c:pt idx="992">
                  <c:v>1814.5909090909092</c:v>
                </c:pt>
                <c:pt idx="993">
                  <c:v>1771.3863636363637</c:v>
                </c:pt>
                <c:pt idx="994">
                  <c:v>1728.181818181818</c:v>
                </c:pt>
                <c:pt idx="995">
                  <c:v>1684.9772727272727</c:v>
                </c:pt>
                <c:pt idx="996">
                  <c:v>1641.7727272727273</c:v>
                </c:pt>
                <c:pt idx="997">
                  <c:v>1598.568181818182</c:v>
                </c:pt>
                <c:pt idx="998">
                  <c:v>1555.3636363636363</c:v>
                </c:pt>
                <c:pt idx="999">
                  <c:v>1512.1590909090908</c:v>
                </c:pt>
                <c:pt idx="1000">
                  <c:v>1468.9545454545455</c:v>
                </c:pt>
                <c:pt idx="1001">
                  <c:v>1425.75</c:v>
                </c:pt>
                <c:pt idx="1002">
                  <c:v>1382.5454545454545</c:v>
                </c:pt>
                <c:pt idx="1003">
                  <c:v>1339.3409090909092</c:v>
                </c:pt>
                <c:pt idx="1004">
                  <c:v>1296.1363636363637</c:v>
                </c:pt>
                <c:pt idx="1005">
                  <c:v>1252.931818181818</c:v>
                </c:pt>
                <c:pt idx="1006">
                  <c:v>1209.7272727272727</c:v>
                </c:pt>
                <c:pt idx="1007">
                  <c:v>1166.5227272727273</c:v>
                </c:pt>
                <c:pt idx="1008">
                  <c:v>1123.3181818181818</c:v>
                </c:pt>
                <c:pt idx="1009">
                  <c:v>1080.1136363636363</c:v>
                </c:pt>
                <c:pt idx="1010">
                  <c:v>1036.9090909090908</c:v>
                </c:pt>
                <c:pt idx="1011">
                  <c:v>993.70454545454538</c:v>
                </c:pt>
                <c:pt idx="1012">
                  <c:v>950.5</c:v>
                </c:pt>
                <c:pt idx="1013">
                  <c:v>907.29545454545462</c:v>
                </c:pt>
                <c:pt idx="1014">
                  <c:v>864.09090909090912</c:v>
                </c:pt>
                <c:pt idx="1015">
                  <c:v>820.88636363636351</c:v>
                </c:pt>
                <c:pt idx="1016">
                  <c:v>777.68181818181813</c:v>
                </c:pt>
                <c:pt idx="1017">
                  <c:v>734.47727272727275</c:v>
                </c:pt>
                <c:pt idx="1018">
                  <c:v>691.27272727272725</c:v>
                </c:pt>
                <c:pt idx="1019">
                  <c:v>648.06818181818187</c:v>
                </c:pt>
                <c:pt idx="1020">
                  <c:v>604.86363636363626</c:v>
                </c:pt>
                <c:pt idx="1021">
                  <c:v>561.65909090909088</c:v>
                </c:pt>
                <c:pt idx="1022">
                  <c:v>518.45454545454538</c:v>
                </c:pt>
                <c:pt idx="1023">
                  <c:v>475.25</c:v>
                </c:pt>
                <c:pt idx="1024">
                  <c:v>432.04545454545456</c:v>
                </c:pt>
                <c:pt idx="1025">
                  <c:v>388.84090909090895</c:v>
                </c:pt>
                <c:pt idx="1026">
                  <c:v>345.63636363636351</c:v>
                </c:pt>
                <c:pt idx="1027">
                  <c:v>302.43181818181813</c:v>
                </c:pt>
                <c:pt idx="1028">
                  <c:v>259.22727272727269</c:v>
                </c:pt>
                <c:pt idx="1029">
                  <c:v>216.02272727272728</c:v>
                </c:pt>
                <c:pt idx="1030">
                  <c:v>172.81818181818167</c:v>
                </c:pt>
                <c:pt idx="1031">
                  <c:v>129.61363636363626</c:v>
                </c:pt>
                <c:pt idx="1032">
                  <c:v>86.409090909090835</c:v>
                </c:pt>
                <c:pt idx="1033">
                  <c:v>43.204545454545418</c:v>
                </c:pt>
                <c:pt idx="1034">
                  <c:v>0</c:v>
                </c:pt>
                <c:pt idx="1035">
                  <c:v>1921</c:v>
                </c:pt>
                <c:pt idx="1036">
                  <c:v>1877.3409090909092</c:v>
                </c:pt>
                <c:pt idx="1037">
                  <c:v>1833.6818181818182</c:v>
                </c:pt>
                <c:pt idx="1038">
                  <c:v>1790.0227272727275</c:v>
                </c:pt>
                <c:pt idx="1039">
                  <c:v>1746.3636363636363</c:v>
                </c:pt>
                <c:pt idx="1040">
                  <c:v>1702.7045454545455</c:v>
                </c:pt>
                <c:pt idx="1041">
                  <c:v>1659.0454545454545</c:v>
                </c:pt>
                <c:pt idx="1042">
                  <c:v>1615.3863636363637</c:v>
                </c:pt>
                <c:pt idx="1043">
                  <c:v>1571.7272727272725</c:v>
                </c:pt>
                <c:pt idx="1044">
                  <c:v>1528.0681818181818</c:v>
                </c:pt>
                <c:pt idx="1045">
                  <c:v>1484.4090909090908</c:v>
                </c:pt>
                <c:pt idx="1046">
                  <c:v>1440.75</c:v>
                </c:pt>
                <c:pt idx="1047">
                  <c:v>1397.0909090909092</c:v>
                </c:pt>
                <c:pt idx="1048">
                  <c:v>1353.4318181818182</c:v>
                </c:pt>
                <c:pt idx="1049">
                  <c:v>1309.7727272727275</c:v>
                </c:pt>
                <c:pt idx="1050">
                  <c:v>1266.1136363636363</c:v>
                </c:pt>
                <c:pt idx="1051">
                  <c:v>1222.4545454545455</c:v>
                </c:pt>
                <c:pt idx="1052">
                  <c:v>1178.7954545454545</c:v>
                </c:pt>
                <c:pt idx="1053">
                  <c:v>1135.1363636363635</c:v>
                </c:pt>
                <c:pt idx="1054">
                  <c:v>1091.4772727272725</c:v>
                </c:pt>
                <c:pt idx="1055">
                  <c:v>1047.8181818181818</c:v>
                </c:pt>
                <c:pt idx="1056">
                  <c:v>1004.1590909090909</c:v>
                </c:pt>
                <c:pt idx="1057">
                  <c:v>960.5</c:v>
                </c:pt>
                <c:pt idx="1058">
                  <c:v>916.84090909090912</c:v>
                </c:pt>
                <c:pt idx="1059">
                  <c:v>873.18181818181824</c:v>
                </c:pt>
                <c:pt idx="1060">
                  <c:v>829.52272727272714</c:v>
                </c:pt>
                <c:pt idx="1061">
                  <c:v>785.86363636363626</c:v>
                </c:pt>
                <c:pt idx="1062">
                  <c:v>742.20454545454538</c:v>
                </c:pt>
                <c:pt idx="1063">
                  <c:v>698.54545454545462</c:v>
                </c:pt>
                <c:pt idx="1064">
                  <c:v>654.88636363636374</c:v>
                </c:pt>
                <c:pt idx="1065">
                  <c:v>611.22727272727263</c:v>
                </c:pt>
                <c:pt idx="1066">
                  <c:v>567.56818181818176</c:v>
                </c:pt>
                <c:pt idx="1067">
                  <c:v>523.90909090909088</c:v>
                </c:pt>
                <c:pt idx="1068">
                  <c:v>480.25</c:v>
                </c:pt>
                <c:pt idx="1069">
                  <c:v>436.59090909090912</c:v>
                </c:pt>
                <c:pt idx="1070">
                  <c:v>392.93181818181807</c:v>
                </c:pt>
                <c:pt idx="1071">
                  <c:v>349.2727272727272</c:v>
                </c:pt>
                <c:pt idx="1072">
                  <c:v>305.61363636363632</c:v>
                </c:pt>
                <c:pt idx="1073">
                  <c:v>261.95454545454544</c:v>
                </c:pt>
                <c:pt idx="1074">
                  <c:v>218.29545454545456</c:v>
                </c:pt>
                <c:pt idx="1075">
                  <c:v>174.63636363636348</c:v>
                </c:pt>
                <c:pt idx="1076">
                  <c:v>130.97727272727261</c:v>
                </c:pt>
                <c:pt idx="1077">
                  <c:v>87.318181818181742</c:v>
                </c:pt>
                <c:pt idx="1078">
                  <c:v>43.659090909090871</c:v>
                </c:pt>
                <c:pt idx="1079">
                  <c:v>0</c:v>
                </c:pt>
                <c:pt idx="1080">
                  <c:v>1940</c:v>
                </c:pt>
                <c:pt idx="1081">
                  <c:v>1895.909090909091</c:v>
                </c:pt>
                <c:pt idx="1082">
                  <c:v>1851.818181818182</c:v>
                </c:pt>
                <c:pt idx="1083">
                  <c:v>1807.7272727272727</c:v>
                </c:pt>
                <c:pt idx="1084">
                  <c:v>1763.6363636363635</c:v>
                </c:pt>
                <c:pt idx="1085">
                  <c:v>1719.5454545454545</c:v>
                </c:pt>
                <c:pt idx="1086">
                  <c:v>1675.4545454545455</c:v>
                </c:pt>
                <c:pt idx="1087">
                  <c:v>1631.3636363636365</c:v>
                </c:pt>
                <c:pt idx="1088">
                  <c:v>1587.2727272727273</c:v>
                </c:pt>
                <c:pt idx="1089">
                  <c:v>1543.181818181818</c:v>
                </c:pt>
                <c:pt idx="1090">
                  <c:v>1499.090909090909</c:v>
                </c:pt>
                <c:pt idx="1091">
                  <c:v>1455</c:v>
                </c:pt>
                <c:pt idx="1092">
                  <c:v>1410.909090909091</c:v>
                </c:pt>
                <c:pt idx="1093">
                  <c:v>1366.818181818182</c:v>
                </c:pt>
                <c:pt idx="1094">
                  <c:v>1322.7272727272727</c:v>
                </c:pt>
                <c:pt idx="1095">
                  <c:v>1278.6363636363635</c:v>
                </c:pt>
                <c:pt idx="1096">
                  <c:v>1234.5454545454545</c:v>
                </c:pt>
                <c:pt idx="1097">
                  <c:v>1190.4545454545455</c:v>
                </c:pt>
                <c:pt idx="1098">
                  <c:v>1146.3636363636363</c:v>
                </c:pt>
                <c:pt idx="1099">
                  <c:v>1102.2727272727273</c:v>
                </c:pt>
                <c:pt idx="1100">
                  <c:v>1058.181818181818</c:v>
                </c:pt>
                <c:pt idx="1101">
                  <c:v>1014.090909090909</c:v>
                </c:pt>
                <c:pt idx="1102">
                  <c:v>970</c:v>
                </c:pt>
                <c:pt idx="1103">
                  <c:v>925.90909090909099</c:v>
                </c:pt>
                <c:pt idx="1104">
                  <c:v>881.81818181818187</c:v>
                </c:pt>
                <c:pt idx="1105">
                  <c:v>837.72727272727263</c:v>
                </c:pt>
                <c:pt idx="1106">
                  <c:v>793.63636363636363</c:v>
                </c:pt>
                <c:pt idx="1107">
                  <c:v>749.5454545454545</c:v>
                </c:pt>
                <c:pt idx="1108">
                  <c:v>705.4545454545455</c:v>
                </c:pt>
                <c:pt idx="1109">
                  <c:v>661.36363636363637</c:v>
                </c:pt>
                <c:pt idx="1110">
                  <c:v>617.27272727272714</c:v>
                </c:pt>
                <c:pt idx="1111">
                  <c:v>573.18181818181813</c:v>
                </c:pt>
                <c:pt idx="1112">
                  <c:v>529.09090909090901</c:v>
                </c:pt>
                <c:pt idx="1113">
                  <c:v>485</c:v>
                </c:pt>
                <c:pt idx="1114">
                  <c:v>440.90909090909093</c:v>
                </c:pt>
                <c:pt idx="1115">
                  <c:v>396.8181818181817</c:v>
                </c:pt>
                <c:pt idx="1116">
                  <c:v>352.72727272727263</c:v>
                </c:pt>
                <c:pt idx="1117">
                  <c:v>308.63636363636357</c:v>
                </c:pt>
                <c:pt idx="1118">
                  <c:v>264.5454545454545</c:v>
                </c:pt>
                <c:pt idx="1119">
                  <c:v>220.45454545454547</c:v>
                </c:pt>
                <c:pt idx="1120">
                  <c:v>176.3636363636362</c:v>
                </c:pt>
                <c:pt idx="1121">
                  <c:v>132.27272727272717</c:v>
                </c:pt>
                <c:pt idx="1122">
                  <c:v>88.181818181818102</c:v>
                </c:pt>
                <c:pt idx="1123">
                  <c:v>44.090909090909051</c:v>
                </c:pt>
                <c:pt idx="1124">
                  <c:v>0</c:v>
                </c:pt>
                <c:pt idx="1125">
                  <c:v>1960</c:v>
                </c:pt>
                <c:pt idx="1126">
                  <c:v>1915.4545454545455</c:v>
                </c:pt>
                <c:pt idx="1127">
                  <c:v>1870.909090909091</c:v>
                </c:pt>
                <c:pt idx="1128">
                  <c:v>1826.3636363636365</c:v>
                </c:pt>
                <c:pt idx="1129">
                  <c:v>1781.8181818181818</c:v>
                </c:pt>
                <c:pt idx="1130">
                  <c:v>1737.2727272727273</c:v>
                </c:pt>
                <c:pt idx="1131">
                  <c:v>1692.7272727272727</c:v>
                </c:pt>
                <c:pt idx="1132">
                  <c:v>1648.1818181818182</c:v>
                </c:pt>
                <c:pt idx="1133">
                  <c:v>1603.6363636363635</c:v>
                </c:pt>
                <c:pt idx="1134">
                  <c:v>1559.090909090909</c:v>
                </c:pt>
                <c:pt idx="1135">
                  <c:v>1514.5454545454545</c:v>
                </c:pt>
                <c:pt idx="1136">
                  <c:v>1470</c:v>
                </c:pt>
                <c:pt idx="1137">
                  <c:v>1425.4545454545455</c:v>
                </c:pt>
                <c:pt idx="1138">
                  <c:v>1380.909090909091</c:v>
                </c:pt>
                <c:pt idx="1139">
                  <c:v>1336.3636363636365</c:v>
                </c:pt>
                <c:pt idx="1140">
                  <c:v>1291.8181818181818</c:v>
                </c:pt>
                <c:pt idx="1141">
                  <c:v>1247.2727272727273</c:v>
                </c:pt>
                <c:pt idx="1142">
                  <c:v>1202.7272727272727</c:v>
                </c:pt>
                <c:pt idx="1143">
                  <c:v>1158.181818181818</c:v>
                </c:pt>
                <c:pt idx="1144">
                  <c:v>1113.6363636363635</c:v>
                </c:pt>
                <c:pt idx="1145">
                  <c:v>1069.090909090909</c:v>
                </c:pt>
                <c:pt idx="1146">
                  <c:v>1024.5454545454545</c:v>
                </c:pt>
                <c:pt idx="1147">
                  <c:v>980</c:v>
                </c:pt>
                <c:pt idx="1148">
                  <c:v>935.4545454545455</c:v>
                </c:pt>
                <c:pt idx="1149">
                  <c:v>890.90909090909099</c:v>
                </c:pt>
                <c:pt idx="1150">
                  <c:v>846.36363636363626</c:v>
                </c:pt>
                <c:pt idx="1151">
                  <c:v>801.81818181818176</c:v>
                </c:pt>
                <c:pt idx="1152">
                  <c:v>757.27272727272725</c:v>
                </c:pt>
                <c:pt idx="1153">
                  <c:v>712.72727272727275</c:v>
                </c:pt>
                <c:pt idx="1154">
                  <c:v>668.18181818181824</c:v>
                </c:pt>
                <c:pt idx="1155">
                  <c:v>623.63636363636351</c:v>
                </c:pt>
                <c:pt idx="1156">
                  <c:v>579.09090909090901</c:v>
                </c:pt>
                <c:pt idx="1157">
                  <c:v>534.5454545454545</c:v>
                </c:pt>
                <c:pt idx="1158">
                  <c:v>490</c:v>
                </c:pt>
                <c:pt idx="1159">
                  <c:v>445.4545454545455</c:v>
                </c:pt>
                <c:pt idx="1160">
                  <c:v>400.90909090909076</c:v>
                </c:pt>
                <c:pt idx="1161">
                  <c:v>356.36363636363626</c:v>
                </c:pt>
                <c:pt idx="1162">
                  <c:v>311.81818181818176</c:v>
                </c:pt>
                <c:pt idx="1163">
                  <c:v>267.27272727272725</c:v>
                </c:pt>
                <c:pt idx="1164">
                  <c:v>222.72727272727275</c:v>
                </c:pt>
                <c:pt idx="1165">
                  <c:v>178.18181818181802</c:v>
                </c:pt>
                <c:pt idx="1166">
                  <c:v>133.63636363636351</c:v>
                </c:pt>
                <c:pt idx="1167">
                  <c:v>89.090909090909008</c:v>
                </c:pt>
                <c:pt idx="1168">
                  <c:v>44.545454545454504</c:v>
                </c:pt>
                <c:pt idx="1169">
                  <c:v>0</c:v>
                </c:pt>
                <c:pt idx="1170">
                  <c:v>1980</c:v>
                </c:pt>
                <c:pt idx="1171">
                  <c:v>1935</c:v>
                </c:pt>
                <c:pt idx="1172">
                  <c:v>1890</c:v>
                </c:pt>
                <c:pt idx="1173">
                  <c:v>1845.0000000000002</c:v>
                </c:pt>
                <c:pt idx="1174">
                  <c:v>1800</c:v>
                </c:pt>
                <c:pt idx="1175">
                  <c:v>1755</c:v>
                </c:pt>
                <c:pt idx="1176">
                  <c:v>1710</c:v>
                </c:pt>
                <c:pt idx="1177">
                  <c:v>1665</c:v>
                </c:pt>
                <c:pt idx="1178">
                  <c:v>1619.9999999999998</c:v>
                </c:pt>
                <c:pt idx="1179">
                  <c:v>1575</c:v>
                </c:pt>
                <c:pt idx="1180">
                  <c:v>1530</c:v>
                </c:pt>
                <c:pt idx="1181">
                  <c:v>1485</c:v>
                </c:pt>
                <c:pt idx="1182">
                  <c:v>1440</c:v>
                </c:pt>
                <c:pt idx="1183">
                  <c:v>1395</c:v>
                </c:pt>
                <c:pt idx="1184">
                  <c:v>1350.0000000000002</c:v>
                </c:pt>
                <c:pt idx="1185">
                  <c:v>1305</c:v>
                </c:pt>
                <c:pt idx="1186">
                  <c:v>1260</c:v>
                </c:pt>
                <c:pt idx="1187">
                  <c:v>1215</c:v>
                </c:pt>
                <c:pt idx="1188">
                  <c:v>1169.9999999999998</c:v>
                </c:pt>
                <c:pt idx="1189">
                  <c:v>1124.9999999999998</c:v>
                </c:pt>
                <c:pt idx="1190">
                  <c:v>1080</c:v>
                </c:pt>
                <c:pt idx="1191">
                  <c:v>1035</c:v>
                </c:pt>
                <c:pt idx="1192">
                  <c:v>990</c:v>
                </c:pt>
                <c:pt idx="1193">
                  <c:v>945</c:v>
                </c:pt>
                <c:pt idx="1194">
                  <c:v>900.00000000000011</c:v>
                </c:pt>
                <c:pt idx="1195">
                  <c:v>854.99999999999989</c:v>
                </c:pt>
                <c:pt idx="1196">
                  <c:v>809.99999999999989</c:v>
                </c:pt>
                <c:pt idx="1197">
                  <c:v>765</c:v>
                </c:pt>
                <c:pt idx="1198">
                  <c:v>720</c:v>
                </c:pt>
                <c:pt idx="1199">
                  <c:v>675.00000000000011</c:v>
                </c:pt>
                <c:pt idx="1200">
                  <c:v>629.99999999999989</c:v>
                </c:pt>
                <c:pt idx="1201">
                  <c:v>584.99999999999989</c:v>
                </c:pt>
                <c:pt idx="1202">
                  <c:v>540</c:v>
                </c:pt>
                <c:pt idx="1203">
                  <c:v>495</c:v>
                </c:pt>
                <c:pt idx="1204">
                  <c:v>450.00000000000006</c:v>
                </c:pt>
                <c:pt idx="1205">
                  <c:v>404.99999999999989</c:v>
                </c:pt>
                <c:pt idx="1206">
                  <c:v>359.99999999999989</c:v>
                </c:pt>
                <c:pt idx="1207">
                  <c:v>314.99999999999994</c:v>
                </c:pt>
                <c:pt idx="1208">
                  <c:v>270</c:v>
                </c:pt>
                <c:pt idx="1209">
                  <c:v>225.00000000000003</c:v>
                </c:pt>
                <c:pt idx="1210">
                  <c:v>179.99999999999983</c:v>
                </c:pt>
                <c:pt idx="1211">
                  <c:v>134.99999999999989</c:v>
                </c:pt>
                <c:pt idx="1212">
                  <c:v>89.999999999999915</c:v>
                </c:pt>
                <c:pt idx="1213">
                  <c:v>44.999999999999957</c:v>
                </c:pt>
                <c:pt idx="1214">
                  <c:v>0</c:v>
                </c:pt>
                <c:pt idx="1215">
                  <c:v>1999</c:v>
                </c:pt>
                <c:pt idx="1216">
                  <c:v>1953.5681818181818</c:v>
                </c:pt>
                <c:pt idx="1217">
                  <c:v>1908.1363636363637</c:v>
                </c:pt>
                <c:pt idx="1218">
                  <c:v>1862.7045454545455</c:v>
                </c:pt>
                <c:pt idx="1219">
                  <c:v>1817.2727272727273</c:v>
                </c:pt>
                <c:pt idx="1220">
                  <c:v>1771.840909090909</c:v>
                </c:pt>
                <c:pt idx="1221">
                  <c:v>1726.409090909091</c:v>
                </c:pt>
                <c:pt idx="1222">
                  <c:v>1680.9772727272727</c:v>
                </c:pt>
                <c:pt idx="1223">
                  <c:v>1635.5454545454545</c:v>
                </c:pt>
                <c:pt idx="1224">
                  <c:v>1590.1136363636363</c:v>
                </c:pt>
                <c:pt idx="1225">
                  <c:v>1544.6818181818182</c:v>
                </c:pt>
                <c:pt idx="1226">
                  <c:v>1499.25</c:v>
                </c:pt>
                <c:pt idx="1227">
                  <c:v>1453.8181818181818</c:v>
                </c:pt>
                <c:pt idx="1228">
                  <c:v>1408.3863636363637</c:v>
                </c:pt>
                <c:pt idx="1229">
                  <c:v>1362.9545454545455</c:v>
                </c:pt>
                <c:pt idx="1230">
                  <c:v>1317.5227272727273</c:v>
                </c:pt>
                <c:pt idx="1231">
                  <c:v>1272.090909090909</c:v>
                </c:pt>
                <c:pt idx="1232">
                  <c:v>1226.659090909091</c:v>
                </c:pt>
                <c:pt idx="1233">
                  <c:v>1181.2272727272725</c:v>
                </c:pt>
                <c:pt idx="1234">
                  <c:v>1135.7954545454545</c:v>
                </c:pt>
                <c:pt idx="1235">
                  <c:v>1090.3636363636363</c:v>
                </c:pt>
                <c:pt idx="1236">
                  <c:v>1044.9318181818182</c:v>
                </c:pt>
                <c:pt idx="1237">
                  <c:v>999.5</c:v>
                </c:pt>
                <c:pt idx="1238">
                  <c:v>954.06818181818187</c:v>
                </c:pt>
                <c:pt idx="1239">
                  <c:v>908.63636363636374</c:v>
                </c:pt>
                <c:pt idx="1240">
                  <c:v>863.20454545454538</c:v>
                </c:pt>
                <c:pt idx="1241">
                  <c:v>817.77272727272725</c:v>
                </c:pt>
                <c:pt idx="1242">
                  <c:v>772.34090909090912</c:v>
                </c:pt>
                <c:pt idx="1243">
                  <c:v>726.90909090909088</c:v>
                </c:pt>
                <c:pt idx="1244">
                  <c:v>681.47727272727275</c:v>
                </c:pt>
                <c:pt idx="1245">
                  <c:v>636.04545454545439</c:v>
                </c:pt>
                <c:pt idx="1246">
                  <c:v>590.61363636363626</c:v>
                </c:pt>
                <c:pt idx="1247">
                  <c:v>545.18181818181813</c:v>
                </c:pt>
                <c:pt idx="1248">
                  <c:v>499.75</c:v>
                </c:pt>
                <c:pt idx="1249">
                  <c:v>454.31818181818187</c:v>
                </c:pt>
                <c:pt idx="1250">
                  <c:v>408.88636363636351</c:v>
                </c:pt>
                <c:pt idx="1251">
                  <c:v>363.45454545454533</c:v>
                </c:pt>
                <c:pt idx="1252">
                  <c:v>318.0227272727272</c:v>
                </c:pt>
                <c:pt idx="1253">
                  <c:v>272.59090909090907</c:v>
                </c:pt>
                <c:pt idx="1254">
                  <c:v>227.15909090909093</c:v>
                </c:pt>
                <c:pt idx="1255">
                  <c:v>181.72727272727258</c:v>
                </c:pt>
                <c:pt idx="1256">
                  <c:v>136.29545454545442</c:v>
                </c:pt>
                <c:pt idx="1257">
                  <c:v>90.863636363636289</c:v>
                </c:pt>
                <c:pt idx="1258">
                  <c:v>45.431818181818144</c:v>
                </c:pt>
                <c:pt idx="1259">
                  <c:v>0</c:v>
                </c:pt>
                <c:pt idx="1260">
                  <c:v>2019</c:v>
                </c:pt>
                <c:pt idx="1261">
                  <c:v>1973.1136363636365</c:v>
                </c:pt>
                <c:pt idx="1262">
                  <c:v>1927.2272727272727</c:v>
                </c:pt>
                <c:pt idx="1263">
                  <c:v>1881.3409090909092</c:v>
                </c:pt>
                <c:pt idx="1264">
                  <c:v>1835.4545454545455</c:v>
                </c:pt>
                <c:pt idx="1265">
                  <c:v>1789.5681818181818</c:v>
                </c:pt>
                <c:pt idx="1266">
                  <c:v>1743.6818181818182</c:v>
                </c:pt>
                <c:pt idx="1267">
                  <c:v>1697.7954545454545</c:v>
                </c:pt>
                <c:pt idx="1268">
                  <c:v>1651.9090909090908</c:v>
                </c:pt>
                <c:pt idx="1269">
                  <c:v>1606.0227272727273</c:v>
                </c:pt>
                <c:pt idx="1270">
                  <c:v>1560.1363636363635</c:v>
                </c:pt>
                <c:pt idx="1271">
                  <c:v>1514.25</c:v>
                </c:pt>
                <c:pt idx="1272">
                  <c:v>1468.3636363636365</c:v>
                </c:pt>
                <c:pt idx="1273">
                  <c:v>1422.4772727272727</c:v>
                </c:pt>
                <c:pt idx="1274">
                  <c:v>1376.5909090909092</c:v>
                </c:pt>
                <c:pt idx="1275">
                  <c:v>1330.7045454545455</c:v>
                </c:pt>
                <c:pt idx="1276">
                  <c:v>1284.8181818181818</c:v>
                </c:pt>
                <c:pt idx="1277">
                  <c:v>1238.9318181818182</c:v>
                </c:pt>
                <c:pt idx="1278">
                  <c:v>1193.0454545454543</c:v>
                </c:pt>
                <c:pt idx="1279">
                  <c:v>1147.1590909090908</c:v>
                </c:pt>
                <c:pt idx="1280">
                  <c:v>1101.2727272727273</c:v>
                </c:pt>
                <c:pt idx="1281">
                  <c:v>1055.3863636363635</c:v>
                </c:pt>
                <c:pt idx="1282">
                  <c:v>1009.5</c:v>
                </c:pt>
                <c:pt idx="1283">
                  <c:v>963.61363636363637</c:v>
                </c:pt>
                <c:pt idx="1284">
                  <c:v>917.72727272727286</c:v>
                </c:pt>
                <c:pt idx="1285">
                  <c:v>871.84090909090901</c:v>
                </c:pt>
                <c:pt idx="1286">
                  <c:v>825.95454545454538</c:v>
                </c:pt>
                <c:pt idx="1287">
                  <c:v>780.06818181818176</c:v>
                </c:pt>
                <c:pt idx="1288">
                  <c:v>734.18181818181824</c:v>
                </c:pt>
                <c:pt idx="1289">
                  <c:v>688.29545454545462</c:v>
                </c:pt>
                <c:pt idx="1290">
                  <c:v>642.40909090909076</c:v>
                </c:pt>
                <c:pt idx="1291">
                  <c:v>596.52272727272714</c:v>
                </c:pt>
                <c:pt idx="1292">
                  <c:v>550.63636363636363</c:v>
                </c:pt>
                <c:pt idx="1293">
                  <c:v>504.75</c:v>
                </c:pt>
                <c:pt idx="1294">
                  <c:v>458.86363636363643</c:v>
                </c:pt>
                <c:pt idx="1295">
                  <c:v>412.97727272727258</c:v>
                </c:pt>
                <c:pt idx="1296">
                  <c:v>367.09090909090901</c:v>
                </c:pt>
                <c:pt idx="1297">
                  <c:v>321.20454545454538</c:v>
                </c:pt>
                <c:pt idx="1298">
                  <c:v>275.31818181818181</c:v>
                </c:pt>
                <c:pt idx="1299">
                  <c:v>229.43181818181822</c:v>
                </c:pt>
                <c:pt idx="1300">
                  <c:v>183.54545454545439</c:v>
                </c:pt>
                <c:pt idx="1301">
                  <c:v>137.65909090909079</c:v>
                </c:pt>
                <c:pt idx="1302">
                  <c:v>91.772727272727195</c:v>
                </c:pt>
                <c:pt idx="1303">
                  <c:v>45.886363636363598</c:v>
                </c:pt>
                <c:pt idx="1304">
                  <c:v>0</c:v>
                </c:pt>
                <c:pt idx="1305">
                  <c:v>2038</c:v>
                </c:pt>
                <c:pt idx="1306">
                  <c:v>1991.6818181818182</c:v>
                </c:pt>
                <c:pt idx="1307">
                  <c:v>1945.3636363636365</c:v>
                </c:pt>
                <c:pt idx="1308">
                  <c:v>1899.0454545454547</c:v>
                </c:pt>
                <c:pt idx="1309">
                  <c:v>1852.7272727272727</c:v>
                </c:pt>
                <c:pt idx="1310">
                  <c:v>1806.409090909091</c:v>
                </c:pt>
                <c:pt idx="1311">
                  <c:v>1760.090909090909</c:v>
                </c:pt>
                <c:pt idx="1312">
                  <c:v>1713.7727272727273</c:v>
                </c:pt>
                <c:pt idx="1313">
                  <c:v>1667.4545454545453</c:v>
                </c:pt>
                <c:pt idx="1314">
                  <c:v>1621.1363636363635</c:v>
                </c:pt>
                <c:pt idx="1315">
                  <c:v>1574.8181818181818</c:v>
                </c:pt>
                <c:pt idx="1316">
                  <c:v>1528.5</c:v>
                </c:pt>
                <c:pt idx="1317">
                  <c:v>1482.1818181818182</c:v>
                </c:pt>
                <c:pt idx="1318">
                  <c:v>1435.8636363636365</c:v>
                </c:pt>
                <c:pt idx="1319">
                  <c:v>1389.5454545454547</c:v>
                </c:pt>
                <c:pt idx="1320">
                  <c:v>1343.2272727272727</c:v>
                </c:pt>
                <c:pt idx="1321">
                  <c:v>1296.909090909091</c:v>
                </c:pt>
                <c:pt idx="1322">
                  <c:v>1250.590909090909</c:v>
                </c:pt>
                <c:pt idx="1323">
                  <c:v>1204.272727272727</c:v>
                </c:pt>
                <c:pt idx="1324">
                  <c:v>1157.9545454545453</c:v>
                </c:pt>
                <c:pt idx="1325">
                  <c:v>1111.6363636363635</c:v>
                </c:pt>
                <c:pt idx="1326">
                  <c:v>1065.3181818181818</c:v>
                </c:pt>
                <c:pt idx="1327">
                  <c:v>1019</c:v>
                </c:pt>
                <c:pt idx="1328">
                  <c:v>972.68181818181824</c:v>
                </c:pt>
                <c:pt idx="1329">
                  <c:v>926.36363636363649</c:v>
                </c:pt>
                <c:pt idx="1330">
                  <c:v>880.04545454545439</c:v>
                </c:pt>
                <c:pt idx="1331">
                  <c:v>833.72727272727263</c:v>
                </c:pt>
                <c:pt idx="1332">
                  <c:v>787.40909090909088</c:v>
                </c:pt>
                <c:pt idx="1333">
                  <c:v>741.09090909090912</c:v>
                </c:pt>
                <c:pt idx="1334">
                  <c:v>694.77272727272737</c:v>
                </c:pt>
                <c:pt idx="1335">
                  <c:v>648.45454545454538</c:v>
                </c:pt>
                <c:pt idx="1336">
                  <c:v>602.13636363636351</c:v>
                </c:pt>
                <c:pt idx="1337">
                  <c:v>555.81818181818176</c:v>
                </c:pt>
                <c:pt idx="1338">
                  <c:v>509.5</c:v>
                </c:pt>
                <c:pt idx="1339">
                  <c:v>463.18181818181824</c:v>
                </c:pt>
                <c:pt idx="1340">
                  <c:v>416.8636363636362</c:v>
                </c:pt>
                <c:pt idx="1341">
                  <c:v>370.54545454545445</c:v>
                </c:pt>
                <c:pt idx="1342">
                  <c:v>324.22727272727269</c:v>
                </c:pt>
                <c:pt idx="1343">
                  <c:v>277.90909090909088</c:v>
                </c:pt>
                <c:pt idx="1344">
                  <c:v>231.59090909090912</c:v>
                </c:pt>
                <c:pt idx="1345">
                  <c:v>185.27272727272711</c:v>
                </c:pt>
                <c:pt idx="1346">
                  <c:v>138.95454545454533</c:v>
                </c:pt>
                <c:pt idx="1347">
                  <c:v>92.636363636363555</c:v>
                </c:pt>
                <c:pt idx="1348">
                  <c:v>46.318181818181777</c:v>
                </c:pt>
                <c:pt idx="1349">
                  <c:v>0</c:v>
                </c:pt>
                <c:pt idx="1350">
                  <c:v>2058</c:v>
                </c:pt>
                <c:pt idx="1351">
                  <c:v>2011.2272727272727</c:v>
                </c:pt>
                <c:pt idx="1352">
                  <c:v>1964.4545454545455</c:v>
                </c:pt>
                <c:pt idx="1353">
                  <c:v>1917.6818181818182</c:v>
                </c:pt>
                <c:pt idx="1354">
                  <c:v>1870.9090909090908</c:v>
                </c:pt>
                <c:pt idx="1355">
                  <c:v>1824.1363636363635</c:v>
                </c:pt>
                <c:pt idx="1356">
                  <c:v>1777.3636363636365</c:v>
                </c:pt>
                <c:pt idx="1357">
                  <c:v>1730.5909090909092</c:v>
                </c:pt>
                <c:pt idx="1358">
                  <c:v>1683.8181818181818</c:v>
                </c:pt>
                <c:pt idx="1359">
                  <c:v>1637.0454545454545</c:v>
                </c:pt>
                <c:pt idx="1360">
                  <c:v>1590.2727272727273</c:v>
                </c:pt>
                <c:pt idx="1361">
                  <c:v>1543.5</c:v>
                </c:pt>
                <c:pt idx="1362">
                  <c:v>1496.7272727272727</c:v>
                </c:pt>
                <c:pt idx="1363">
                  <c:v>1449.9545454545455</c:v>
                </c:pt>
                <c:pt idx="1364">
                  <c:v>1403.1818181818182</c:v>
                </c:pt>
                <c:pt idx="1365">
                  <c:v>1356.4090909090908</c:v>
                </c:pt>
                <c:pt idx="1366">
                  <c:v>1309.6363636363635</c:v>
                </c:pt>
                <c:pt idx="1367">
                  <c:v>1262.8636363636365</c:v>
                </c:pt>
                <c:pt idx="1368">
                  <c:v>1216.090909090909</c:v>
                </c:pt>
                <c:pt idx="1369">
                  <c:v>1169.3181818181818</c:v>
                </c:pt>
                <c:pt idx="1370">
                  <c:v>1122.5454545454545</c:v>
                </c:pt>
                <c:pt idx="1371">
                  <c:v>1075.7727272727273</c:v>
                </c:pt>
                <c:pt idx="1372">
                  <c:v>1029</c:v>
                </c:pt>
                <c:pt idx="1373">
                  <c:v>982.22727272727275</c:v>
                </c:pt>
                <c:pt idx="1374">
                  <c:v>935.4545454545455</c:v>
                </c:pt>
                <c:pt idx="1375">
                  <c:v>888.68181818181813</c:v>
                </c:pt>
                <c:pt idx="1376">
                  <c:v>841.90909090909088</c:v>
                </c:pt>
                <c:pt idx="1377">
                  <c:v>795.13636363636363</c:v>
                </c:pt>
                <c:pt idx="1378">
                  <c:v>748.36363636363637</c:v>
                </c:pt>
                <c:pt idx="1379">
                  <c:v>701.59090909090912</c:v>
                </c:pt>
                <c:pt idx="1380">
                  <c:v>654.81818181818164</c:v>
                </c:pt>
                <c:pt idx="1381">
                  <c:v>608.0454545454545</c:v>
                </c:pt>
                <c:pt idx="1382">
                  <c:v>561.27272727272725</c:v>
                </c:pt>
                <c:pt idx="1383">
                  <c:v>514.5</c:v>
                </c:pt>
                <c:pt idx="1384">
                  <c:v>467.72727272727275</c:v>
                </c:pt>
                <c:pt idx="1385">
                  <c:v>420.95454545454533</c:v>
                </c:pt>
                <c:pt idx="1386">
                  <c:v>374.18181818181807</c:v>
                </c:pt>
                <c:pt idx="1387">
                  <c:v>327.40909090909082</c:v>
                </c:pt>
                <c:pt idx="1388">
                  <c:v>280.63636363636363</c:v>
                </c:pt>
                <c:pt idx="1389">
                  <c:v>233.86363636363637</c:v>
                </c:pt>
                <c:pt idx="1390">
                  <c:v>187.09090909090892</c:v>
                </c:pt>
                <c:pt idx="1391">
                  <c:v>140.3181818181817</c:v>
                </c:pt>
                <c:pt idx="1392">
                  <c:v>93.545454545454461</c:v>
                </c:pt>
                <c:pt idx="1393">
                  <c:v>46.772727272727231</c:v>
                </c:pt>
                <c:pt idx="1394">
                  <c:v>0</c:v>
                </c:pt>
                <c:pt idx="1395">
                  <c:v>2078</c:v>
                </c:pt>
                <c:pt idx="1396">
                  <c:v>2030.7727272727273</c:v>
                </c:pt>
                <c:pt idx="1397">
                  <c:v>1983.5454545454547</c:v>
                </c:pt>
                <c:pt idx="1398">
                  <c:v>1936.318181818182</c:v>
                </c:pt>
                <c:pt idx="1399">
                  <c:v>1889.090909090909</c:v>
                </c:pt>
                <c:pt idx="1400">
                  <c:v>1841.8636363636363</c:v>
                </c:pt>
                <c:pt idx="1401">
                  <c:v>1794.6363636363637</c:v>
                </c:pt>
                <c:pt idx="1402">
                  <c:v>1747.409090909091</c:v>
                </c:pt>
                <c:pt idx="1403">
                  <c:v>1700.181818181818</c:v>
                </c:pt>
                <c:pt idx="1404">
                  <c:v>1652.9545454545453</c:v>
                </c:pt>
                <c:pt idx="1405">
                  <c:v>1605.7272727272727</c:v>
                </c:pt>
                <c:pt idx="1406">
                  <c:v>1558.5</c:v>
                </c:pt>
                <c:pt idx="1407">
                  <c:v>1511.2727272727273</c:v>
                </c:pt>
                <c:pt idx="1408">
                  <c:v>1464.0454545454547</c:v>
                </c:pt>
                <c:pt idx="1409">
                  <c:v>1416.818181818182</c:v>
                </c:pt>
                <c:pt idx="1410">
                  <c:v>1369.590909090909</c:v>
                </c:pt>
                <c:pt idx="1411">
                  <c:v>1322.3636363636363</c:v>
                </c:pt>
                <c:pt idx="1412">
                  <c:v>1275.1363636363637</c:v>
                </c:pt>
                <c:pt idx="1413">
                  <c:v>1227.9090909090908</c:v>
                </c:pt>
                <c:pt idx="1414">
                  <c:v>1180.681818181818</c:v>
                </c:pt>
                <c:pt idx="1415">
                  <c:v>1133.4545454545453</c:v>
                </c:pt>
                <c:pt idx="1416">
                  <c:v>1086.2272727272727</c:v>
                </c:pt>
                <c:pt idx="1417">
                  <c:v>1039</c:v>
                </c:pt>
                <c:pt idx="1418">
                  <c:v>991.77272727272737</c:v>
                </c:pt>
                <c:pt idx="1419">
                  <c:v>944.54545454545462</c:v>
                </c:pt>
                <c:pt idx="1420">
                  <c:v>897.31818181818176</c:v>
                </c:pt>
                <c:pt idx="1421">
                  <c:v>850.09090909090901</c:v>
                </c:pt>
                <c:pt idx="1422">
                  <c:v>802.86363636363637</c:v>
                </c:pt>
                <c:pt idx="1423">
                  <c:v>755.63636363636363</c:v>
                </c:pt>
                <c:pt idx="1424">
                  <c:v>708.40909090909099</c:v>
                </c:pt>
                <c:pt idx="1425">
                  <c:v>661.18181818181802</c:v>
                </c:pt>
                <c:pt idx="1426">
                  <c:v>613.95454545454538</c:v>
                </c:pt>
                <c:pt idx="1427">
                  <c:v>566.72727272727263</c:v>
                </c:pt>
                <c:pt idx="1428">
                  <c:v>519.5</c:v>
                </c:pt>
                <c:pt idx="1429">
                  <c:v>472.27272727272731</c:v>
                </c:pt>
                <c:pt idx="1430">
                  <c:v>425.04545454545439</c:v>
                </c:pt>
                <c:pt idx="1431">
                  <c:v>377.8181818181817</c:v>
                </c:pt>
                <c:pt idx="1432">
                  <c:v>330.59090909090901</c:v>
                </c:pt>
                <c:pt idx="1433">
                  <c:v>283.36363636363632</c:v>
                </c:pt>
                <c:pt idx="1434">
                  <c:v>236.13636363636365</c:v>
                </c:pt>
                <c:pt idx="1435">
                  <c:v>188.90909090909074</c:v>
                </c:pt>
                <c:pt idx="1436">
                  <c:v>141.68181818181804</c:v>
                </c:pt>
                <c:pt idx="1437">
                  <c:v>94.454545454545368</c:v>
                </c:pt>
                <c:pt idx="1438">
                  <c:v>47.227272727272684</c:v>
                </c:pt>
                <c:pt idx="1439">
                  <c:v>0</c:v>
                </c:pt>
                <c:pt idx="1440">
                  <c:v>2097</c:v>
                </c:pt>
                <c:pt idx="1441">
                  <c:v>2049.340909090909</c:v>
                </c:pt>
                <c:pt idx="1442">
                  <c:v>2001.6818181818182</c:v>
                </c:pt>
                <c:pt idx="1443">
                  <c:v>1954.0227272727275</c:v>
                </c:pt>
                <c:pt idx="1444">
                  <c:v>1906.3636363636363</c:v>
                </c:pt>
                <c:pt idx="1445">
                  <c:v>1858.7045454545455</c:v>
                </c:pt>
                <c:pt idx="1446">
                  <c:v>1811.0454545454545</c:v>
                </c:pt>
                <c:pt idx="1447">
                  <c:v>1763.3863636363637</c:v>
                </c:pt>
                <c:pt idx="1448">
                  <c:v>1715.7272727272725</c:v>
                </c:pt>
                <c:pt idx="1449">
                  <c:v>1668.0681818181818</c:v>
                </c:pt>
                <c:pt idx="1450">
                  <c:v>1620.4090909090908</c:v>
                </c:pt>
                <c:pt idx="1451">
                  <c:v>1572.75</c:v>
                </c:pt>
                <c:pt idx="1452">
                  <c:v>1525.0909090909092</c:v>
                </c:pt>
                <c:pt idx="1453">
                  <c:v>1477.4318181818182</c:v>
                </c:pt>
                <c:pt idx="1454">
                  <c:v>1429.7727272727275</c:v>
                </c:pt>
                <c:pt idx="1455">
                  <c:v>1382.1136363636363</c:v>
                </c:pt>
                <c:pt idx="1456">
                  <c:v>1334.4545454545455</c:v>
                </c:pt>
                <c:pt idx="1457">
                  <c:v>1286.7954545454545</c:v>
                </c:pt>
                <c:pt idx="1458">
                  <c:v>1239.1363636363635</c:v>
                </c:pt>
                <c:pt idx="1459">
                  <c:v>1191.4772727272725</c:v>
                </c:pt>
                <c:pt idx="1460">
                  <c:v>1143.8181818181818</c:v>
                </c:pt>
                <c:pt idx="1461">
                  <c:v>1096.1590909090908</c:v>
                </c:pt>
                <c:pt idx="1462">
                  <c:v>1048.5</c:v>
                </c:pt>
                <c:pt idx="1463">
                  <c:v>1000.8409090909091</c:v>
                </c:pt>
                <c:pt idx="1464">
                  <c:v>953.18181818181824</c:v>
                </c:pt>
                <c:pt idx="1465">
                  <c:v>905.52272727272714</c:v>
                </c:pt>
                <c:pt idx="1466">
                  <c:v>857.86363636363626</c:v>
                </c:pt>
                <c:pt idx="1467">
                  <c:v>810.20454545454538</c:v>
                </c:pt>
                <c:pt idx="1468">
                  <c:v>762.54545454545462</c:v>
                </c:pt>
                <c:pt idx="1469">
                  <c:v>714.88636363636374</c:v>
                </c:pt>
                <c:pt idx="1470">
                  <c:v>667.22727272727263</c:v>
                </c:pt>
                <c:pt idx="1471">
                  <c:v>619.56818181818176</c:v>
                </c:pt>
                <c:pt idx="1472">
                  <c:v>571.90909090909088</c:v>
                </c:pt>
                <c:pt idx="1473">
                  <c:v>524.25</c:v>
                </c:pt>
                <c:pt idx="1474">
                  <c:v>476.59090909090912</c:v>
                </c:pt>
                <c:pt idx="1475">
                  <c:v>428.93181818181802</c:v>
                </c:pt>
                <c:pt idx="1476">
                  <c:v>381.2727272727272</c:v>
                </c:pt>
                <c:pt idx="1477">
                  <c:v>333.61363636363632</c:v>
                </c:pt>
                <c:pt idx="1478">
                  <c:v>285.95454545454544</c:v>
                </c:pt>
                <c:pt idx="1479">
                  <c:v>238.29545454545456</c:v>
                </c:pt>
                <c:pt idx="1480">
                  <c:v>190.63636363636346</c:v>
                </c:pt>
                <c:pt idx="1481">
                  <c:v>142.97727272727261</c:v>
                </c:pt>
                <c:pt idx="1482">
                  <c:v>95.318181818181728</c:v>
                </c:pt>
                <c:pt idx="1483">
                  <c:v>47.659090909090864</c:v>
                </c:pt>
                <c:pt idx="1484">
                  <c:v>0</c:v>
                </c:pt>
                <c:pt idx="1485">
                  <c:v>2117</c:v>
                </c:pt>
                <c:pt idx="1486">
                  <c:v>2068.8863636363635</c:v>
                </c:pt>
                <c:pt idx="1487">
                  <c:v>2020.7727272727273</c:v>
                </c:pt>
                <c:pt idx="1488">
                  <c:v>1972.659090909091</c:v>
                </c:pt>
                <c:pt idx="1489">
                  <c:v>1924.5454545454545</c:v>
                </c:pt>
                <c:pt idx="1490">
                  <c:v>1876.4318181818182</c:v>
                </c:pt>
                <c:pt idx="1491">
                  <c:v>1828.3181818181818</c:v>
                </c:pt>
                <c:pt idx="1492">
                  <c:v>1780.2045454545455</c:v>
                </c:pt>
                <c:pt idx="1493">
                  <c:v>1732.090909090909</c:v>
                </c:pt>
                <c:pt idx="1494">
                  <c:v>1683.9772727272727</c:v>
                </c:pt>
                <c:pt idx="1495">
                  <c:v>1635.8636363636363</c:v>
                </c:pt>
                <c:pt idx="1496">
                  <c:v>1587.75</c:v>
                </c:pt>
                <c:pt idx="1497">
                  <c:v>1539.6363636363637</c:v>
                </c:pt>
                <c:pt idx="1498">
                  <c:v>1491.5227272727273</c:v>
                </c:pt>
                <c:pt idx="1499">
                  <c:v>1443.409090909091</c:v>
                </c:pt>
                <c:pt idx="1500">
                  <c:v>1395.2954545454545</c:v>
                </c:pt>
                <c:pt idx="1501">
                  <c:v>1347.1818181818182</c:v>
                </c:pt>
                <c:pt idx="1502">
                  <c:v>1299.0681818181818</c:v>
                </c:pt>
                <c:pt idx="1503">
                  <c:v>1250.9545454545453</c:v>
                </c:pt>
                <c:pt idx="1504">
                  <c:v>1202.840909090909</c:v>
                </c:pt>
                <c:pt idx="1505">
                  <c:v>1154.7272727272727</c:v>
                </c:pt>
                <c:pt idx="1506">
                  <c:v>1106.6136363636363</c:v>
                </c:pt>
                <c:pt idx="1507">
                  <c:v>1058.5</c:v>
                </c:pt>
                <c:pt idx="1508">
                  <c:v>1010.3863636363636</c:v>
                </c:pt>
                <c:pt idx="1509">
                  <c:v>962.27272727272737</c:v>
                </c:pt>
                <c:pt idx="1510">
                  <c:v>914.15909090909076</c:v>
                </c:pt>
                <c:pt idx="1511">
                  <c:v>866.0454545454545</c:v>
                </c:pt>
                <c:pt idx="1512">
                  <c:v>817.93181818181813</c:v>
                </c:pt>
                <c:pt idx="1513">
                  <c:v>769.81818181818187</c:v>
                </c:pt>
                <c:pt idx="1514">
                  <c:v>721.7045454545455</c:v>
                </c:pt>
                <c:pt idx="1515">
                  <c:v>673.59090909090901</c:v>
                </c:pt>
                <c:pt idx="1516">
                  <c:v>625.47727272727263</c:v>
                </c:pt>
                <c:pt idx="1517">
                  <c:v>577.36363636363637</c:v>
                </c:pt>
                <c:pt idx="1518">
                  <c:v>529.25</c:v>
                </c:pt>
                <c:pt idx="1519">
                  <c:v>481.13636363636368</c:v>
                </c:pt>
                <c:pt idx="1520">
                  <c:v>433.02272727272714</c:v>
                </c:pt>
                <c:pt idx="1521">
                  <c:v>384.90909090909082</c:v>
                </c:pt>
                <c:pt idx="1522">
                  <c:v>336.7954545454545</c:v>
                </c:pt>
                <c:pt idx="1523">
                  <c:v>288.68181818181819</c:v>
                </c:pt>
                <c:pt idx="1524">
                  <c:v>240.56818181818184</c:v>
                </c:pt>
                <c:pt idx="1525">
                  <c:v>192.4545454545453</c:v>
                </c:pt>
                <c:pt idx="1526">
                  <c:v>144.34090909090895</c:v>
                </c:pt>
                <c:pt idx="1527">
                  <c:v>96.227272727272648</c:v>
                </c:pt>
                <c:pt idx="1528">
                  <c:v>48.113636363636324</c:v>
                </c:pt>
                <c:pt idx="1529">
                  <c:v>0</c:v>
                </c:pt>
                <c:pt idx="1530">
                  <c:v>2136</c:v>
                </c:pt>
                <c:pt idx="1531">
                  <c:v>2087.4545454545455</c:v>
                </c:pt>
                <c:pt idx="1532">
                  <c:v>2038.909090909091</c:v>
                </c:pt>
                <c:pt idx="1533">
                  <c:v>1990.3636363636365</c:v>
                </c:pt>
                <c:pt idx="1534">
                  <c:v>1941.8181818181818</c:v>
                </c:pt>
                <c:pt idx="1535">
                  <c:v>1893.2727272727273</c:v>
                </c:pt>
                <c:pt idx="1536">
                  <c:v>1844.7272727272727</c:v>
                </c:pt>
                <c:pt idx="1537">
                  <c:v>1796.1818181818182</c:v>
                </c:pt>
                <c:pt idx="1538">
                  <c:v>1747.6363636363635</c:v>
                </c:pt>
                <c:pt idx="1539">
                  <c:v>1699.090909090909</c:v>
                </c:pt>
                <c:pt idx="1540">
                  <c:v>1650.5454545454545</c:v>
                </c:pt>
                <c:pt idx="1541">
                  <c:v>1602</c:v>
                </c:pt>
                <c:pt idx="1542">
                  <c:v>1553.4545454545455</c:v>
                </c:pt>
                <c:pt idx="1543">
                  <c:v>1504.909090909091</c:v>
                </c:pt>
                <c:pt idx="1544">
                  <c:v>1456.3636363636365</c:v>
                </c:pt>
                <c:pt idx="1545">
                  <c:v>1407.8181818181818</c:v>
                </c:pt>
                <c:pt idx="1546">
                  <c:v>1359.2727272727273</c:v>
                </c:pt>
                <c:pt idx="1547">
                  <c:v>1310.7272727272727</c:v>
                </c:pt>
                <c:pt idx="1548">
                  <c:v>1262.181818181818</c:v>
                </c:pt>
                <c:pt idx="1549">
                  <c:v>1213.6363636363635</c:v>
                </c:pt>
                <c:pt idx="1550">
                  <c:v>1165.090909090909</c:v>
                </c:pt>
                <c:pt idx="1551">
                  <c:v>1116.5454545454545</c:v>
                </c:pt>
                <c:pt idx="1552">
                  <c:v>1068</c:v>
                </c:pt>
                <c:pt idx="1553">
                  <c:v>1019.4545454545455</c:v>
                </c:pt>
                <c:pt idx="1554">
                  <c:v>970.90909090909099</c:v>
                </c:pt>
                <c:pt idx="1555">
                  <c:v>922.36363636363626</c:v>
                </c:pt>
                <c:pt idx="1556">
                  <c:v>873.81818181818176</c:v>
                </c:pt>
                <c:pt idx="1557">
                  <c:v>825.27272727272725</c:v>
                </c:pt>
                <c:pt idx="1558">
                  <c:v>776.72727272727275</c:v>
                </c:pt>
                <c:pt idx="1559">
                  <c:v>728.18181818181824</c:v>
                </c:pt>
                <c:pt idx="1560">
                  <c:v>679.63636363636351</c:v>
                </c:pt>
                <c:pt idx="1561">
                  <c:v>631.09090909090901</c:v>
                </c:pt>
                <c:pt idx="1562">
                  <c:v>582.5454545454545</c:v>
                </c:pt>
                <c:pt idx="1563">
                  <c:v>534</c:v>
                </c:pt>
                <c:pt idx="1564">
                  <c:v>485.4545454545455</c:v>
                </c:pt>
                <c:pt idx="1565">
                  <c:v>436.90909090909076</c:v>
                </c:pt>
                <c:pt idx="1566">
                  <c:v>388.36363636363626</c:v>
                </c:pt>
                <c:pt idx="1567">
                  <c:v>339.81818181818176</c:v>
                </c:pt>
                <c:pt idx="1568">
                  <c:v>291.27272727272725</c:v>
                </c:pt>
                <c:pt idx="1569">
                  <c:v>242.72727272727275</c:v>
                </c:pt>
                <c:pt idx="1570">
                  <c:v>194.18181818181802</c:v>
                </c:pt>
                <c:pt idx="1571">
                  <c:v>145.63636363636351</c:v>
                </c:pt>
                <c:pt idx="1572">
                  <c:v>97.090909090909008</c:v>
                </c:pt>
                <c:pt idx="1573">
                  <c:v>48.545454545454504</c:v>
                </c:pt>
                <c:pt idx="1574">
                  <c:v>0</c:v>
                </c:pt>
                <c:pt idx="1575">
                  <c:v>2156</c:v>
                </c:pt>
                <c:pt idx="1576">
                  <c:v>2107</c:v>
                </c:pt>
                <c:pt idx="1577">
                  <c:v>2058</c:v>
                </c:pt>
                <c:pt idx="1578">
                  <c:v>2009.0000000000002</c:v>
                </c:pt>
                <c:pt idx="1579">
                  <c:v>1960</c:v>
                </c:pt>
                <c:pt idx="1580">
                  <c:v>1911</c:v>
                </c:pt>
                <c:pt idx="1581">
                  <c:v>1862</c:v>
                </c:pt>
                <c:pt idx="1582">
                  <c:v>1813</c:v>
                </c:pt>
                <c:pt idx="1583">
                  <c:v>1763.9999999999998</c:v>
                </c:pt>
                <c:pt idx="1584">
                  <c:v>1715</c:v>
                </c:pt>
                <c:pt idx="1585">
                  <c:v>1666</c:v>
                </c:pt>
                <c:pt idx="1586">
                  <c:v>1617</c:v>
                </c:pt>
                <c:pt idx="1587">
                  <c:v>1568</c:v>
                </c:pt>
                <c:pt idx="1588">
                  <c:v>1519</c:v>
                </c:pt>
                <c:pt idx="1589">
                  <c:v>1470.0000000000002</c:v>
                </c:pt>
                <c:pt idx="1590">
                  <c:v>1421</c:v>
                </c:pt>
                <c:pt idx="1591">
                  <c:v>1372</c:v>
                </c:pt>
                <c:pt idx="1592">
                  <c:v>1323</c:v>
                </c:pt>
                <c:pt idx="1593">
                  <c:v>1273.9999999999998</c:v>
                </c:pt>
                <c:pt idx="1594">
                  <c:v>1224.9999999999998</c:v>
                </c:pt>
                <c:pt idx="1595">
                  <c:v>1176</c:v>
                </c:pt>
                <c:pt idx="1596">
                  <c:v>1127</c:v>
                </c:pt>
                <c:pt idx="1597">
                  <c:v>1078</c:v>
                </c:pt>
                <c:pt idx="1598">
                  <c:v>1029</c:v>
                </c:pt>
                <c:pt idx="1599">
                  <c:v>980.00000000000011</c:v>
                </c:pt>
                <c:pt idx="1600">
                  <c:v>930.99999999999989</c:v>
                </c:pt>
                <c:pt idx="1601">
                  <c:v>881.99999999999989</c:v>
                </c:pt>
                <c:pt idx="1602">
                  <c:v>833</c:v>
                </c:pt>
                <c:pt idx="1603">
                  <c:v>784</c:v>
                </c:pt>
                <c:pt idx="1604">
                  <c:v>735.00000000000011</c:v>
                </c:pt>
                <c:pt idx="1605">
                  <c:v>685.99999999999989</c:v>
                </c:pt>
                <c:pt idx="1606">
                  <c:v>636.99999999999989</c:v>
                </c:pt>
                <c:pt idx="1607">
                  <c:v>588</c:v>
                </c:pt>
                <c:pt idx="1608">
                  <c:v>539</c:v>
                </c:pt>
                <c:pt idx="1609">
                  <c:v>490.00000000000006</c:v>
                </c:pt>
                <c:pt idx="1610">
                  <c:v>440.99999999999983</c:v>
                </c:pt>
                <c:pt idx="1611">
                  <c:v>391.99999999999989</c:v>
                </c:pt>
                <c:pt idx="1612">
                  <c:v>342.99999999999994</c:v>
                </c:pt>
                <c:pt idx="1613">
                  <c:v>294</c:v>
                </c:pt>
                <c:pt idx="1614">
                  <c:v>245.00000000000003</c:v>
                </c:pt>
                <c:pt idx="1615">
                  <c:v>195.99999999999983</c:v>
                </c:pt>
                <c:pt idx="1616">
                  <c:v>146.99999999999986</c:v>
                </c:pt>
                <c:pt idx="1617">
                  <c:v>97.999999999999915</c:v>
                </c:pt>
                <c:pt idx="1618">
                  <c:v>48.999999999999957</c:v>
                </c:pt>
                <c:pt idx="1619">
                  <c:v>0</c:v>
                </c:pt>
                <c:pt idx="1620">
                  <c:v>2176</c:v>
                </c:pt>
                <c:pt idx="1621">
                  <c:v>2126.5454545454545</c:v>
                </c:pt>
                <c:pt idx="1622">
                  <c:v>2077.090909090909</c:v>
                </c:pt>
                <c:pt idx="1623">
                  <c:v>2027.6363636363637</c:v>
                </c:pt>
                <c:pt idx="1624">
                  <c:v>1978.181818181818</c:v>
                </c:pt>
                <c:pt idx="1625">
                  <c:v>1928.7272727272727</c:v>
                </c:pt>
                <c:pt idx="1626">
                  <c:v>1879.2727272727273</c:v>
                </c:pt>
                <c:pt idx="1627">
                  <c:v>1829.818181818182</c:v>
                </c:pt>
                <c:pt idx="1628">
                  <c:v>1780.3636363636363</c:v>
                </c:pt>
                <c:pt idx="1629">
                  <c:v>1730.9090909090908</c:v>
                </c:pt>
                <c:pt idx="1630">
                  <c:v>1681.4545454545455</c:v>
                </c:pt>
                <c:pt idx="1631">
                  <c:v>1632</c:v>
                </c:pt>
                <c:pt idx="1632">
                  <c:v>1582.5454545454545</c:v>
                </c:pt>
                <c:pt idx="1633">
                  <c:v>1533.0909090909092</c:v>
                </c:pt>
                <c:pt idx="1634">
                  <c:v>1483.6363636363637</c:v>
                </c:pt>
                <c:pt idx="1635">
                  <c:v>1434.181818181818</c:v>
                </c:pt>
                <c:pt idx="1636">
                  <c:v>1384.7272727272727</c:v>
                </c:pt>
                <c:pt idx="1637">
                  <c:v>1335.2727272727273</c:v>
                </c:pt>
                <c:pt idx="1638">
                  <c:v>1285.8181818181815</c:v>
                </c:pt>
                <c:pt idx="1639">
                  <c:v>1236.3636363636363</c:v>
                </c:pt>
                <c:pt idx="1640">
                  <c:v>1186.9090909090908</c:v>
                </c:pt>
                <c:pt idx="1641">
                  <c:v>1137.4545454545455</c:v>
                </c:pt>
                <c:pt idx="1642">
                  <c:v>1088</c:v>
                </c:pt>
                <c:pt idx="1643">
                  <c:v>1038.5454545454545</c:v>
                </c:pt>
                <c:pt idx="1644">
                  <c:v>989.09090909090924</c:v>
                </c:pt>
                <c:pt idx="1645">
                  <c:v>939.63636363636351</c:v>
                </c:pt>
                <c:pt idx="1646">
                  <c:v>890.18181818181813</c:v>
                </c:pt>
                <c:pt idx="1647">
                  <c:v>840.72727272727275</c:v>
                </c:pt>
                <c:pt idx="1648">
                  <c:v>791.27272727272725</c:v>
                </c:pt>
                <c:pt idx="1649">
                  <c:v>741.81818181818187</c:v>
                </c:pt>
                <c:pt idx="1650">
                  <c:v>692.36363636363626</c:v>
                </c:pt>
                <c:pt idx="1651">
                  <c:v>642.90909090909076</c:v>
                </c:pt>
                <c:pt idx="1652">
                  <c:v>593.45454545454538</c:v>
                </c:pt>
                <c:pt idx="1653">
                  <c:v>544</c:v>
                </c:pt>
                <c:pt idx="1654">
                  <c:v>494.54545454545462</c:v>
                </c:pt>
                <c:pt idx="1655">
                  <c:v>445.09090909090895</c:v>
                </c:pt>
                <c:pt idx="1656">
                  <c:v>395.63636363636351</c:v>
                </c:pt>
                <c:pt idx="1657">
                  <c:v>346.18181818181813</c:v>
                </c:pt>
                <c:pt idx="1658">
                  <c:v>296.72727272727269</c:v>
                </c:pt>
                <c:pt idx="1659">
                  <c:v>247.27272727272731</c:v>
                </c:pt>
                <c:pt idx="1660">
                  <c:v>197.81818181818164</c:v>
                </c:pt>
                <c:pt idx="1661">
                  <c:v>148.36363636363623</c:v>
                </c:pt>
                <c:pt idx="1662">
                  <c:v>98.909090909090821</c:v>
                </c:pt>
                <c:pt idx="1663">
                  <c:v>49.454545454545411</c:v>
                </c:pt>
                <c:pt idx="1664">
                  <c:v>0</c:v>
                </c:pt>
                <c:pt idx="1665">
                  <c:v>2195</c:v>
                </c:pt>
                <c:pt idx="1666">
                  <c:v>2145.1136363636365</c:v>
                </c:pt>
                <c:pt idx="1667">
                  <c:v>2095.227272727273</c:v>
                </c:pt>
                <c:pt idx="1668">
                  <c:v>2045.3409090909092</c:v>
                </c:pt>
                <c:pt idx="1669">
                  <c:v>1995.4545454545455</c:v>
                </c:pt>
                <c:pt idx="1670">
                  <c:v>1945.5681818181818</c:v>
                </c:pt>
                <c:pt idx="1671">
                  <c:v>1895.6818181818182</c:v>
                </c:pt>
                <c:pt idx="1672">
                  <c:v>1845.7954545454545</c:v>
                </c:pt>
                <c:pt idx="1673">
                  <c:v>1795.9090909090908</c:v>
                </c:pt>
                <c:pt idx="1674">
                  <c:v>1746.0227272727273</c:v>
                </c:pt>
                <c:pt idx="1675">
                  <c:v>1696.1363636363635</c:v>
                </c:pt>
                <c:pt idx="1676">
                  <c:v>1646.25</c:v>
                </c:pt>
                <c:pt idx="1677">
                  <c:v>1596.3636363636365</c:v>
                </c:pt>
                <c:pt idx="1678">
                  <c:v>1546.4772727272727</c:v>
                </c:pt>
                <c:pt idx="1679">
                  <c:v>1496.5909090909092</c:v>
                </c:pt>
                <c:pt idx="1680">
                  <c:v>1446.7045454545455</c:v>
                </c:pt>
                <c:pt idx="1681">
                  <c:v>1396.8181818181818</c:v>
                </c:pt>
                <c:pt idx="1682">
                  <c:v>1346.9318181818182</c:v>
                </c:pt>
                <c:pt idx="1683">
                  <c:v>1297.0454545454543</c:v>
                </c:pt>
                <c:pt idx="1684">
                  <c:v>1247.1590909090908</c:v>
                </c:pt>
                <c:pt idx="1685">
                  <c:v>1197.2727272727273</c:v>
                </c:pt>
                <c:pt idx="1686">
                  <c:v>1147.3863636363635</c:v>
                </c:pt>
                <c:pt idx="1687">
                  <c:v>1097.5</c:v>
                </c:pt>
                <c:pt idx="1688">
                  <c:v>1047.6136363636365</c:v>
                </c:pt>
                <c:pt idx="1689">
                  <c:v>997.72727272727286</c:v>
                </c:pt>
                <c:pt idx="1690">
                  <c:v>947.84090909090901</c:v>
                </c:pt>
                <c:pt idx="1691">
                  <c:v>897.95454545454538</c:v>
                </c:pt>
                <c:pt idx="1692">
                  <c:v>848.06818181818176</c:v>
                </c:pt>
                <c:pt idx="1693">
                  <c:v>798.18181818181824</c:v>
                </c:pt>
                <c:pt idx="1694">
                  <c:v>748.29545454545462</c:v>
                </c:pt>
                <c:pt idx="1695">
                  <c:v>698.40909090909076</c:v>
                </c:pt>
                <c:pt idx="1696">
                  <c:v>648.52272727272714</c:v>
                </c:pt>
                <c:pt idx="1697">
                  <c:v>598.63636363636363</c:v>
                </c:pt>
                <c:pt idx="1698">
                  <c:v>548.75</c:v>
                </c:pt>
                <c:pt idx="1699">
                  <c:v>498.86363636363643</c:v>
                </c:pt>
                <c:pt idx="1700">
                  <c:v>448.97727272727258</c:v>
                </c:pt>
                <c:pt idx="1701">
                  <c:v>399.09090909090901</c:v>
                </c:pt>
                <c:pt idx="1702">
                  <c:v>349.20454545454538</c:v>
                </c:pt>
                <c:pt idx="1703">
                  <c:v>299.31818181818181</c:v>
                </c:pt>
                <c:pt idx="1704">
                  <c:v>249.43181818181822</c:v>
                </c:pt>
                <c:pt idx="1705">
                  <c:v>199.54545454545436</c:v>
                </c:pt>
                <c:pt idx="1706">
                  <c:v>149.65909090909076</c:v>
                </c:pt>
                <c:pt idx="1707">
                  <c:v>99.772727272727181</c:v>
                </c:pt>
                <c:pt idx="1708">
                  <c:v>49.886363636363591</c:v>
                </c:pt>
                <c:pt idx="1709">
                  <c:v>0</c:v>
                </c:pt>
                <c:pt idx="1710">
                  <c:v>2215</c:v>
                </c:pt>
                <c:pt idx="1711">
                  <c:v>2164.659090909091</c:v>
                </c:pt>
                <c:pt idx="1712">
                  <c:v>2114.318181818182</c:v>
                </c:pt>
                <c:pt idx="1713">
                  <c:v>2063.977272727273</c:v>
                </c:pt>
                <c:pt idx="1714">
                  <c:v>2013.6363636363635</c:v>
                </c:pt>
                <c:pt idx="1715">
                  <c:v>1963.2954545454545</c:v>
                </c:pt>
                <c:pt idx="1716">
                  <c:v>1912.9545454545455</c:v>
                </c:pt>
                <c:pt idx="1717">
                  <c:v>1862.6136363636365</c:v>
                </c:pt>
                <c:pt idx="1718">
                  <c:v>1812.2727272727273</c:v>
                </c:pt>
                <c:pt idx="1719">
                  <c:v>1761.931818181818</c:v>
                </c:pt>
                <c:pt idx="1720">
                  <c:v>1711.590909090909</c:v>
                </c:pt>
                <c:pt idx="1721">
                  <c:v>1661.25</c:v>
                </c:pt>
                <c:pt idx="1722">
                  <c:v>1610.909090909091</c:v>
                </c:pt>
                <c:pt idx="1723">
                  <c:v>1560.568181818182</c:v>
                </c:pt>
                <c:pt idx="1724">
                  <c:v>1510.2272727272727</c:v>
                </c:pt>
                <c:pt idx="1725">
                  <c:v>1459.8863636363635</c:v>
                </c:pt>
                <c:pt idx="1726">
                  <c:v>1409.5454545454545</c:v>
                </c:pt>
                <c:pt idx="1727">
                  <c:v>1359.2045454545455</c:v>
                </c:pt>
                <c:pt idx="1728">
                  <c:v>1308.8636363636363</c:v>
                </c:pt>
                <c:pt idx="1729">
                  <c:v>1258.5227272727273</c:v>
                </c:pt>
                <c:pt idx="1730">
                  <c:v>1208.181818181818</c:v>
                </c:pt>
                <c:pt idx="1731">
                  <c:v>1157.840909090909</c:v>
                </c:pt>
                <c:pt idx="1732">
                  <c:v>1107.5</c:v>
                </c:pt>
                <c:pt idx="1733">
                  <c:v>1057.159090909091</c:v>
                </c:pt>
                <c:pt idx="1734">
                  <c:v>1006.8181818181819</c:v>
                </c:pt>
                <c:pt idx="1735">
                  <c:v>956.47727272727263</c:v>
                </c:pt>
                <c:pt idx="1736">
                  <c:v>906.13636363636363</c:v>
                </c:pt>
                <c:pt idx="1737">
                  <c:v>855.7954545454545</c:v>
                </c:pt>
                <c:pt idx="1738">
                  <c:v>805.4545454545455</c:v>
                </c:pt>
                <c:pt idx="1739">
                  <c:v>755.11363636363637</c:v>
                </c:pt>
                <c:pt idx="1740">
                  <c:v>704.77272727272714</c:v>
                </c:pt>
                <c:pt idx="1741">
                  <c:v>654.43181818181813</c:v>
                </c:pt>
                <c:pt idx="1742">
                  <c:v>604.09090909090901</c:v>
                </c:pt>
                <c:pt idx="1743">
                  <c:v>553.75</c:v>
                </c:pt>
                <c:pt idx="1744">
                  <c:v>503.40909090909093</c:v>
                </c:pt>
                <c:pt idx="1745">
                  <c:v>453.06818181818164</c:v>
                </c:pt>
                <c:pt idx="1746">
                  <c:v>402.72727272727263</c:v>
                </c:pt>
                <c:pt idx="1747">
                  <c:v>352.38636363636357</c:v>
                </c:pt>
                <c:pt idx="1748">
                  <c:v>302.0454545454545</c:v>
                </c:pt>
                <c:pt idx="1749">
                  <c:v>251.70454545454547</c:v>
                </c:pt>
                <c:pt idx="1750">
                  <c:v>201.36363636363618</c:v>
                </c:pt>
                <c:pt idx="1751">
                  <c:v>151.02272727272714</c:v>
                </c:pt>
                <c:pt idx="1752">
                  <c:v>100.68181818181809</c:v>
                </c:pt>
                <c:pt idx="1753">
                  <c:v>50.340909090909044</c:v>
                </c:pt>
                <c:pt idx="1754">
                  <c:v>0</c:v>
                </c:pt>
                <c:pt idx="1755">
                  <c:v>2234</c:v>
                </c:pt>
                <c:pt idx="1756">
                  <c:v>2183.227272727273</c:v>
                </c:pt>
                <c:pt idx="1757">
                  <c:v>2132.4545454545455</c:v>
                </c:pt>
                <c:pt idx="1758">
                  <c:v>2081.6818181818185</c:v>
                </c:pt>
                <c:pt idx="1759">
                  <c:v>2030.9090909090908</c:v>
                </c:pt>
                <c:pt idx="1760">
                  <c:v>1980.1363636363635</c:v>
                </c:pt>
                <c:pt idx="1761">
                  <c:v>1929.3636363636365</c:v>
                </c:pt>
                <c:pt idx="1762">
                  <c:v>1878.5909090909092</c:v>
                </c:pt>
                <c:pt idx="1763">
                  <c:v>1827.8181818181818</c:v>
                </c:pt>
                <c:pt idx="1764">
                  <c:v>1777.0454545454545</c:v>
                </c:pt>
                <c:pt idx="1765">
                  <c:v>1726.2727272727273</c:v>
                </c:pt>
                <c:pt idx="1766">
                  <c:v>1675.5</c:v>
                </c:pt>
                <c:pt idx="1767">
                  <c:v>1624.7272727272727</c:v>
                </c:pt>
                <c:pt idx="1768">
                  <c:v>1573.9545454545455</c:v>
                </c:pt>
                <c:pt idx="1769">
                  <c:v>1523.1818181818182</c:v>
                </c:pt>
                <c:pt idx="1770">
                  <c:v>1472.4090909090908</c:v>
                </c:pt>
                <c:pt idx="1771">
                  <c:v>1421.6363636363635</c:v>
                </c:pt>
                <c:pt idx="1772">
                  <c:v>1370.8636363636365</c:v>
                </c:pt>
                <c:pt idx="1773">
                  <c:v>1320.090909090909</c:v>
                </c:pt>
                <c:pt idx="1774">
                  <c:v>1269.3181818181818</c:v>
                </c:pt>
                <c:pt idx="1775">
                  <c:v>1218.5454545454545</c:v>
                </c:pt>
                <c:pt idx="1776">
                  <c:v>1167.7727272727273</c:v>
                </c:pt>
                <c:pt idx="1777">
                  <c:v>1117</c:v>
                </c:pt>
                <c:pt idx="1778">
                  <c:v>1066.2272727272727</c:v>
                </c:pt>
                <c:pt idx="1779">
                  <c:v>1015.4545454545455</c:v>
                </c:pt>
                <c:pt idx="1780">
                  <c:v>964.68181818181802</c:v>
                </c:pt>
                <c:pt idx="1781">
                  <c:v>913.90909090909088</c:v>
                </c:pt>
                <c:pt idx="1782">
                  <c:v>863.13636363636363</c:v>
                </c:pt>
                <c:pt idx="1783">
                  <c:v>812.36363636363637</c:v>
                </c:pt>
                <c:pt idx="1784">
                  <c:v>761.59090909090912</c:v>
                </c:pt>
                <c:pt idx="1785">
                  <c:v>710.81818181818164</c:v>
                </c:pt>
                <c:pt idx="1786">
                  <c:v>660.0454545454545</c:v>
                </c:pt>
                <c:pt idx="1787">
                  <c:v>609.27272727272725</c:v>
                </c:pt>
                <c:pt idx="1788">
                  <c:v>558.5</c:v>
                </c:pt>
                <c:pt idx="1789">
                  <c:v>507.72727272727275</c:v>
                </c:pt>
                <c:pt idx="1790">
                  <c:v>456.95454545454527</c:v>
                </c:pt>
                <c:pt idx="1791">
                  <c:v>406.18181818181807</c:v>
                </c:pt>
                <c:pt idx="1792">
                  <c:v>355.40909090909082</c:v>
                </c:pt>
                <c:pt idx="1793">
                  <c:v>304.63636363636363</c:v>
                </c:pt>
                <c:pt idx="1794">
                  <c:v>253.86363636363637</c:v>
                </c:pt>
                <c:pt idx="1795">
                  <c:v>203.09090909090892</c:v>
                </c:pt>
                <c:pt idx="1796">
                  <c:v>152.31818181818167</c:v>
                </c:pt>
                <c:pt idx="1797">
                  <c:v>101.54545454545446</c:v>
                </c:pt>
                <c:pt idx="1798">
                  <c:v>50.772727272727231</c:v>
                </c:pt>
                <c:pt idx="1799">
                  <c:v>0</c:v>
                </c:pt>
                <c:pt idx="1800">
                  <c:v>2254</c:v>
                </c:pt>
                <c:pt idx="1801">
                  <c:v>2202.7727272727275</c:v>
                </c:pt>
                <c:pt idx="1802">
                  <c:v>2151.5454545454545</c:v>
                </c:pt>
                <c:pt idx="1803">
                  <c:v>2100.318181818182</c:v>
                </c:pt>
                <c:pt idx="1804">
                  <c:v>2049.090909090909</c:v>
                </c:pt>
                <c:pt idx="1805">
                  <c:v>1997.8636363636363</c:v>
                </c:pt>
                <c:pt idx="1806">
                  <c:v>1946.6363636363637</c:v>
                </c:pt>
                <c:pt idx="1807">
                  <c:v>1895.409090909091</c:v>
                </c:pt>
                <c:pt idx="1808">
                  <c:v>1844.181818181818</c:v>
                </c:pt>
                <c:pt idx="1809">
                  <c:v>1792.9545454545453</c:v>
                </c:pt>
                <c:pt idx="1810">
                  <c:v>1741.7272727272727</c:v>
                </c:pt>
                <c:pt idx="1811">
                  <c:v>1690.5</c:v>
                </c:pt>
                <c:pt idx="1812">
                  <c:v>1639.2727272727273</c:v>
                </c:pt>
                <c:pt idx="1813">
                  <c:v>1588.0454545454547</c:v>
                </c:pt>
                <c:pt idx="1814">
                  <c:v>1536.818181818182</c:v>
                </c:pt>
                <c:pt idx="1815">
                  <c:v>1485.590909090909</c:v>
                </c:pt>
                <c:pt idx="1816">
                  <c:v>1434.3636363636363</c:v>
                </c:pt>
                <c:pt idx="1817">
                  <c:v>1383.1363636363637</c:v>
                </c:pt>
                <c:pt idx="1818">
                  <c:v>1331.9090909090908</c:v>
                </c:pt>
                <c:pt idx="1819">
                  <c:v>1280.681818181818</c:v>
                </c:pt>
                <c:pt idx="1820">
                  <c:v>1229.4545454545453</c:v>
                </c:pt>
                <c:pt idx="1821">
                  <c:v>1178.2272727272727</c:v>
                </c:pt>
                <c:pt idx="1822">
                  <c:v>1127</c:v>
                </c:pt>
                <c:pt idx="1823">
                  <c:v>1075.7727272727273</c:v>
                </c:pt>
                <c:pt idx="1824">
                  <c:v>1024.5454545454547</c:v>
                </c:pt>
                <c:pt idx="1825">
                  <c:v>973.31818181818176</c:v>
                </c:pt>
                <c:pt idx="1826">
                  <c:v>922.09090909090901</c:v>
                </c:pt>
                <c:pt idx="1827">
                  <c:v>870.86363636363637</c:v>
                </c:pt>
                <c:pt idx="1828">
                  <c:v>819.63636363636363</c:v>
                </c:pt>
                <c:pt idx="1829">
                  <c:v>768.40909090909099</c:v>
                </c:pt>
                <c:pt idx="1830">
                  <c:v>717.18181818181802</c:v>
                </c:pt>
                <c:pt idx="1831">
                  <c:v>665.95454545454538</c:v>
                </c:pt>
                <c:pt idx="1832">
                  <c:v>614.72727272727263</c:v>
                </c:pt>
                <c:pt idx="1833">
                  <c:v>563.5</c:v>
                </c:pt>
                <c:pt idx="1834">
                  <c:v>512.27272727272737</c:v>
                </c:pt>
                <c:pt idx="1835">
                  <c:v>461.04545454545439</c:v>
                </c:pt>
                <c:pt idx="1836">
                  <c:v>409.8181818181817</c:v>
                </c:pt>
                <c:pt idx="1837">
                  <c:v>358.59090909090901</c:v>
                </c:pt>
                <c:pt idx="1838">
                  <c:v>307.36363636363632</c:v>
                </c:pt>
                <c:pt idx="1839">
                  <c:v>256.13636363636368</c:v>
                </c:pt>
                <c:pt idx="1840">
                  <c:v>204.90909090909074</c:v>
                </c:pt>
                <c:pt idx="1841">
                  <c:v>153.68181818181804</c:v>
                </c:pt>
                <c:pt idx="1842">
                  <c:v>102.45454545454537</c:v>
                </c:pt>
                <c:pt idx="1843">
                  <c:v>51.227272727272684</c:v>
                </c:pt>
                <c:pt idx="1844">
                  <c:v>0</c:v>
                </c:pt>
                <c:pt idx="1845">
                  <c:v>2274</c:v>
                </c:pt>
                <c:pt idx="1846">
                  <c:v>2222.318181818182</c:v>
                </c:pt>
                <c:pt idx="1847">
                  <c:v>2170.6363636363635</c:v>
                </c:pt>
                <c:pt idx="1848">
                  <c:v>2118.9545454545455</c:v>
                </c:pt>
                <c:pt idx="1849">
                  <c:v>2067.272727272727</c:v>
                </c:pt>
                <c:pt idx="1850">
                  <c:v>2015.590909090909</c:v>
                </c:pt>
                <c:pt idx="1851">
                  <c:v>1963.909090909091</c:v>
                </c:pt>
                <c:pt idx="1852">
                  <c:v>1912.2272727272727</c:v>
                </c:pt>
                <c:pt idx="1853">
                  <c:v>1860.5454545454545</c:v>
                </c:pt>
                <c:pt idx="1854">
                  <c:v>1808.8636363636363</c:v>
                </c:pt>
                <c:pt idx="1855">
                  <c:v>1757.1818181818182</c:v>
                </c:pt>
                <c:pt idx="1856">
                  <c:v>1705.5</c:v>
                </c:pt>
                <c:pt idx="1857">
                  <c:v>1653.8181818181818</c:v>
                </c:pt>
                <c:pt idx="1858">
                  <c:v>1602.1363636363637</c:v>
                </c:pt>
                <c:pt idx="1859">
                  <c:v>1550.4545454545455</c:v>
                </c:pt>
                <c:pt idx="1860">
                  <c:v>1498.7727272727273</c:v>
                </c:pt>
                <c:pt idx="1861">
                  <c:v>1447.090909090909</c:v>
                </c:pt>
                <c:pt idx="1862">
                  <c:v>1395.409090909091</c:v>
                </c:pt>
                <c:pt idx="1863">
                  <c:v>1343.7272727272725</c:v>
                </c:pt>
                <c:pt idx="1864">
                  <c:v>1292.0454545454545</c:v>
                </c:pt>
                <c:pt idx="1865">
                  <c:v>1240.3636363636363</c:v>
                </c:pt>
                <c:pt idx="1866">
                  <c:v>1188.6818181818182</c:v>
                </c:pt>
                <c:pt idx="1867">
                  <c:v>1137</c:v>
                </c:pt>
                <c:pt idx="1868">
                  <c:v>1085.3181818181818</c:v>
                </c:pt>
                <c:pt idx="1869">
                  <c:v>1033.6363636363637</c:v>
                </c:pt>
                <c:pt idx="1870">
                  <c:v>981.95454545454538</c:v>
                </c:pt>
                <c:pt idx="1871">
                  <c:v>930.27272727272725</c:v>
                </c:pt>
                <c:pt idx="1872">
                  <c:v>878.59090909090912</c:v>
                </c:pt>
                <c:pt idx="1873">
                  <c:v>826.90909090909088</c:v>
                </c:pt>
                <c:pt idx="1874">
                  <c:v>775.22727272727275</c:v>
                </c:pt>
                <c:pt idx="1875">
                  <c:v>723.54545454545439</c:v>
                </c:pt>
                <c:pt idx="1876">
                  <c:v>671.86363636363626</c:v>
                </c:pt>
                <c:pt idx="1877">
                  <c:v>620.18181818181813</c:v>
                </c:pt>
                <c:pt idx="1878">
                  <c:v>568.5</c:v>
                </c:pt>
                <c:pt idx="1879">
                  <c:v>516.81818181818187</c:v>
                </c:pt>
                <c:pt idx="1880">
                  <c:v>465.13636363636346</c:v>
                </c:pt>
                <c:pt idx="1881">
                  <c:v>413.45454545454533</c:v>
                </c:pt>
                <c:pt idx="1882">
                  <c:v>361.7727272727272</c:v>
                </c:pt>
                <c:pt idx="1883">
                  <c:v>310.09090909090907</c:v>
                </c:pt>
                <c:pt idx="1884">
                  <c:v>258.40909090909093</c:v>
                </c:pt>
                <c:pt idx="1885">
                  <c:v>206.72727272727255</c:v>
                </c:pt>
                <c:pt idx="1886">
                  <c:v>155.04545454545442</c:v>
                </c:pt>
                <c:pt idx="1887">
                  <c:v>103.36363636363627</c:v>
                </c:pt>
                <c:pt idx="1888">
                  <c:v>51.681818181818137</c:v>
                </c:pt>
                <c:pt idx="1889">
                  <c:v>0</c:v>
                </c:pt>
                <c:pt idx="1890">
                  <c:v>2293</c:v>
                </c:pt>
                <c:pt idx="1891">
                  <c:v>2240.8863636363635</c:v>
                </c:pt>
                <c:pt idx="1892">
                  <c:v>2188.7727272727275</c:v>
                </c:pt>
                <c:pt idx="1893">
                  <c:v>2136.659090909091</c:v>
                </c:pt>
                <c:pt idx="1894">
                  <c:v>2084.5454545454545</c:v>
                </c:pt>
                <c:pt idx="1895">
                  <c:v>2032.4318181818182</c:v>
                </c:pt>
                <c:pt idx="1896">
                  <c:v>1980.3181818181818</c:v>
                </c:pt>
                <c:pt idx="1897">
                  <c:v>1928.2045454545455</c:v>
                </c:pt>
                <c:pt idx="1898">
                  <c:v>1876.090909090909</c:v>
                </c:pt>
                <c:pt idx="1899">
                  <c:v>1823.9772727272727</c:v>
                </c:pt>
                <c:pt idx="1900">
                  <c:v>1771.8636363636363</c:v>
                </c:pt>
                <c:pt idx="1901">
                  <c:v>1719.75</c:v>
                </c:pt>
                <c:pt idx="1902">
                  <c:v>1667.6363636363637</c:v>
                </c:pt>
                <c:pt idx="1903">
                  <c:v>1615.5227272727273</c:v>
                </c:pt>
                <c:pt idx="1904">
                  <c:v>1563.409090909091</c:v>
                </c:pt>
                <c:pt idx="1905">
                  <c:v>1511.2954545454545</c:v>
                </c:pt>
                <c:pt idx="1906">
                  <c:v>1459.1818181818182</c:v>
                </c:pt>
                <c:pt idx="1907">
                  <c:v>1407.0681818181818</c:v>
                </c:pt>
                <c:pt idx="1908">
                  <c:v>1354.9545454545453</c:v>
                </c:pt>
                <c:pt idx="1909">
                  <c:v>1302.840909090909</c:v>
                </c:pt>
                <c:pt idx="1910">
                  <c:v>1250.7272727272727</c:v>
                </c:pt>
                <c:pt idx="1911">
                  <c:v>1198.6136363636363</c:v>
                </c:pt>
                <c:pt idx="1912">
                  <c:v>1146.5</c:v>
                </c:pt>
                <c:pt idx="1913">
                  <c:v>1094.3863636363637</c:v>
                </c:pt>
                <c:pt idx="1914">
                  <c:v>1042.2727272727273</c:v>
                </c:pt>
                <c:pt idx="1915">
                  <c:v>990.15909090909076</c:v>
                </c:pt>
                <c:pt idx="1916">
                  <c:v>938.0454545454545</c:v>
                </c:pt>
                <c:pt idx="1917">
                  <c:v>885.93181818181813</c:v>
                </c:pt>
                <c:pt idx="1918">
                  <c:v>833.81818181818187</c:v>
                </c:pt>
                <c:pt idx="1919">
                  <c:v>781.7045454545455</c:v>
                </c:pt>
                <c:pt idx="1920">
                  <c:v>729.59090909090901</c:v>
                </c:pt>
                <c:pt idx="1921">
                  <c:v>677.47727272727263</c:v>
                </c:pt>
                <c:pt idx="1922">
                  <c:v>625.36363636363637</c:v>
                </c:pt>
                <c:pt idx="1923">
                  <c:v>573.25</c:v>
                </c:pt>
                <c:pt idx="1924">
                  <c:v>521.13636363636363</c:v>
                </c:pt>
                <c:pt idx="1925">
                  <c:v>469.02272727272714</c:v>
                </c:pt>
                <c:pt idx="1926">
                  <c:v>416.90909090909082</c:v>
                </c:pt>
                <c:pt idx="1927">
                  <c:v>364.7954545454545</c:v>
                </c:pt>
                <c:pt idx="1928">
                  <c:v>312.68181818181819</c:v>
                </c:pt>
                <c:pt idx="1929">
                  <c:v>260.56818181818181</c:v>
                </c:pt>
                <c:pt idx="1930">
                  <c:v>208.45454545454527</c:v>
                </c:pt>
                <c:pt idx="1931">
                  <c:v>156.34090909090895</c:v>
                </c:pt>
                <c:pt idx="1932">
                  <c:v>104.22727272727263</c:v>
                </c:pt>
                <c:pt idx="1933">
                  <c:v>52.113636363636317</c:v>
                </c:pt>
                <c:pt idx="1934">
                  <c:v>0</c:v>
                </c:pt>
                <c:pt idx="1935">
                  <c:v>2313</c:v>
                </c:pt>
                <c:pt idx="1936">
                  <c:v>2260.431818181818</c:v>
                </c:pt>
                <c:pt idx="1937">
                  <c:v>2207.8636363636365</c:v>
                </c:pt>
                <c:pt idx="1938">
                  <c:v>2155.2954545454545</c:v>
                </c:pt>
                <c:pt idx="1939">
                  <c:v>2102.7272727272725</c:v>
                </c:pt>
                <c:pt idx="1940">
                  <c:v>2050.159090909091</c:v>
                </c:pt>
                <c:pt idx="1941">
                  <c:v>1997.590909090909</c:v>
                </c:pt>
                <c:pt idx="1942">
                  <c:v>1945.0227272727273</c:v>
                </c:pt>
                <c:pt idx="1943">
                  <c:v>1892.4545454545453</c:v>
                </c:pt>
                <c:pt idx="1944">
                  <c:v>1839.8863636363635</c:v>
                </c:pt>
                <c:pt idx="1945">
                  <c:v>1787.3181818181818</c:v>
                </c:pt>
                <c:pt idx="1946">
                  <c:v>1734.75</c:v>
                </c:pt>
                <c:pt idx="1947">
                  <c:v>1682.1818181818182</c:v>
                </c:pt>
                <c:pt idx="1948">
                  <c:v>1629.6136363636365</c:v>
                </c:pt>
                <c:pt idx="1949">
                  <c:v>1577.0454545454547</c:v>
                </c:pt>
                <c:pt idx="1950">
                  <c:v>1524.4772727272727</c:v>
                </c:pt>
                <c:pt idx="1951">
                  <c:v>1471.909090909091</c:v>
                </c:pt>
                <c:pt idx="1952">
                  <c:v>1419.340909090909</c:v>
                </c:pt>
                <c:pt idx="1953">
                  <c:v>1366.772727272727</c:v>
                </c:pt>
                <c:pt idx="1954">
                  <c:v>1314.2045454545453</c:v>
                </c:pt>
                <c:pt idx="1955">
                  <c:v>1261.6363636363635</c:v>
                </c:pt>
                <c:pt idx="1956">
                  <c:v>1209.0681818181818</c:v>
                </c:pt>
                <c:pt idx="1957">
                  <c:v>1156.5</c:v>
                </c:pt>
                <c:pt idx="1958">
                  <c:v>1103.9318181818182</c:v>
                </c:pt>
                <c:pt idx="1959">
                  <c:v>1051.3636363636365</c:v>
                </c:pt>
                <c:pt idx="1960">
                  <c:v>998.79545454545439</c:v>
                </c:pt>
                <c:pt idx="1961">
                  <c:v>946.22727272727263</c:v>
                </c:pt>
                <c:pt idx="1962">
                  <c:v>893.65909090909088</c:v>
                </c:pt>
                <c:pt idx="1963">
                  <c:v>841.09090909090912</c:v>
                </c:pt>
                <c:pt idx="1964">
                  <c:v>788.52272727272737</c:v>
                </c:pt>
                <c:pt idx="1965">
                  <c:v>735.95454545454527</c:v>
                </c:pt>
                <c:pt idx="1966">
                  <c:v>683.38636363636351</c:v>
                </c:pt>
                <c:pt idx="1967">
                  <c:v>630.81818181818176</c:v>
                </c:pt>
                <c:pt idx="1968">
                  <c:v>578.25</c:v>
                </c:pt>
                <c:pt idx="1969">
                  <c:v>525.68181818181824</c:v>
                </c:pt>
                <c:pt idx="1970">
                  <c:v>473.1136363636362</c:v>
                </c:pt>
                <c:pt idx="1971">
                  <c:v>420.54545454545445</c:v>
                </c:pt>
                <c:pt idx="1972">
                  <c:v>367.97727272727263</c:v>
                </c:pt>
                <c:pt idx="1973">
                  <c:v>315.40909090909088</c:v>
                </c:pt>
                <c:pt idx="1974">
                  <c:v>262.84090909090912</c:v>
                </c:pt>
                <c:pt idx="1975">
                  <c:v>210.27272727272708</c:v>
                </c:pt>
                <c:pt idx="1976">
                  <c:v>157.70454545454533</c:v>
                </c:pt>
                <c:pt idx="1977">
                  <c:v>105.13636363636354</c:v>
                </c:pt>
                <c:pt idx="1978">
                  <c:v>52.56818181818177</c:v>
                </c:pt>
                <c:pt idx="1979">
                  <c:v>0</c:v>
                </c:pt>
                <c:pt idx="1980">
                  <c:v>2332</c:v>
                </c:pt>
                <c:pt idx="1981">
                  <c:v>2279</c:v>
                </c:pt>
                <c:pt idx="1982">
                  <c:v>2226</c:v>
                </c:pt>
                <c:pt idx="1983">
                  <c:v>2173</c:v>
                </c:pt>
                <c:pt idx="1984">
                  <c:v>2120</c:v>
                </c:pt>
                <c:pt idx="1985">
                  <c:v>2067</c:v>
                </c:pt>
                <c:pt idx="1986">
                  <c:v>2014</c:v>
                </c:pt>
                <c:pt idx="1987">
                  <c:v>1961</c:v>
                </c:pt>
                <c:pt idx="1988">
                  <c:v>1907.9999999999998</c:v>
                </c:pt>
                <c:pt idx="1989">
                  <c:v>1855</c:v>
                </c:pt>
                <c:pt idx="1990">
                  <c:v>1802</c:v>
                </c:pt>
                <c:pt idx="1991">
                  <c:v>1749</c:v>
                </c:pt>
                <c:pt idx="1992">
                  <c:v>1696</c:v>
                </c:pt>
                <c:pt idx="1993">
                  <c:v>1643</c:v>
                </c:pt>
                <c:pt idx="1994">
                  <c:v>1590.0000000000002</c:v>
                </c:pt>
                <c:pt idx="1995">
                  <c:v>1537</c:v>
                </c:pt>
                <c:pt idx="1996">
                  <c:v>1484</c:v>
                </c:pt>
                <c:pt idx="1997">
                  <c:v>1431</c:v>
                </c:pt>
                <c:pt idx="1998">
                  <c:v>1377.9999999999998</c:v>
                </c:pt>
                <c:pt idx="1999">
                  <c:v>1324.9999999999998</c:v>
                </c:pt>
                <c:pt idx="2000">
                  <c:v>1272</c:v>
                </c:pt>
                <c:pt idx="2001">
                  <c:v>1219</c:v>
                </c:pt>
                <c:pt idx="2002">
                  <c:v>1166</c:v>
                </c:pt>
                <c:pt idx="2003">
                  <c:v>1113</c:v>
                </c:pt>
                <c:pt idx="2004">
                  <c:v>1060</c:v>
                </c:pt>
                <c:pt idx="2005">
                  <c:v>1006.9999999999999</c:v>
                </c:pt>
                <c:pt idx="2006">
                  <c:v>953.99999999999989</c:v>
                </c:pt>
                <c:pt idx="2007">
                  <c:v>901</c:v>
                </c:pt>
                <c:pt idx="2008">
                  <c:v>848</c:v>
                </c:pt>
                <c:pt idx="2009">
                  <c:v>795.00000000000011</c:v>
                </c:pt>
                <c:pt idx="2010">
                  <c:v>741.99999999999989</c:v>
                </c:pt>
                <c:pt idx="2011">
                  <c:v>688.99999999999989</c:v>
                </c:pt>
                <c:pt idx="2012">
                  <c:v>636</c:v>
                </c:pt>
                <c:pt idx="2013">
                  <c:v>583</c:v>
                </c:pt>
                <c:pt idx="2014">
                  <c:v>530</c:v>
                </c:pt>
                <c:pt idx="2015">
                  <c:v>476.99999999999983</c:v>
                </c:pt>
                <c:pt idx="2016">
                  <c:v>423.99999999999989</c:v>
                </c:pt>
                <c:pt idx="2017">
                  <c:v>370.99999999999994</c:v>
                </c:pt>
                <c:pt idx="2018">
                  <c:v>318</c:v>
                </c:pt>
                <c:pt idx="2019">
                  <c:v>265</c:v>
                </c:pt>
                <c:pt idx="2020">
                  <c:v>211.9999999999998</c:v>
                </c:pt>
                <c:pt idx="2021">
                  <c:v>158.99999999999986</c:v>
                </c:pt>
                <c:pt idx="2022">
                  <c:v>105.9999999999999</c:v>
                </c:pt>
                <c:pt idx="2023">
                  <c:v>52.99999999999995</c:v>
                </c:pt>
                <c:pt idx="2024">
                  <c:v>0</c:v>
                </c:pt>
                <c:pt idx="2025">
                  <c:v>2352</c:v>
                </c:pt>
                <c:pt idx="2026">
                  <c:v>2298.5454545454545</c:v>
                </c:pt>
                <c:pt idx="2027">
                  <c:v>2245.090909090909</c:v>
                </c:pt>
                <c:pt idx="2028">
                  <c:v>2191.636363636364</c:v>
                </c:pt>
                <c:pt idx="2029">
                  <c:v>2138.181818181818</c:v>
                </c:pt>
                <c:pt idx="2030">
                  <c:v>2084.7272727272725</c:v>
                </c:pt>
                <c:pt idx="2031">
                  <c:v>2031.2727272727273</c:v>
                </c:pt>
                <c:pt idx="2032">
                  <c:v>1977.818181818182</c:v>
                </c:pt>
                <c:pt idx="2033">
                  <c:v>1924.3636363636363</c:v>
                </c:pt>
                <c:pt idx="2034">
                  <c:v>1870.9090909090908</c:v>
                </c:pt>
                <c:pt idx="2035">
                  <c:v>1817.4545454545455</c:v>
                </c:pt>
                <c:pt idx="2036">
                  <c:v>1764</c:v>
                </c:pt>
                <c:pt idx="2037">
                  <c:v>1710.5454545454545</c:v>
                </c:pt>
                <c:pt idx="2038">
                  <c:v>1657.0909090909092</c:v>
                </c:pt>
                <c:pt idx="2039">
                  <c:v>1603.6363636363637</c:v>
                </c:pt>
                <c:pt idx="2040">
                  <c:v>1550.181818181818</c:v>
                </c:pt>
                <c:pt idx="2041">
                  <c:v>1496.7272727272727</c:v>
                </c:pt>
                <c:pt idx="2042">
                  <c:v>1443.2727272727273</c:v>
                </c:pt>
                <c:pt idx="2043">
                  <c:v>1389.8181818181815</c:v>
                </c:pt>
                <c:pt idx="2044">
                  <c:v>1336.3636363636363</c:v>
                </c:pt>
                <c:pt idx="2045">
                  <c:v>1282.9090909090908</c:v>
                </c:pt>
                <c:pt idx="2046">
                  <c:v>1229.4545454545455</c:v>
                </c:pt>
                <c:pt idx="2047">
                  <c:v>1176</c:v>
                </c:pt>
                <c:pt idx="2048">
                  <c:v>1122.5454545454545</c:v>
                </c:pt>
                <c:pt idx="2049">
                  <c:v>1069.0909090909092</c:v>
                </c:pt>
                <c:pt idx="2050">
                  <c:v>1015.6363636363635</c:v>
                </c:pt>
                <c:pt idx="2051">
                  <c:v>962.18181818181813</c:v>
                </c:pt>
                <c:pt idx="2052">
                  <c:v>908.72727272727275</c:v>
                </c:pt>
                <c:pt idx="2053">
                  <c:v>855.27272727272725</c:v>
                </c:pt>
                <c:pt idx="2054">
                  <c:v>801.81818181818187</c:v>
                </c:pt>
                <c:pt idx="2055">
                  <c:v>748.36363636363626</c:v>
                </c:pt>
                <c:pt idx="2056">
                  <c:v>694.90909090909076</c:v>
                </c:pt>
                <c:pt idx="2057">
                  <c:v>641.45454545454538</c:v>
                </c:pt>
                <c:pt idx="2058">
                  <c:v>588</c:v>
                </c:pt>
                <c:pt idx="2059">
                  <c:v>534.54545454545462</c:v>
                </c:pt>
                <c:pt idx="2060">
                  <c:v>481.09090909090895</c:v>
                </c:pt>
                <c:pt idx="2061">
                  <c:v>427.63636363636351</c:v>
                </c:pt>
                <c:pt idx="2062">
                  <c:v>374.18181818181813</c:v>
                </c:pt>
                <c:pt idx="2063">
                  <c:v>320.72727272727269</c:v>
                </c:pt>
                <c:pt idx="2064">
                  <c:v>267.27272727272731</c:v>
                </c:pt>
                <c:pt idx="2065">
                  <c:v>213.81818181818164</c:v>
                </c:pt>
                <c:pt idx="2066">
                  <c:v>160.36363636363623</c:v>
                </c:pt>
                <c:pt idx="2067">
                  <c:v>106.90909090909082</c:v>
                </c:pt>
                <c:pt idx="2068">
                  <c:v>53.454545454545411</c:v>
                </c:pt>
                <c:pt idx="2069">
                  <c:v>0</c:v>
                </c:pt>
                <c:pt idx="2070">
                  <c:v>2372</c:v>
                </c:pt>
                <c:pt idx="2071">
                  <c:v>2318.090909090909</c:v>
                </c:pt>
                <c:pt idx="2072">
                  <c:v>2264.1818181818185</c:v>
                </c:pt>
                <c:pt idx="2073">
                  <c:v>2210.2727272727275</c:v>
                </c:pt>
                <c:pt idx="2074">
                  <c:v>2156.3636363636365</c:v>
                </c:pt>
                <c:pt idx="2075">
                  <c:v>2102.4545454545455</c:v>
                </c:pt>
                <c:pt idx="2076">
                  <c:v>2048.5454545454545</c:v>
                </c:pt>
                <c:pt idx="2077">
                  <c:v>1994.6363636363637</c:v>
                </c:pt>
                <c:pt idx="2078">
                  <c:v>1940.7272727272725</c:v>
                </c:pt>
                <c:pt idx="2079">
                  <c:v>1886.8181818181818</c:v>
                </c:pt>
                <c:pt idx="2080">
                  <c:v>1832.9090909090908</c:v>
                </c:pt>
                <c:pt idx="2081">
                  <c:v>1779</c:v>
                </c:pt>
                <c:pt idx="2082">
                  <c:v>1725.0909090909092</c:v>
                </c:pt>
                <c:pt idx="2083">
                  <c:v>1671.1818181818182</c:v>
                </c:pt>
                <c:pt idx="2084">
                  <c:v>1617.2727272727275</c:v>
                </c:pt>
                <c:pt idx="2085">
                  <c:v>1563.3636363636363</c:v>
                </c:pt>
                <c:pt idx="2086">
                  <c:v>1509.4545454545455</c:v>
                </c:pt>
                <c:pt idx="2087">
                  <c:v>1455.5454545454545</c:v>
                </c:pt>
                <c:pt idx="2088">
                  <c:v>1401.6363636363635</c:v>
                </c:pt>
                <c:pt idx="2089">
                  <c:v>1347.7272727272725</c:v>
                </c:pt>
                <c:pt idx="2090">
                  <c:v>1293.8181818181818</c:v>
                </c:pt>
                <c:pt idx="2091">
                  <c:v>1239.9090909090908</c:v>
                </c:pt>
                <c:pt idx="2092">
                  <c:v>1186</c:v>
                </c:pt>
                <c:pt idx="2093">
                  <c:v>1132.0909090909092</c:v>
                </c:pt>
                <c:pt idx="2094">
                  <c:v>1078.1818181818182</c:v>
                </c:pt>
                <c:pt idx="2095">
                  <c:v>1024.2727272727273</c:v>
                </c:pt>
                <c:pt idx="2096">
                  <c:v>970.36363636363626</c:v>
                </c:pt>
                <c:pt idx="2097">
                  <c:v>916.45454545454538</c:v>
                </c:pt>
                <c:pt idx="2098">
                  <c:v>862.54545454545462</c:v>
                </c:pt>
                <c:pt idx="2099">
                  <c:v>808.63636363636374</c:v>
                </c:pt>
                <c:pt idx="2100">
                  <c:v>754.72727272727263</c:v>
                </c:pt>
                <c:pt idx="2101">
                  <c:v>700.81818181818176</c:v>
                </c:pt>
                <c:pt idx="2102">
                  <c:v>646.90909090909088</c:v>
                </c:pt>
                <c:pt idx="2103">
                  <c:v>593</c:v>
                </c:pt>
                <c:pt idx="2104">
                  <c:v>539.09090909090912</c:v>
                </c:pt>
                <c:pt idx="2105">
                  <c:v>485.18181818181802</c:v>
                </c:pt>
                <c:pt idx="2106">
                  <c:v>431.27272727272714</c:v>
                </c:pt>
                <c:pt idx="2107">
                  <c:v>377.36363636363632</c:v>
                </c:pt>
                <c:pt idx="2108">
                  <c:v>323.45454545454544</c:v>
                </c:pt>
                <c:pt idx="2109">
                  <c:v>269.54545454545456</c:v>
                </c:pt>
                <c:pt idx="2110">
                  <c:v>215.63636363636346</c:v>
                </c:pt>
                <c:pt idx="2111">
                  <c:v>161.72727272727258</c:v>
                </c:pt>
                <c:pt idx="2112">
                  <c:v>107.81818181818173</c:v>
                </c:pt>
                <c:pt idx="2113">
                  <c:v>53.909090909090864</c:v>
                </c:pt>
                <c:pt idx="2114">
                  <c:v>0</c:v>
                </c:pt>
                <c:pt idx="2115">
                  <c:v>2391</c:v>
                </c:pt>
                <c:pt idx="2116">
                  <c:v>2336.659090909091</c:v>
                </c:pt>
                <c:pt idx="2117">
                  <c:v>2282.318181818182</c:v>
                </c:pt>
                <c:pt idx="2118">
                  <c:v>2227.977272727273</c:v>
                </c:pt>
                <c:pt idx="2119">
                  <c:v>2173.6363636363635</c:v>
                </c:pt>
                <c:pt idx="2120">
                  <c:v>2119.2954545454545</c:v>
                </c:pt>
                <c:pt idx="2121">
                  <c:v>2064.9545454545455</c:v>
                </c:pt>
                <c:pt idx="2122">
                  <c:v>2010.6136363636365</c:v>
                </c:pt>
                <c:pt idx="2123">
                  <c:v>1956.272727272727</c:v>
                </c:pt>
                <c:pt idx="2124">
                  <c:v>1901.931818181818</c:v>
                </c:pt>
                <c:pt idx="2125">
                  <c:v>1847.590909090909</c:v>
                </c:pt>
                <c:pt idx="2126">
                  <c:v>1793.25</c:v>
                </c:pt>
                <c:pt idx="2127">
                  <c:v>1738.909090909091</c:v>
                </c:pt>
                <c:pt idx="2128">
                  <c:v>1684.568181818182</c:v>
                </c:pt>
                <c:pt idx="2129">
                  <c:v>1630.227272727273</c:v>
                </c:pt>
                <c:pt idx="2130">
                  <c:v>1575.8863636363635</c:v>
                </c:pt>
                <c:pt idx="2131">
                  <c:v>1521.5454545454545</c:v>
                </c:pt>
                <c:pt idx="2132">
                  <c:v>1467.2045454545455</c:v>
                </c:pt>
                <c:pt idx="2133">
                  <c:v>1412.8636363636363</c:v>
                </c:pt>
                <c:pt idx="2134">
                  <c:v>1358.522727272727</c:v>
                </c:pt>
                <c:pt idx="2135">
                  <c:v>1304.181818181818</c:v>
                </c:pt>
                <c:pt idx="2136">
                  <c:v>1249.840909090909</c:v>
                </c:pt>
                <c:pt idx="2137">
                  <c:v>1195.5</c:v>
                </c:pt>
                <c:pt idx="2138">
                  <c:v>1141.159090909091</c:v>
                </c:pt>
                <c:pt idx="2139">
                  <c:v>1086.818181818182</c:v>
                </c:pt>
                <c:pt idx="2140">
                  <c:v>1032.4772727272725</c:v>
                </c:pt>
                <c:pt idx="2141">
                  <c:v>978.13636363636351</c:v>
                </c:pt>
                <c:pt idx="2142">
                  <c:v>923.7954545454545</c:v>
                </c:pt>
                <c:pt idx="2143">
                  <c:v>869.4545454545455</c:v>
                </c:pt>
                <c:pt idx="2144">
                  <c:v>815.11363636363649</c:v>
                </c:pt>
                <c:pt idx="2145">
                  <c:v>760.77272727272714</c:v>
                </c:pt>
                <c:pt idx="2146">
                  <c:v>706.43181818181813</c:v>
                </c:pt>
                <c:pt idx="2147">
                  <c:v>652.09090909090901</c:v>
                </c:pt>
                <c:pt idx="2148">
                  <c:v>597.75</c:v>
                </c:pt>
                <c:pt idx="2149">
                  <c:v>543.40909090909099</c:v>
                </c:pt>
                <c:pt idx="2150">
                  <c:v>489.06818181818164</c:v>
                </c:pt>
                <c:pt idx="2151">
                  <c:v>434.72727272727263</c:v>
                </c:pt>
                <c:pt idx="2152">
                  <c:v>380.38636363636357</c:v>
                </c:pt>
                <c:pt idx="2153">
                  <c:v>326.0454545454545</c:v>
                </c:pt>
                <c:pt idx="2154">
                  <c:v>271.7045454545455</c:v>
                </c:pt>
                <c:pt idx="2155">
                  <c:v>217.36363636363618</c:v>
                </c:pt>
                <c:pt idx="2156">
                  <c:v>163.02272727272714</c:v>
                </c:pt>
                <c:pt idx="2157">
                  <c:v>108.68181818181809</c:v>
                </c:pt>
                <c:pt idx="2158">
                  <c:v>54.340909090909044</c:v>
                </c:pt>
                <c:pt idx="2159">
                  <c:v>0</c:v>
                </c:pt>
                <c:pt idx="2160">
                  <c:v>2411</c:v>
                </c:pt>
                <c:pt idx="2161">
                  <c:v>2356.2045454545455</c:v>
                </c:pt>
                <c:pt idx="2162">
                  <c:v>2301.409090909091</c:v>
                </c:pt>
                <c:pt idx="2163">
                  <c:v>2246.6136363636365</c:v>
                </c:pt>
                <c:pt idx="2164">
                  <c:v>2191.8181818181815</c:v>
                </c:pt>
                <c:pt idx="2165">
                  <c:v>2137.022727272727</c:v>
                </c:pt>
                <c:pt idx="2166">
                  <c:v>2082.227272727273</c:v>
                </c:pt>
                <c:pt idx="2167">
                  <c:v>2027.4318181818182</c:v>
                </c:pt>
                <c:pt idx="2168">
                  <c:v>1972.6363636363635</c:v>
                </c:pt>
                <c:pt idx="2169">
                  <c:v>1917.840909090909</c:v>
                </c:pt>
                <c:pt idx="2170">
                  <c:v>1863.0454545454545</c:v>
                </c:pt>
                <c:pt idx="2171">
                  <c:v>1808.25</c:v>
                </c:pt>
                <c:pt idx="2172">
                  <c:v>1753.4545454545455</c:v>
                </c:pt>
                <c:pt idx="2173">
                  <c:v>1698.659090909091</c:v>
                </c:pt>
                <c:pt idx="2174">
                  <c:v>1643.8636363636365</c:v>
                </c:pt>
                <c:pt idx="2175">
                  <c:v>1589.0681818181818</c:v>
                </c:pt>
                <c:pt idx="2176">
                  <c:v>1534.2727272727273</c:v>
                </c:pt>
                <c:pt idx="2177">
                  <c:v>1479.4772727272727</c:v>
                </c:pt>
                <c:pt idx="2178">
                  <c:v>1424.681818181818</c:v>
                </c:pt>
                <c:pt idx="2179">
                  <c:v>1369.8863636363635</c:v>
                </c:pt>
                <c:pt idx="2180">
                  <c:v>1315.090909090909</c:v>
                </c:pt>
                <c:pt idx="2181">
                  <c:v>1260.2954545454545</c:v>
                </c:pt>
                <c:pt idx="2182">
                  <c:v>1205.5</c:v>
                </c:pt>
                <c:pt idx="2183">
                  <c:v>1150.7045454545455</c:v>
                </c:pt>
                <c:pt idx="2184">
                  <c:v>1095.909090909091</c:v>
                </c:pt>
                <c:pt idx="2185">
                  <c:v>1041.1136363636363</c:v>
                </c:pt>
                <c:pt idx="2186">
                  <c:v>986.31818181818176</c:v>
                </c:pt>
                <c:pt idx="2187">
                  <c:v>931.52272727272725</c:v>
                </c:pt>
                <c:pt idx="2188">
                  <c:v>876.72727272727275</c:v>
                </c:pt>
                <c:pt idx="2189">
                  <c:v>821.93181818181824</c:v>
                </c:pt>
                <c:pt idx="2190">
                  <c:v>767.13636363636351</c:v>
                </c:pt>
                <c:pt idx="2191">
                  <c:v>712.34090909090901</c:v>
                </c:pt>
                <c:pt idx="2192">
                  <c:v>657.5454545454545</c:v>
                </c:pt>
                <c:pt idx="2193">
                  <c:v>602.75</c:v>
                </c:pt>
                <c:pt idx="2194">
                  <c:v>547.9545454545455</c:v>
                </c:pt>
                <c:pt idx="2195">
                  <c:v>493.15909090909076</c:v>
                </c:pt>
                <c:pt idx="2196">
                  <c:v>438.36363636363626</c:v>
                </c:pt>
                <c:pt idx="2197">
                  <c:v>383.56818181818176</c:v>
                </c:pt>
                <c:pt idx="2198">
                  <c:v>328.77272727272725</c:v>
                </c:pt>
                <c:pt idx="2199">
                  <c:v>273.97727272727275</c:v>
                </c:pt>
                <c:pt idx="2200">
                  <c:v>219.18181818181799</c:v>
                </c:pt>
                <c:pt idx="2201">
                  <c:v>164.38636363636348</c:v>
                </c:pt>
                <c:pt idx="2202">
                  <c:v>109.59090909090899</c:v>
                </c:pt>
                <c:pt idx="2203">
                  <c:v>54.795454545454497</c:v>
                </c:pt>
                <c:pt idx="2204">
                  <c:v>0</c:v>
                </c:pt>
                <c:pt idx="2205">
                  <c:v>2430</c:v>
                </c:pt>
                <c:pt idx="2206">
                  <c:v>2374.7727272727275</c:v>
                </c:pt>
                <c:pt idx="2207">
                  <c:v>2319.5454545454545</c:v>
                </c:pt>
                <c:pt idx="2208">
                  <c:v>2264.318181818182</c:v>
                </c:pt>
                <c:pt idx="2209">
                  <c:v>2209.090909090909</c:v>
                </c:pt>
                <c:pt idx="2210">
                  <c:v>2153.8636363636365</c:v>
                </c:pt>
                <c:pt idx="2211">
                  <c:v>2098.6363636363635</c:v>
                </c:pt>
                <c:pt idx="2212">
                  <c:v>2043.409090909091</c:v>
                </c:pt>
                <c:pt idx="2213">
                  <c:v>1988.181818181818</c:v>
                </c:pt>
                <c:pt idx="2214">
                  <c:v>1932.9545454545453</c:v>
                </c:pt>
                <c:pt idx="2215">
                  <c:v>1877.7272727272727</c:v>
                </c:pt>
                <c:pt idx="2216">
                  <c:v>1822.5</c:v>
                </c:pt>
                <c:pt idx="2217">
                  <c:v>1767.2727272727273</c:v>
                </c:pt>
                <c:pt idx="2218">
                  <c:v>1712.0454545454547</c:v>
                </c:pt>
                <c:pt idx="2219">
                  <c:v>1656.818181818182</c:v>
                </c:pt>
                <c:pt idx="2220">
                  <c:v>1601.590909090909</c:v>
                </c:pt>
                <c:pt idx="2221">
                  <c:v>1546.3636363636363</c:v>
                </c:pt>
                <c:pt idx="2222">
                  <c:v>1491.1363636363637</c:v>
                </c:pt>
                <c:pt idx="2223">
                  <c:v>1435.9090909090908</c:v>
                </c:pt>
                <c:pt idx="2224">
                  <c:v>1380.681818181818</c:v>
                </c:pt>
                <c:pt idx="2225">
                  <c:v>1325.4545454545453</c:v>
                </c:pt>
                <c:pt idx="2226">
                  <c:v>1270.2272727272727</c:v>
                </c:pt>
                <c:pt idx="2227">
                  <c:v>1215</c:v>
                </c:pt>
                <c:pt idx="2228">
                  <c:v>1159.7727272727273</c:v>
                </c:pt>
                <c:pt idx="2229">
                  <c:v>1104.5454545454547</c:v>
                </c:pt>
                <c:pt idx="2230">
                  <c:v>1049.3181818181818</c:v>
                </c:pt>
                <c:pt idx="2231">
                  <c:v>994.09090909090901</c:v>
                </c:pt>
                <c:pt idx="2232">
                  <c:v>938.86363636363637</c:v>
                </c:pt>
                <c:pt idx="2233">
                  <c:v>883.63636363636363</c:v>
                </c:pt>
                <c:pt idx="2234">
                  <c:v>828.40909090909099</c:v>
                </c:pt>
                <c:pt idx="2235">
                  <c:v>773.18181818181802</c:v>
                </c:pt>
                <c:pt idx="2236">
                  <c:v>717.95454545454538</c:v>
                </c:pt>
                <c:pt idx="2237">
                  <c:v>662.72727272727263</c:v>
                </c:pt>
                <c:pt idx="2238">
                  <c:v>607.5</c:v>
                </c:pt>
                <c:pt idx="2239">
                  <c:v>552.27272727272737</c:v>
                </c:pt>
                <c:pt idx="2240">
                  <c:v>497.04545454545439</c:v>
                </c:pt>
                <c:pt idx="2241">
                  <c:v>441.8181818181817</c:v>
                </c:pt>
                <c:pt idx="2242">
                  <c:v>386.59090909090901</c:v>
                </c:pt>
                <c:pt idx="2243">
                  <c:v>331.36363636363632</c:v>
                </c:pt>
                <c:pt idx="2244">
                  <c:v>276.13636363636368</c:v>
                </c:pt>
                <c:pt idx="2245">
                  <c:v>220.90909090909071</c:v>
                </c:pt>
                <c:pt idx="2246">
                  <c:v>165.68181818181804</c:v>
                </c:pt>
                <c:pt idx="2247">
                  <c:v>110.45454545454535</c:v>
                </c:pt>
                <c:pt idx="2248">
                  <c:v>55.227272727272677</c:v>
                </c:pt>
                <c:pt idx="2249">
                  <c:v>0</c:v>
                </c:pt>
                <c:pt idx="2250">
                  <c:v>2450</c:v>
                </c:pt>
                <c:pt idx="2251">
                  <c:v>2394.318181818182</c:v>
                </c:pt>
                <c:pt idx="2252">
                  <c:v>2338.6363636363635</c:v>
                </c:pt>
                <c:pt idx="2253">
                  <c:v>2282.9545454545455</c:v>
                </c:pt>
                <c:pt idx="2254">
                  <c:v>2227.272727272727</c:v>
                </c:pt>
                <c:pt idx="2255">
                  <c:v>2171.590909090909</c:v>
                </c:pt>
                <c:pt idx="2256">
                  <c:v>2115.909090909091</c:v>
                </c:pt>
                <c:pt idx="2257">
                  <c:v>2060.227272727273</c:v>
                </c:pt>
                <c:pt idx="2258">
                  <c:v>2004.5454545454545</c:v>
                </c:pt>
                <c:pt idx="2259">
                  <c:v>1948.8636363636363</c:v>
                </c:pt>
                <c:pt idx="2260">
                  <c:v>1893.1818181818182</c:v>
                </c:pt>
                <c:pt idx="2261">
                  <c:v>1837.5</c:v>
                </c:pt>
                <c:pt idx="2262">
                  <c:v>1781.8181818181818</c:v>
                </c:pt>
                <c:pt idx="2263">
                  <c:v>1726.1363636363637</c:v>
                </c:pt>
                <c:pt idx="2264">
                  <c:v>1670.4545454545455</c:v>
                </c:pt>
                <c:pt idx="2265">
                  <c:v>1614.7727272727273</c:v>
                </c:pt>
                <c:pt idx="2266">
                  <c:v>1559.090909090909</c:v>
                </c:pt>
                <c:pt idx="2267">
                  <c:v>1503.409090909091</c:v>
                </c:pt>
                <c:pt idx="2268">
                  <c:v>1447.7272727272725</c:v>
                </c:pt>
                <c:pt idx="2269">
                  <c:v>1392.0454545454545</c:v>
                </c:pt>
                <c:pt idx="2270">
                  <c:v>1336.3636363636363</c:v>
                </c:pt>
                <c:pt idx="2271">
                  <c:v>1280.6818181818182</c:v>
                </c:pt>
                <c:pt idx="2272">
                  <c:v>1225</c:v>
                </c:pt>
                <c:pt idx="2273">
                  <c:v>1169.3181818181818</c:v>
                </c:pt>
                <c:pt idx="2274">
                  <c:v>1113.6363636363637</c:v>
                </c:pt>
                <c:pt idx="2275">
                  <c:v>1057.9545454545453</c:v>
                </c:pt>
                <c:pt idx="2276">
                  <c:v>1002.2727272727273</c:v>
                </c:pt>
                <c:pt idx="2277">
                  <c:v>946.59090909090912</c:v>
                </c:pt>
                <c:pt idx="2278">
                  <c:v>890.90909090909088</c:v>
                </c:pt>
                <c:pt idx="2279">
                  <c:v>835.22727272727275</c:v>
                </c:pt>
                <c:pt idx="2280">
                  <c:v>779.54545454545439</c:v>
                </c:pt>
                <c:pt idx="2281">
                  <c:v>723.86363636363626</c:v>
                </c:pt>
                <c:pt idx="2282">
                  <c:v>668.18181818181813</c:v>
                </c:pt>
                <c:pt idx="2283">
                  <c:v>612.5</c:v>
                </c:pt>
                <c:pt idx="2284">
                  <c:v>556.81818181818187</c:v>
                </c:pt>
                <c:pt idx="2285">
                  <c:v>501.13636363636346</c:v>
                </c:pt>
                <c:pt idx="2286">
                  <c:v>445.45454545454533</c:v>
                </c:pt>
                <c:pt idx="2287">
                  <c:v>389.7727272727272</c:v>
                </c:pt>
                <c:pt idx="2288">
                  <c:v>334.09090909090907</c:v>
                </c:pt>
                <c:pt idx="2289">
                  <c:v>278.40909090909093</c:v>
                </c:pt>
                <c:pt idx="2290">
                  <c:v>222.72727272727252</c:v>
                </c:pt>
                <c:pt idx="2291">
                  <c:v>167.04545454545439</c:v>
                </c:pt>
                <c:pt idx="2292">
                  <c:v>111.36363636363626</c:v>
                </c:pt>
                <c:pt idx="2293">
                  <c:v>55.68181818181813</c:v>
                </c:pt>
                <c:pt idx="2294">
                  <c:v>0</c:v>
                </c:pt>
              </c:numCache>
            </c:numRef>
          </c:yVal>
          <c:smooth val="0"/>
          <c:extLst>
            <c:ext xmlns:c16="http://schemas.microsoft.com/office/drawing/2014/chart" uri="{C3380CC4-5D6E-409C-BE32-E72D297353CC}">
              <c16:uniqueId val="{00000002-1D99-43BC-8FF0-D2F0EC43BB2E}"/>
            </c:ext>
          </c:extLst>
        </c:ser>
        <c:dLbls>
          <c:showLegendKey val="0"/>
          <c:showVal val="0"/>
          <c:showCatName val="0"/>
          <c:showSerName val="0"/>
          <c:showPercent val="0"/>
          <c:showBubbleSize val="0"/>
        </c:dLbls>
        <c:axId val="770517167"/>
        <c:axId val="966946927"/>
      </c:scatterChart>
      <c:valAx>
        <c:axId val="770517167"/>
        <c:scaling>
          <c:orientation val="minMax"/>
          <c:max val="88200"/>
          <c:min val="14700"/>
        </c:scaling>
        <c:delete val="0"/>
        <c:axPos val="b"/>
        <c:title>
          <c:tx>
            <c:rich>
              <a:bodyPr rot="0" spcFirstLastPara="1" vertOverflow="ellipsis" vert="horz" wrap="square" anchor="ctr" anchorCtr="1"/>
              <a:lstStyle/>
              <a:p>
                <a:pPr>
                  <a:defRPr sz="1000" b="0" i="0" u="none" strike="noStrike" kern="1200" baseline="0">
                    <a:solidFill>
                      <a:srgbClr val="004460"/>
                    </a:solidFill>
                    <a:latin typeface="+mn-lt"/>
                    <a:ea typeface="+mn-ea"/>
                    <a:cs typeface="+mn-cs"/>
                  </a:defRPr>
                </a:pPr>
                <a:r>
                  <a:rPr lang="de-CH" dirty="0">
                    <a:solidFill>
                      <a:srgbClr val="004460"/>
                    </a:solidFill>
                  </a:rPr>
                  <a:t>Ø Jahreseinkommen</a:t>
                </a:r>
              </a:p>
            </c:rich>
          </c:tx>
          <c:layout>
            <c:manualLayout>
              <c:xMode val="edge"/>
              <c:yMode val="edge"/>
              <c:x val="0.46401523194432159"/>
              <c:y val="0.94945054772345072"/>
            </c:manualLayout>
          </c:layout>
          <c:overlay val="0"/>
          <c:spPr>
            <a:noFill/>
            <a:ln>
              <a:noFill/>
            </a:ln>
            <a:effectLst/>
          </c:spPr>
          <c:txPr>
            <a:bodyPr rot="0" spcFirstLastPara="1" vertOverflow="ellipsis" vert="horz" wrap="square" anchor="ctr" anchorCtr="1"/>
            <a:lstStyle/>
            <a:p>
              <a:pPr>
                <a:defRPr sz="1000" b="0" i="0" u="none" strike="noStrike" kern="1200" baseline="0">
                  <a:solidFill>
                    <a:srgbClr val="004460"/>
                  </a:solidFill>
                  <a:latin typeface="+mn-lt"/>
                  <a:ea typeface="+mn-ea"/>
                  <a:cs typeface="+mn-cs"/>
                </a:defRPr>
              </a:pPr>
              <a:endParaRPr lang="de-DE"/>
            </a:p>
          </c:txPr>
        </c:title>
        <c:numFmt formatCode="#,##0" sourceLinked="0"/>
        <c:majorTickMark val="none"/>
        <c:minorTickMark val="none"/>
        <c:tickLblPos val="low"/>
        <c:spPr>
          <a:noFill/>
          <a:ln w="9525" cap="flat" cmpd="sng" algn="ctr">
            <a:solidFill>
              <a:schemeClr val="bg1">
                <a:lumMod val="85000"/>
              </a:schemeClr>
            </a:solidFill>
            <a:round/>
          </a:ln>
          <a:effectLst/>
        </c:spPr>
        <c:txPr>
          <a:bodyPr rot="-60000000" spcFirstLastPara="1" vertOverflow="ellipsis" vert="horz" wrap="square" anchor="ctr" anchorCtr="1"/>
          <a:lstStyle/>
          <a:p>
            <a:pPr>
              <a:defRPr sz="900" b="0" i="0" u="none" strike="noStrike" kern="1200" baseline="0">
                <a:solidFill>
                  <a:srgbClr val="004460"/>
                </a:solidFill>
                <a:latin typeface="+mn-lt"/>
                <a:ea typeface="+mn-ea"/>
                <a:cs typeface="+mn-cs"/>
              </a:defRPr>
            </a:pPr>
            <a:endParaRPr lang="de-DE"/>
          </a:p>
        </c:txPr>
        <c:crossAx val="966946927"/>
        <c:crosses val="autoZero"/>
        <c:crossBetween val="midCat"/>
      </c:valAx>
      <c:valAx>
        <c:axId val="966946927"/>
        <c:scaling>
          <c:orientation val="minMax"/>
          <c:max val="2500"/>
        </c:scaling>
        <c:delete val="0"/>
        <c:axPos val="l"/>
        <c:minorGridlines>
          <c:spPr>
            <a:ln w="9525" cap="flat" cmpd="sng" algn="ctr">
              <a:solidFill>
                <a:schemeClr val="bg1">
                  <a:lumMod val="85000"/>
                </a:schemeClr>
              </a:solidFill>
              <a:round/>
            </a:ln>
            <a:effectLst/>
          </c:spPr>
        </c:minorGridlines>
        <c:title>
          <c:tx>
            <c:rich>
              <a:bodyPr rot="-5400000" spcFirstLastPara="1" vertOverflow="ellipsis" vert="horz" wrap="square" anchor="ctr" anchorCtr="1"/>
              <a:lstStyle/>
              <a:p>
                <a:pPr>
                  <a:defRPr sz="1200" b="0" i="0" u="none" strike="noStrike" kern="1200" baseline="0">
                    <a:solidFill>
                      <a:srgbClr val="004460"/>
                    </a:solidFill>
                    <a:latin typeface="+mn-lt"/>
                    <a:ea typeface="+mn-ea"/>
                    <a:cs typeface="+mn-cs"/>
                  </a:defRPr>
                </a:pPr>
                <a:r>
                  <a:rPr lang="de-CH" sz="1200">
                    <a:solidFill>
                      <a:srgbClr val="004460"/>
                    </a:solidFill>
                  </a:rPr>
                  <a:t>monatliche</a:t>
                </a:r>
                <a:r>
                  <a:rPr lang="de-CH" sz="1200" baseline="0">
                    <a:solidFill>
                      <a:srgbClr val="004460"/>
                    </a:solidFill>
                  </a:rPr>
                  <a:t> Rente</a:t>
                </a:r>
                <a:endParaRPr lang="de-CH" sz="1200">
                  <a:solidFill>
                    <a:srgbClr val="004460"/>
                  </a:solidFill>
                </a:endParaRPr>
              </a:p>
            </c:rich>
          </c:tx>
          <c:layout>
            <c:manualLayout>
              <c:xMode val="edge"/>
              <c:yMode val="edge"/>
              <c:x val="4.6290463692038493E-2"/>
              <c:y val="0.36914061628980399"/>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rgbClr val="004460"/>
                  </a:solidFill>
                  <a:latin typeface="+mn-lt"/>
                  <a:ea typeface="+mn-ea"/>
                  <a:cs typeface="+mn-cs"/>
                </a:defRPr>
              </a:pPr>
              <a:endParaRPr lang="de-DE"/>
            </a:p>
          </c:txPr>
        </c:title>
        <c:numFmt formatCode="#,##0" sourceLinked="0"/>
        <c:majorTickMark val="none"/>
        <c:minorTickMark val="in"/>
        <c:tickLblPos val="nextTo"/>
        <c:spPr>
          <a:noFill/>
          <a:ln w="9525" cap="flat" cmpd="sng" algn="ctr">
            <a:solidFill>
              <a:schemeClr val="bg1">
                <a:lumMod val="85000"/>
              </a:schemeClr>
            </a:solidFill>
            <a:round/>
          </a:ln>
          <a:effectLst/>
        </c:spPr>
        <c:txPr>
          <a:bodyPr rot="-60000000" spcFirstLastPara="1" vertOverflow="ellipsis" vert="horz" wrap="square" anchor="ctr" anchorCtr="1"/>
          <a:lstStyle/>
          <a:p>
            <a:pPr>
              <a:defRPr sz="900" b="0" i="0" u="none" strike="noStrike" kern="1200" baseline="0">
                <a:solidFill>
                  <a:srgbClr val="004460"/>
                </a:solidFill>
                <a:latin typeface="+mn-lt"/>
                <a:ea typeface="+mn-ea"/>
                <a:cs typeface="+mn-cs"/>
              </a:defRPr>
            </a:pPr>
            <a:endParaRPr lang="de-DE"/>
          </a:p>
        </c:txPr>
        <c:crossAx val="770517167"/>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004460"/>
                </a:solidFill>
                <a:latin typeface="+mn-lt"/>
                <a:ea typeface="+mn-ea"/>
                <a:cs typeface="+mn-cs"/>
              </a:defRPr>
            </a:pPr>
            <a:r>
              <a:rPr lang="en-US">
                <a:solidFill>
                  <a:srgbClr val="004460"/>
                </a:solidFill>
              </a:rPr>
              <a:t>Maximalrente Ehepaar =</a:t>
            </a:r>
            <a:r>
              <a:rPr lang="en-US" baseline="0">
                <a:solidFill>
                  <a:srgbClr val="004460"/>
                </a:solidFill>
              </a:rPr>
              <a:t> 3'650 CHF</a:t>
            </a:r>
            <a:endParaRPr lang="en-US">
              <a:solidFill>
                <a:srgbClr val="004460"/>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rgbClr val="004460"/>
              </a:solidFill>
              <a:latin typeface="+mn-lt"/>
              <a:ea typeface="+mn-ea"/>
              <a:cs typeface="+mn-cs"/>
            </a:defRPr>
          </a:pPr>
          <a:endParaRPr lang="de-DE"/>
        </a:p>
      </c:txPr>
    </c:title>
    <c:autoTitleDeleted val="0"/>
    <c:plotArea>
      <c:layout/>
      <c:lineChart>
        <c:grouping val="standard"/>
        <c:varyColors val="0"/>
        <c:ser>
          <c:idx val="0"/>
          <c:order val="0"/>
          <c:tx>
            <c:strRef>
              <c:f>verheiratet!$N$116</c:f>
              <c:strCache>
                <c:ptCount val="1"/>
                <c:pt idx="0">
                  <c:v>Partner:in y</c:v>
                </c:pt>
              </c:strCache>
            </c:strRef>
          </c:tx>
          <c:spPr>
            <a:ln w="28575" cap="rnd">
              <a:solidFill>
                <a:srgbClr val="004460"/>
              </a:solidFill>
              <a:round/>
            </a:ln>
            <a:effectLst/>
          </c:spPr>
          <c:marker>
            <c:symbol val="none"/>
          </c:marker>
          <c:cat>
            <c:numRef>
              <c:f>verheiratet!$M$117:$M$167</c:f>
              <c:numCache>
                <c:formatCode>General</c:formatCode>
                <c:ptCount val="51"/>
                <c:pt idx="0">
                  <c:v>14700</c:v>
                </c:pt>
                <c:pt idx="1">
                  <c:v>16170</c:v>
                </c:pt>
                <c:pt idx="2">
                  <c:v>17640</c:v>
                </c:pt>
                <c:pt idx="3">
                  <c:v>19110</c:v>
                </c:pt>
                <c:pt idx="4">
                  <c:v>20580</c:v>
                </c:pt>
                <c:pt idx="5">
                  <c:v>22050</c:v>
                </c:pt>
                <c:pt idx="6">
                  <c:v>23520</c:v>
                </c:pt>
                <c:pt idx="7">
                  <c:v>24990</c:v>
                </c:pt>
                <c:pt idx="8">
                  <c:v>26460</c:v>
                </c:pt>
                <c:pt idx="9">
                  <c:v>27930</c:v>
                </c:pt>
                <c:pt idx="10">
                  <c:v>29400</c:v>
                </c:pt>
                <c:pt idx="11">
                  <c:v>30870</c:v>
                </c:pt>
                <c:pt idx="12">
                  <c:v>32340</c:v>
                </c:pt>
                <c:pt idx="13">
                  <c:v>33810</c:v>
                </c:pt>
                <c:pt idx="14">
                  <c:v>35280</c:v>
                </c:pt>
                <c:pt idx="15">
                  <c:v>36750</c:v>
                </c:pt>
                <c:pt idx="16">
                  <c:v>38220</c:v>
                </c:pt>
                <c:pt idx="17">
                  <c:v>39690</c:v>
                </c:pt>
                <c:pt idx="18">
                  <c:v>41160</c:v>
                </c:pt>
                <c:pt idx="19">
                  <c:v>42630</c:v>
                </c:pt>
                <c:pt idx="20">
                  <c:v>44100</c:v>
                </c:pt>
                <c:pt idx="21">
                  <c:v>45570</c:v>
                </c:pt>
                <c:pt idx="22">
                  <c:v>47040</c:v>
                </c:pt>
                <c:pt idx="23">
                  <c:v>48510</c:v>
                </c:pt>
                <c:pt idx="24">
                  <c:v>49980</c:v>
                </c:pt>
                <c:pt idx="25">
                  <c:v>51450</c:v>
                </c:pt>
                <c:pt idx="26">
                  <c:v>52920</c:v>
                </c:pt>
                <c:pt idx="27">
                  <c:v>54390</c:v>
                </c:pt>
                <c:pt idx="28">
                  <c:v>55860</c:v>
                </c:pt>
                <c:pt idx="29">
                  <c:v>57330</c:v>
                </c:pt>
                <c:pt idx="30">
                  <c:v>58800</c:v>
                </c:pt>
                <c:pt idx="31">
                  <c:v>60270</c:v>
                </c:pt>
                <c:pt idx="32">
                  <c:v>61740</c:v>
                </c:pt>
                <c:pt idx="33">
                  <c:v>63210</c:v>
                </c:pt>
                <c:pt idx="34">
                  <c:v>64680</c:v>
                </c:pt>
                <c:pt idx="35">
                  <c:v>66150</c:v>
                </c:pt>
                <c:pt idx="36">
                  <c:v>67620</c:v>
                </c:pt>
                <c:pt idx="37">
                  <c:v>69090</c:v>
                </c:pt>
                <c:pt idx="38">
                  <c:v>70560</c:v>
                </c:pt>
                <c:pt idx="39">
                  <c:v>72030</c:v>
                </c:pt>
                <c:pt idx="40">
                  <c:v>73500</c:v>
                </c:pt>
                <c:pt idx="41">
                  <c:v>74970</c:v>
                </c:pt>
                <c:pt idx="42">
                  <c:v>76440</c:v>
                </c:pt>
                <c:pt idx="43">
                  <c:v>77910</c:v>
                </c:pt>
                <c:pt idx="44">
                  <c:v>79380</c:v>
                </c:pt>
                <c:pt idx="45">
                  <c:v>80850</c:v>
                </c:pt>
                <c:pt idx="46">
                  <c:v>82320</c:v>
                </c:pt>
                <c:pt idx="47">
                  <c:v>83790</c:v>
                </c:pt>
                <c:pt idx="48">
                  <c:v>85260</c:v>
                </c:pt>
                <c:pt idx="49">
                  <c:v>86730</c:v>
                </c:pt>
                <c:pt idx="50">
                  <c:v>88200</c:v>
                </c:pt>
              </c:numCache>
            </c:numRef>
          </c:cat>
          <c:val>
            <c:numRef>
              <c:f>verheiratet!$N$117:$N$167</c:f>
              <c:numCache>
                <c:formatCode>_ * #,##0_ ;_ * \-#,##0_ ;_ * "-"??_ ;_ @_ </c:formatCode>
                <c:ptCount val="51"/>
                <c:pt idx="0">
                  <c:v>88200</c:v>
                </c:pt>
                <c:pt idx="1">
                  <c:v>86730</c:v>
                </c:pt>
                <c:pt idx="2">
                  <c:v>85260</c:v>
                </c:pt>
                <c:pt idx="3">
                  <c:v>83790</c:v>
                </c:pt>
                <c:pt idx="4">
                  <c:v>82320</c:v>
                </c:pt>
                <c:pt idx="5">
                  <c:v>80850</c:v>
                </c:pt>
                <c:pt idx="6">
                  <c:v>79380</c:v>
                </c:pt>
                <c:pt idx="7">
                  <c:v>77910</c:v>
                </c:pt>
                <c:pt idx="8">
                  <c:v>76440</c:v>
                </c:pt>
                <c:pt idx="9">
                  <c:v>74970</c:v>
                </c:pt>
                <c:pt idx="10">
                  <c:v>73500</c:v>
                </c:pt>
                <c:pt idx="11">
                  <c:v>72030</c:v>
                </c:pt>
                <c:pt idx="12">
                  <c:v>70560</c:v>
                </c:pt>
                <c:pt idx="13">
                  <c:v>69090</c:v>
                </c:pt>
                <c:pt idx="14">
                  <c:v>67620</c:v>
                </c:pt>
                <c:pt idx="15">
                  <c:v>66150</c:v>
                </c:pt>
                <c:pt idx="16">
                  <c:v>64680</c:v>
                </c:pt>
                <c:pt idx="17">
                  <c:v>63210</c:v>
                </c:pt>
                <c:pt idx="18">
                  <c:v>61740</c:v>
                </c:pt>
                <c:pt idx="19">
                  <c:v>60270</c:v>
                </c:pt>
                <c:pt idx="20">
                  <c:v>58800</c:v>
                </c:pt>
                <c:pt idx="21">
                  <c:v>57330</c:v>
                </c:pt>
                <c:pt idx="22">
                  <c:v>55860</c:v>
                </c:pt>
                <c:pt idx="23">
                  <c:v>54390</c:v>
                </c:pt>
                <c:pt idx="24">
                  <c:v>52920</c:v>
                </c:pt>
                <c:pt idx="25">
                  <c:v>51450</c:v>
                </c:pt>
                <c:pt idx="26">
                  <c:v>49980</c:v>
                </c:pt>
                <c:pt idx="27">
                  <c:v>48510</c:v>
                </c:pt>
                <c:pt idx="28">
                  <c:v>47040</c:v>
                </c:pt>
                <c:pt idx="29">
                  <c:v>45570</c:v>
                </c:pt>
                <c:pt idx="30">
                  <c:v>44100</c:v>
                </c:pt>
                <c:pt idx="31">
                  <c:v>42630</c:v>
                </c:pt>
                <c:pt idx="32">
                  <c:v>41160</c:v>
                </c:pt>
                <c:pt idx="33">
                  <c:v>39690</c:v>
                </c:pt>
                <c:pt idx="34">
                  <c:v>38220</c:v>
                </c:pt>
                <c:pt idx="35">
                  <c:v>36750</c:v>
                </c:pt>
                <c:pt idx="36">
                  <c:v>35280</c:v>
                </c:pt>
                <c:pt idx="37">
                  <c:v>33810</c:v>
                </c:pt>
                <c:pt idx="38">
                  <c:v>32340</c:v>
                </c:pt>
                <c:pt idx="39">
                  <c:v>30870</c:v>
                </c:pt>
                <c:pt idx="40">
                  <c:v>29400</c:v>
                </c:pt>
                <c:pt idx="41">
                  <c:v>27930</c:v>
                </c:pt>
                <c:pt idx="42">
                  <c:v>26460</c:v>
                </c:pt>
                <c:pt idx="43">
                  <c:v>24990</c:v>
                </c:pt>
                <c:pt idx="44">
                  <c:v>23520</c:v>
                </c:pt>
                <c:pt idx="45">
                  <c:v>22050</c:v>
                </c:pt>
                <c:pt idx="46">
                  <c:v>20580</c:v>
                </c:pt>
                <c:pt idx="47">
                  <c:v>19110</c:v>
                </c:pt>
                <c:pt idx="48">
                  <c:v>17640</c:v>
                </c:pt>
                <c:pt idx="49">
                  <c:v>16170</c:v>
                </c:pt>
                <c:pt idx="50">
                  <c:v>14700</c:v>
                </c:pt>
              </c:numCache>
            </c:numRef>
          </c:val>
          <c:smooth val="0"/>
          <c:extLst>
            <c:ext xmlns:c16="http://schemas.microsoft.com/office/drawing/2014/chart" uri="{C3380CC4-5D6E-409C-BE32-E72D297353CC}">
              <c16:uniqueId val="{00000000-63F0-4482-8732-A3457E32F38B}"/>
            </c:ext>
          </c:extLst>
        </c:ser>
        <c:dLbls>
          <c:showLegendKey val="0"/>
          <c:showVal val="0"/>
          <c:showCatName val="0"/>
          <c:showSerName val="0"/>
          <c:showPercent val="0"/>
          <c:showBubbleSize val="0"/>
        </c:dLbls>
        <c:smooth val="0"/>
        <c:axId val="1354107599"/>
        <c:axId val="1354109519"/>
      </c:lineChart>
      <c:catAx>
        <c:axId val="1354107599"/>
        <c:scaling>
          <c:orientation val="minMax"/>
        </c:scaling>
        <c:delete val="0"/>
        <c:axPos val="b"/>
        <c:majorGridlines>
          <c:spPr>
            <a:ln w="9525" cap="flat" cmpd="sng" algn="ctr">
              <a:solidFill>
                <a:schemeClr val="bg1">
                  <a:lumMod val="50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de-CH" dirty="0">
                    <a:solidFill>
                      <a:srgbClr val="004460"/>
                    </a:solidFill>
                  </a:rPr>
                  <a:t>Ø Jahreseinkommen </a:t>
                </a:r>
                <a:r>
                  <a:rPr lang="de-CH" dirty="0" err="1">
                    <a:solidFill>
                      <a:srgbClr val="004460"/>
                    </a:solidFill>
                  </a:rPr>
                  <a:t>Partner:in</a:t>
                </a:r>
                <a:r>
                  <a:rPr lang="de-CH" dirty="0">
                    <a:solidFill>
                      <a:srgbClr val="004460"/>
                    </a:solidFill>
                  </a:rPr>
                  <a:t> x</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title>
        <c:numFmt formatCode="#,##0"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900" b="0" i="0" u="none" strike="noStrike" kern="1200" baseline="0">
                <a:solidFill>
                  <a:srgbClr val="004460"/>
                </a:solidFill>
                <a:latin typeface="+mn-lt"/>
                <a:ea typeface="+mn-ea"/>
                <a:cs typeface="+mn-cs"/>
              </a:defRPr>
            </a:pPr>
            <a:endParaRPr lang="de-DE"/>
          </a:p>
        </c:txPr>
        <c:crossAx val="1354109519"/>
        <c:crosses val="autoZero"/>
        <c:auto val="1"/>
        <c:lblAlgn val="ctr"/>
        <c:lblOffset val="100"/>
        <c:noMultiLvlLbl val="0"/>
      </c:catAx>
      <c:valAx>
        <c:axId val="1354109519"/>
        <c:scaling>
          <c:orientation val="minMax"/>
          <c:max val="88200"/>
          <c:min val="14700"/>
        </c:scaling>
        <c:delete val="0"/>
        <c:axPos val="l"/>
        <c:majorGridlines>
          <c:spPr>
            <a:ln w="9525" cap="flat" cmpd="sng" algn="ctr">
              <a:solidFill>
                <a:schemeClr val="bg1">
                  <a:lumMod val="50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de-CH" dirty="0">
                    <a:solidFill>
                      <a:srgbClr val="004460"/>
                    </a:solidFill>
                  </a:rPr>
                  <a:t>Jahreseinkommen </a:t>
                </a:r>
                <a:r>
                  <a:rPr lang="de-CH" dirty="0" err="1">
                    <a:solidFill>
                      <a:srgbClr val="004460"/>
                    </a:solidFill>
                  </a:rPr>
                  <a:t>Partner:in</a:t>
                </a:r>
                <a:r>
                  <a:rPr lang="de-CH" dirty="0">
                    <a:solidFill>
                      <a:srgbClr val="004460"/>
                    </a:solidFill>
                  </a:rPr>
                  <a:t> y</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title>
        <c:numFmt formatCode="_ * #,##0_ ;_ * \-#,##0_ ;_ * &quot;-&quot;??_ ;_ @_ " sourceLinked="1"/>
        <c:majorTickMark val="none"/>
        <c:minorTickMark val="none"/>
        <c:tickLblPos val="nextTo"/>
        <c:spPr>
          <a:noFill/>
          <a:ln>
            <a:solidFill>
              <a:srgbClr val="004460"/>
            </a:solidFill>
          </a:ln>
          <a:effectLst/>
        </c:spPr>
        <c:txPr>
          <a:bodyPr rot="-60000000" spcFirstLastPara="1" vertOverflow="ellipsis" vert="horz" wrap="square" anchor="ctr" anchorCtr="1"/>
          <a:lstStyle/>
          <a:p>
            <a:pPr>
              <a:defRPr sz="900" b="0" i="0" u="none" strike="noStrike" kern="1200" baseline="0">
                <a:solidFill>
                  <a:srgbClr val="004460"/>
                </a:solidFill>
                <a:latin typeface="+mn-lt"/>
                <a:ea typeface="+mn-ea"/>
                <a:cs typeface="+mn-cs"/>
              </a:defRPr>
            </a:pPr>
            <a:endParaRPr lang="de-DE"/>
          </a:p>
        </c:txPr>
        <c:crossAx val="1354107599"/>
        <c:crosses val="autoZero"/>
        <c:crossBetween val="between"/>
        <c:majorUnit val="5250"/>
      </c:valAx>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8">
  <cs:axisTitle>
    <cs:lnRef idx="0"/>
    <cs:fillRef idx="0"/>
    <cs:effectRef idx="0"/>
    <cs:fontRef idx="minor">
      <a:schemeClr val="lt1">
        <a:lumMod val="75000"/>
      </a:schemeClr>
    </cs:fontRef>
    <cs:defRPr sz="900" b="1" kern="1200" cap="all"/>
  </cs:axisTitle>
  <cs:categoryAxis>
    <cs:lnRef idx="0"/>
    <cs:fillRef idx="0"/>
    <cs:effectRef idx="0"/>
    <cs:fontRef idx="minor">
      <a:schemeClr val="lt1">
        <a:lumMod val="75000"/>
      </a:schemeClr>
    </cs:fontRef>
    <cs:spPr>
      <a:ln w="9525" cap="flat" cmpd="sng" algn="ctr">
        <a:solidFill>
          <a:schemeClr val="lt1">
            <a:lumMod val="50000"/>
          </a:schemeClr>
        </a:solidFill>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9525" cap="rnd">
        <a:solidFill>
          <a:schemeClr val="phClr"/>
        </a:solidFill>
        <a:round/>
      </a:ln>
    </cs:spPr>
  </cs:dataPointLine>
  <cs:dataPointMarker>
    <cs:lnRef idx="0">
      <cs:styleClr val="auto"/>
    </cs:lnRef>
    <cs:fillRef idx="3">
      <cs:styleClr val="auto"/>
    </cs:fillRef>
    <cs:effectRef idx="3"/>
    <cs:fontRef idx="minor">
      <a:schemeClr val="tx1"/>
    </cs:fontRef>
    <cs:spPr>
      <a:ln w="9525" cap="rnd">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7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spPr>
      <a:ln w="9525" cap="flat" cmpd="sng" algn="ctr">
        <a:solidFill>
          <a:schemeClr val="lt1">
            <a:lumMod val="50000"/>
          </a:schemeClr>
        </a:solidFill>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75000"/>
      </a:schemeClr>
    </cs:fontRef>
    <cs:spPr>
      <a:ln w="9525" cap="flat" cmpd="sng" algn="ctr">
        <a:solidFill>
          <a:schemeClr val="lt1">
            <a:lumMod val="50000"/>
          </a:schemeClr>
        </a:solidFill>
      </a:ln>
    </cs:spPr>
    <cs:defRPr sz="9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395EF5-33D5-4691-8F91-A0771A7E10CB}" type="datetimeFigureOut">
              <a:rPr lang="de-CH" smtClean="0"/>
              <a:t>06.06.2023</a:t>
            </a:fld>
            <a:endParaRPr lang="de-CH"/>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8EE78B-2C19-46CE-A634-EC7EEF2B7623}" type="slidenum">
              <a:rPr lang="de-CH" smtClean="0"/>
              <a:t>‹Nr.›</a:t>
            </a:fld>
            <a:endParaRPr lang="de-CH"/>
          </a:p>
        </p:txBody>
      </p:sp>
    </p:spTree>
    <p:extLst>
      <p:ext uri="{BB962C8B-B14F-4D97-AF65-F5344CB8AC3E}">
        <p14:creationId xmlns:p14="http://schemas.microsoft.com/office/powerpoint/2010/main" val="1733946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EC8EE78B-2C19-46CE-A634-EC7EEF2B7623}" type="slidenum">
              <a:rPr lang="de-CH" smtClean="0"/>
              <a:t>4</a:t>
            </a:fld>
            <a:endParaRPr lang="de-CH"/>
          </a:p>
        </p:txBody>
      </p:sp>
    </p:spTree>
    <p:extLst>
      <p:ext uri="{BB962C8B-B14F-4D97-AF65-F5344CB8AC3E}">
        <p14:creationId xmlns:p14="http://schemas.microsoft.com/office/powerpoint/2010/main" val="25122055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Frage: wenn ich eine Bankbeziehung unterhalte, die mich bei gleicher Leistung 500 CHF mehr kostet als eine günstigere Alternative: Wie viel Geld kostet mich diese Entscheidung?</a:t>
            </a:r>
          </a:p>
        </p:txBody>
      </p:sp>
      <p:sp>
        <p:nvSpPr>
          <p:cNvPr id="4" name="Foliennummernplatzhalter 3"/>
          <p:cNvSpPr>
            <a:spLocks noGrp="1"/>
          </p:cNvSpPr>
          <p:nvPr>
            <p:ph type="sldNum" sz="quarter" idx="5"/>
          </p:nvPr>
        </p:nvSpPr>
        <p:spPr/>
        <p:txBody>
          <a:bodyPr/>
          <a:lstStyle/>
          <a:p>
            <a:fld id="{EC8EE78B-2C19-46CE-A634-EC7EEF2B7623}" type="slidenum">
              <a:rPr lang="de-CH" smtClean="0"/>
              <a:t>16</a:t>
            </a:fld>
            <a:endParaRPr lang="de-CH"/>
          </a:p>
        </p:txBody>
      </p:sp>
    </p:spTree>
    <p:extLst>
      <p:ext uri="{BB962C8B-B14F-4D97-AF65-F5344CB8AC3E}">
        <p14:creationId xmlns:p14="http://schemas.microsoft.com/office/powerpoint/2010/main" val="11171070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Frage: Was schätzt ihr, wie es aussieht für Sparkonti? Antwort: 121 CHF </a:t>
            </a:r>
            <a:r>
              <a:rPr lang="de-CH" dirty="0">
                <a:sym typeface="Wingdings" panose="05000000000000000000" pitchFamily="2" charset="2"/>
              </a:rPr>
              <a:t> reale Rendite von 0.2% pro Jahr</a:t>
            </a:r>
            <a:endParaRPr lang="de-CH" dirty="0"/>
          </a:p>
        </p:txBody>
      </p:sp>
      <p:sp>
        <p:nvSpPr>
          <p:cNvPr id="4" name="Foliennummernplatzhalter 3"/>
          <p:cNvSpPr>
            <a:spLocks noGrp="1"/>
          </p:cNvSpPr>
          <p:nvPr>
            <p:ph type="sldNum" sz="quarter" idx="5"/>
          </p:nvPr>
        </p:nvSpPr>
        <p:spPr/>
        <p:txBody>
          <a:bodyPr/>
          <a:lstStyle/>
          <a:p>
            <a:fld id="{EC8EE78B-2C19-46CE-A634-EC7EEF2B7623}" type="slidenum">
              <a:rPr lang="de-CH" smtClean="0"/>
              <a:t>17</a:t>
            </a:fld>
            <a:endParaRPr lang="de-CH"/>
          </a:p>
        </p:txBody>
      </p:sp>
    </p:spTree>
    <p:extLst>
      <p:ext uri="{BB962C8B-B14F-4D97-AF65-F5344CB8AC3E}">
        <p14:creationId xmlns:p14="http://schemas.microsoft.com/office/powerpoint/2010/main" val="4092737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EC8EE78B-2C19-46CE-A634-EC7EEF2B7623}" type="slidenum">
              <a:rPr lang="de-CH" smtClean="0"/>
              <a:t>18</a:t>
            </a:fld>
            <a:endParaRPr lang="de-CH"/>
          </a:p>
        </p:txBody>
      </p:sp>
    </p:spTree>
    <p:extLst>
      <p:ext uri="{BB962C8B-B14F-4D97-AF65-F5344CB8AC3E}">
        <p14:creationId xmlns:p14="http://schemas.microsoft.com/office/powerpoint/2010/main" val="28612703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Nicht inflationsbereinigt</a:t>
            </a:r>
          </a:p>
          <a:p>
            <a:endParaRPr lang="de-CH" dirty="0"/>
          </a:p>
          <a:p>
            <a:endParaRPr lang="de-CH" dirty="0"/>
          </a:p>
          <a:p>
            <a:r>
              <a:rPr lang="de-CH" dirty="0"/>
              <a:t>Ich habe einen Freund, der seine Steuern und seine Versicherungen immer im Voraus zahlt. Dieses Geld kann er während eines Jahres nicht für weitere Dinge verwenden.</a:t>
            </a:r>
          </a:p>
          <a:p>
            <a:r>
              <a:rPr lang="de-CH" dirty="0"/>
              <a:t>Steuern und KK machen bei mir etwa 20’000 CHF. Unter Berücksichtigung der Zeitpunkte, zu denen ich die Rechnungen begleichen muss, würde das bei mir bedeuten, dass ich ständig auf 14’400 CHF verzichte, über die ich nicht verfügen kann.</a:t>
            </a:r>
          </a:p>
          <a:p>
            <a:r>
              <a:rPr lang="de-CH" dirty="0"/>
              <a:t>Dafür erhalte ich von KK und ESTV aktuell 81 CHF</a:t>
            </a:r>
          </a:p>
          <a:p>
            <a:endParaRPr lang="de-CH" dirty="0"/>
          </a:p>
          <a:p>
            <a:endParaRPr lang="de-CH" dirty="0"/>
          </a:p>
          <a:p>
            <a:r>
              <a:rPr lang="de-CH" dirty="0"/>
              <a:t>Wenn Du so grosse Beträge im Voraus bezahlen kannst, Dann kannst Du auf das Geld verzichten. Dann lohnt es sich u.U. das Geld anzulegen.</a:t>
            </a:r>
          </a:p>
          <a:p>
            <a:r>
              <a:rPr lang="de-CH" dirty="0"/>
              <a:t>Wenn ich 14’405 im breitgestützten SPI-Index anlegen würde. Hätte ich in der Vergangenheit im Ø 9.2% gemacht = 1’325 CHF</a:t>
            </a:r>
          </a:p>
          <a:p>
            <a:endParaRPr lang="de-CH" dirty="0"/>
          </a:p>
          <a:p>
            <a:endParaRPr lang="de-CH" dirty="0"/>
          </a:p>
          <a:p>
            <a:r>
              <a:rPr lang="de-CH" dirty="0"/>
              <a:t>Unternehmen berücksichtigen Opportunitätskosten in jeder Entscheidung. Es wird Zeit, dass Du dies auch machst.</a:t>
            </a:r>
          </a:p>
          <a:p>
            <a:endParaRPr lang="de-CH" dirty="0"/>
          </a:p>
          <a:p>
            <a:r>
              <a:rPr lang="de-CH" dirty="0"/>
              <a:t>https://www.moneyland.ch/de/wie-gut-rentieren-schweizer-aktien-historisch</a:t>
            </a:r>
          </a:p>
        </p:txBody>
      </p:sp>
      <p:sp>
        <p:nvSpPr>
          <p:cNvPr id="4" name="Foliennummernplatzhalter 3"/>
          <p:cNvSpPr>
            <a:spLocks noGrp="1"/>
          </p:cNvSpPr>
          <p:nvPr>
            <p:ph type="sldNum" sz="quarter" idx="5"/>
          </p:nvPr>
        </p:nvSpPr>
        <p:spPr/>
        <p:txBody>
          <a:bodyPr/>
          <a:lstStyle/>
          <a:p>
            <a:fld id="{EC8EE78B-2C19-46CE-A634-EC7EEF2B7623}" type="slidenum">
              <a:rPr lang="de-CH" smtClean="0"/>
              <a:t>20</a:t>
            </a:fld>
            <a:endParaRPr lang="de-CH"/>
          </a:p>
        </p:txBody>
      </p:sp>
    </p:spTree>
    <p:extLst>
      <p:ext uri="{BB962C8B-B14F-4D97-AF65-F5344CB8AC3E}">
        <p14:creationId xmlns:p14="http://schemas.microsoft.com/office/powerpoint/2010/main" val="38643312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Menschen berücksichtigen i.d.R. die Opportunitätskosten des Eigenheims nicht.</a:t>
            </a:r>
          </a:p>
        </p:txBody>
      </p:sp>
      <p:sp>
        <p:nvSpPr>
          <p:cNvPr id="4" name="Foliennummernplatzhalter 3"/>
          <p:cNvSpPr>
            <a:spLocks noGrp="1"/>
          </p:cNvSpPr>
          <p:nvPr>
            <p:ph type="sldNum" sz="quarter" idx="5"/>
          </p:nvPr>
        </p:nvSpPr>
        <p:spPr/>
        <p:txBody>
          <a:bodyPr/>
          <a:lstStyle/>
          <a:p>
            <a:fld id="{EC8EE78B-2C19-46CE-A634-EC7EEF2B7623}" type="slidenum">
              <a:rPr lang="de-CH" smtClean="0"/>
              <a:t>21</a:t>
            </a:fld>
            <a:endParaRPr lang="de-CH"/>
          </a:p>
        </p:txBody>
      </p:sp>
    </p:spTree>
    <p:extLst>
      <p:ext uri="{BB962C8B-B14F-4D97-AF65-F5344CB8AC3E}">
        <p14:creationId xmlns:p14="http://schemas.microsoft.com/office/powerpoint/2010/main" val="32712887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Anstatt zu sparen und dann in einer Immobilie zu binden, könnten sie das Geld auch über viele Jahre investieren</a:t>
            </a:r>
            <a:endParaRPr lang="de-CH" dirty="0"/>
          </a:p>
        </p:txBody>
      </p:sp>
      <p:sp>
        <p:nvSpPr>
          <p:cNvPr id="4" name="Foliennummernplatzhalter 3"/>
          <p:cNvSpPr>
            <a:spLocks noGrp="1"/>
          </p:cNvSpPr>
          <p:nvPr>
            <p:ph type="sldNum" sz="quarter" idx="5"/>
          </p:nvPr>
        </p:nvSpPr>
        <p:spPr/>
        <p:txBody>
          <a:bodyPr/>
          <a:lstStyle/>
          <a:p>
            <a:fld id="{EC8EE78B-2C19-46CE-A634-EC7EEF2B7623}" type="slidenum">
              <a:rPr lang="de-CH" smtClean="0"/>
              <a:t>22</a:t>
            </a:fld>
            <a:endParaRPr lang="de-CH"/>
          </a:p>
        </p:txBody>
      </p:sp>
    </p:spTree>
    <p:extLst>
      <p:ext uri="{BB962C8B-B14F-4D97-AF65-F5344CB8AC3E}">
        <p14:creationId xmlns:p14="http://schemas.microsoft.com/office/powerpoint/2010/main" val="29468534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Erwartungswert = erwartetes Ergebnis bei mehreren Möglichkeiten und Unsicherheit, welche Möglichkeit eintritt</a:t>
            </a:r>
          </a:p>
        </p:txBody>
      </p:sp>
      <p:sp>
        <p:nvSpPr>
          <p:cNvPr id="4" name="Foliennummernplatzhalter 3"/>
          <p:cNvSpPr>
            <a:spLocks noGrp="1"/>
          </p:cNvSpPr>
          <p:nvPr>
            <p:ph type="sldNum" sz="quarter" idx="5"/>
          </p:nvPr>
        </p:nvSpPr>
        <p:spPr/>
        <p:txBody>
          <a:bodyPr/>
          <a:lstStyle/>
          <a:p>
            <a:fld id="{EC8EE78B-2C19-46CE-A634-EC7EEF2B7623}" type="slidenum">
              <a:rPr lang="de-CH" smtClean="0"/>
              <a:t>23</a:t>
            </a:fld>
            <a:endParaRPr lang="de-CH"/>
          </a:p>
        </p:txBody>
      </p:sp>
    </p:spTree>
    <p:extLst>
      <p:ext uri="{BB962C8B-B14F-4D97-AF65-F5344CB8AC3E}">
        <p14:creationId xmlns:p14="http://schemas.microsoft.com/office/powerpoint/2010/main" val="42924803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Den Aufschlag den Du bei einer Versicherung schon nur für die Risikoübernahme zahlst, ist deutlich grösser, als beim Glücksspiel. Grund: Versicherungen sind </a:t>
            </a:r>
            <a:r>
              <a:rPr lang="de-CH" dirty="0" err="1"/>
              <a:t>lemon</a:t>
            </a:r>
            <a:r>
              <a:rPr lang="de-CH" dirty="0"/>
              <a:t> </a:t>
            </a:r>
            <a:r>
              <a:rPr lang="de-CH" dirty="0" err="1"/>
              <a:t>markets</a:t>
            </a:r>
            <a:r>
              <a:rPr lang="de-CH" dirty="0"/>
              <a:t>, d.h. eine Versicherung ist konstant in Gefahr, dass sich v.a. Personen mit hohen Risiken versichern wollen.</a:t>
            </a:r>
          </a:p>
          <a:p>
            <a:endParaRPr lang="de-CH" dirty="0"/>
          </a:p>
          <a:p>
            <a:r>
              <a:rPr lang="de-CH" dirty="0"/>
              <a:t>Positiver Nebeneffekt der Bereinigung: Du musst Dich  nicht mit den nervigen Versicherungen rumschlagen, regst Dich nicht über die komplexen und verklausulierten Versicherungspakete auf oder wenn die Versicherungsfreunde mal wieder nicht bezahlen wollen.</a:t>
            </a:r>
          </a:p>
        </p:txBody>
      </p:sp>
      <p:sp>
        <p:nvSpPr>
          <p:cNvPr id="4" name="Foliennummernplatzhalter 3"/>
          <p:cNvSpPr>
            <a:spLocks noGrp="1"/>
          </p:cNvSpPr>
          <p:nvPr>
            <p:ph type="sldNum" sz="quarter" idx="5"/>
          </p:nvPr>
        </p:nvSpPr>
        <p:spPr/>
        <p:txBody>
          <a:bodyPr/>
          <a:lstStyle/>
          <a:p>
            <a:fld id="{EC8EE78B-2C19-46CE-A634-EC7EEF2B7623}" type="slidenum">
              <a:rPr lang="de-CH" smtClean="0"/>
              <a:t>26</a:t>
            </a:fld>
            <a:endParaRPr lang="de-CH"/>
          </a:p>
        </p:txBody>
      </p:sp>
    </p:spTree>
    <p:extLst>
      <p:ext uri="{BB962C8B-B14F-4D97-AF65-F5344CB8AC3E}">
        <p14:creationId xmlns:p14="http://schemas.microsoft.com/office/powerpoint/2010/main" val="8777166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EC8EE78B-2C19-46CE-A634-EC7EEF2B7623}" type="slidenum">
              <a:rPr lang="de-CH" smtClean="0"/>
              <a:t>27</a:t>
            </a:fld>
            <a:endParaRPr lang="de-CH"/>
          </a:p>
        </p:txBody>
      </p:sp>
    </p:spTree>
    <p:extLst>
      <p:ext uri="{BB962C8B-B14F-4D97-AF65-F5344CB8AC3E}">
        <p14:creationId xmlns:p14="http://schemas.microsoft.com/office/powerpoint/2010/main" val="2432267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EC8EE78B-2C19-46CE-A634-EC7EEF2B7623}" type="slidenum">
              <a:rPr lang="de-CH" smtClean="0"/>
              <a:t>28</a:t>
            </a:fld>
            <a:endParaRPr lang="de-CH"/>
          </a:p>
        </p:txBody>
      </p:sp>
    </p:spTree>
    <p:extLst>
      <p:ext uri="{BB962C8B-B14F-4D97-AF65-F5344CB8AC3E}">
        <p14:creationId xmlns:p14="http://schemas.microsoft.com/office/powerpoint/2010/main" val="1736493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EC8EE78B-2C19-46CE-A634-EC7EEF2B7623}" type="slidenum">
              <a:rPr lang="de-CH" smtClean="0"/>
              <a:t>5</a:t>
            </a:fld>
            <a:endParaRPr lang="de-CH"/>
          </a:p>
        </p:txBody>
      </p:sp>
    </p:spTree>
    <p:extLst>
      <p:ext uri="{BB962C8B-B14F-4D97-AF65-F5344CB8AC3E}">
        <p14:creationId xmlns:p14="http://schemas.microsoft.com/office/powerpoint/2010/main" val="10160699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EC8EE78B-2C19-46CE-A634-EC7EEF2B7623}" type="slidenum">
              <a:rPr lang="de-CH" smtClean="0"/>
              <a:t>29</a:t>
            </a:fld>
            <a:endParaRPr lang="de-CH"/>
          </a:p>
        </p:txBody>
      </p:sp>
    </p:spTree>
    <p:extLst>
      <p:ext uri="{BB962C8B-B14F-4D97-AF65-F5344CB8AC3E}">
        <p14:creationId xmlns:p14="http://schemas.microsoft.com/office/powerpoint/2010/main" val="833623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EC8EE78B-2C19-46CE-A634-EC7EEF2B7623}" type="slidenum">
              <a:rPr lang="de-CH" smtClean="0"/>
              <a:t>30</a:t>
            </a:fld>
            <a:endParaRPr lang="de-CH"/>
          </a:p>
        </p:txBody>
      </p:sp>
    </p:spTree>
    <p:extLst>
      <p:ext uri="{BB962C8B-B14F-4D97-AF65-F5344CB8AC3E}">
        <p14:creationId xmlns:p14="http://schemas.microsoft.com/office/powerpoint/2010/main" val="2322399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Beispiel Doppelversicherung: KK Reiseversicherung und Reiseversicherung | Unfallversicherungen und Beifahrerversicherungen Auto | Auto Assistance und TCS</a:t>
            </a:r>
          </a:p>
          <a:p>
            <a:endParaRPr lang="de-CH" dirty="0"/>
          </a:p>
          <a:p>
            <a:r>
              <a:rPr lang="de-CH" dirty="0"/>
              <a:t>Beispiel Aktualität: Voll-, Teil-, </a:t>
            </a:r>
            <a:r>
              <a:rPr lang="de-CH" dirty="0" err="1"/>
              <a:t>No</a:t>
            </a:r>
            <a:r>
              <a:rPr lang="de-CH" dirty="0"/>
              <a:t> Kasko für Auto je Alter, Reiseversicherung, wenn keine Reisen anstehen</a:t>
            </a:r>
          </a:p>
          <a:p>
            <a:endParaRPr lang="de-CH" dirty="0"/>
          </a:p>
          <a:p>
            <a:r>
              <a:rPr lang="de-CH" dirty="0"/>
              <a:t>Beispiel für Benützung der Versicherung:</a:t>
            </a:r>
          </a:p>
          <a:p>
            <a:r>
              <a:rPr lang="de-CH" dirty="0"/>
              <a:t>Rechtsschutzversicherung für Beratungen, bspw. im Schadenfall mit Versicherungen, Prüfung von Verträgen, drohende Auseinandersetzungen mit Arbeitgeber</a:t>
            </a:r>
          </a:p>
          <a:p>
            <a:endParaRPr lang="de-CH" dirty="0"/>
          </a:p>
        </p:txBody>
      </p:sp>
      <p:sp>
        <p:nvSpPr>
          <p:cNvPr id="4" name="Foliennummernplatzhalter 3"/>
          <p:cNvSpPr>
            <a:spLocks noGrp="1"/>
          </p:cNvSpPr>
          <p:nvPr>
            <p:ph type="sldNum" sz="quarter" idx="5"/>
          </p:nvPr>
        </p:nvSpPr>
        <p:spPr/>
        <p:txBody>
          <a:bodyPr/>
          <a:lstStyle/>
          <a:p>
            <a:fld id="{EC8EE78B-2C19-46CE-A634-EC7EEF2B7623}" type="slidenum">
              <a:rPr lang="de-CH" smtClean="0"/>
              <a:t>31</a:t>
            </a:fld>
            <a:endParaRPr lang="de-CH"/>
          </a:p>
        </p:txBody>
      </p:sp>
    </p:spTree>
    <p:extLst>
      <p:ext uri="{BB962C8B-B14F-4D97-AF65-F5344CB8AC3E}">
        <p14:creationId xmlns:p14="http://schemas.microsoft.com/office/powerpoint/2010/main" val="28121227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Erfahrungsgemäss kann jede Person mehrere 1000 CHF sparen</a:t>
            </a:r>
          </a:p>
          <a:p>
            <a:endParaRPr lang="de-CH" dirty="0"/>
          </a:p>
          <a:p>
            <a:r>
              <a:rPr lang="de-CH" dirty="0"/>
              <a:t>Welche Tipps habt ihr?</a:t>
            </a:r>
          </a:p>
          <a:p>
            <a:endParaRPr lang="de-CH" dirty="0"/>
          </a:p>
          <a:p>
            <a:r>
              <a:rPr lang="de-CH" dirty="0"/>
              <a:t>Geld, das ich Unternehmen gebe, die mir nicht sympathisch sind, für Leistungen, die ich nicht will. Ich habe bereits Versicherungen ziemlich zusammengefaltet.</a:t>
            </a:r>
          </a:p>
          <a:p>
            <a:r>
              <a:rPr lang="de-CH" dirty="0"/>
              <a:t>Dies entspricht nun schon einer Rendite von 5% auf einem Portfolio von sage und schreibe 32’800 CHF. </a:t>
            </a:r>
            <a:r>
              <a:rPr lang="de-CH" dirty="0">
                <a:sym typeface="Wingdings" panose="05000000000000000000" pitchFamily="2" charset="2"/>
              </a:rPr>
              <a:t> Du müsstest also erstmals 32’800 CHF haben und investieren, um dieselbe Rendite zu erwirtschaften!!!</a:t>
            </a:r>
            <a:endParaRPr lang="de-CH" dirty="0"/>
          </a:p>
          <a:p>
            <a:endParaRPr lang="de-CH" dirty="0"/>
          </a:p>
          <a:p>
            <a:r>
              <a:rPr lang="de-CH" dirty="0"/>
              <a:t>Dabei noch nicht enthalten sind emotionsbeladene Ausgaben, die eher schmerzen.</a:t>
            </a:r>
          </a:p>
          <a:p>
            <a:endParaRPr lang="de-CH" dirty="0"/>
          </a:p>
          <a:p>
            <a:r>
              <a:rPr lang="de-CH" dirty="0"/>
              <a:t>Rechnet man dies dazu kommen nochmals ein paar tausend CHF dazu. Über die Zeit könnte man mehrere 100’000 CHF sparen.</a:t>
            </a:r>
          </a:p>
        </p:txBody>
      </p:sp>
      <p:sp>
        <p:nvSpPr>
          <p:cNvPr id="4" name="Foliennummernplatzhalter 3"/>
          <p:cNvSpPr>
            <a:spLocks noGrp="1"/>
          </p:cNvSpPr>
          <p:nvPr>
            <p:ph type="sldNum" sz="quarter" idx="5"/>
          </p:nvPr>
        </p:nvSpPr>
        <p:spPr/>
        <p:txBody>
          <a:bodyPr/>
          <a:lstStyle/>
          <a:p>
            <a:fld id="{EC8EE78B-2C19-46CE-A634-EC7EEF2B7623}" type="slidenum">
              <a:rPr lang="de-CH" smtClean="0"/>
              <a:t>32</a:t>
            </a:fld>
            <a:endParaRPr lang="de-CH"/>
          </a:p>
        </p:txBody>
      </p:sp>
    </p:spTree>
    <p:extLst>
      <p:ext uri="{BB962C8B-B14F-4D97-AF65-F5344CB8AC3E}">
        <p14:creationId xmlns:p14="http://schemas.microsoft.com/office/powerpoint/2010/main" val="10446862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Wingdings" panose="05000000000000000000" pitchFamily="2" charset="2"/>
              <a:buChar char="Ø"/>
            </a:pPr>
            <a:r>
              <a:rPr lang="de-CH" dirty="0"/>
              <a:t>Nur positives steuerbares Einkommen wird versteuert. Nettolohn – Abzüge &gt; 0</a:t>
            </a:r>
          </a:p>
          <a:p>
            <a:pPr marL="171450" indent="-171450">
              <a:buFont typeface="Wingdings" panose="05000000000000000000" pitchFamily="2" charset="2"/>
              <a:buChar char="Ø"/>
            </a:pPr>
            <a:endParaRPr lang="de-CH" dirty="0"/>
          </a:p>
          <a:p>
            <a:pPr marL="171450" indent="-171450">
              <a:buFont typeface="Wingdings" panose="05000000000000000000" pitchFamily="2" charset="2"/>
              <a:buChar char="Ø"/>
            </a:pPr>
            <a:r>
              <a:rPr lang="de-CH" dirty="0"/>
              <a:t>Mit zunehmendem Einkommen wird jeder zusätzliche Franken höher besteuert </a:t>
            </a:r>
            <a:r>
              <a:rPr lang="de-CH" dirty="0">
                <a:sym typeface="Wingdings" panose="05000000000000000000" pitchFamily="2" charset="2"/>
              </a:rPr>
              <a:t> je höher Einkommen, desto entscheidender ist jeder CHF Abzug, desto vorteilhafter wird bspw. private Vorsorge</a:t>
            </a:r>
          </a:p>
          <a:p>
            <a:pPr marL="171450" indent="-171450">
              <a:buFont typeface="Wingdings" panose="05000000000000000000" pitchFamily="2" charset="2"/>
              <a:buChar char="Ø"/>
            </a:pPr>
            <a:endParaRPr lang="de-CH" dirty="0">
              <a:sym typeface="Wingdings" panose="05000000000000000000" pitchFamily="2" charset="2"/>
            </a:endParaRPr>
          </a:p>
          <a:p>
            <a:pPr marL="171450" indent="-171450">
              <a:buFont typeface="Wingdings" panose="05000000000000000000" pitchFamily="2" charset="2"/>
              <a:buChar char="Ø"/>
            </a:pPr>
            <a:r>
              <a:rPr lang="de-CH" dirty="0">
                <a:sym typeface="Wingdings" panose="05000000000000000000" pitchFamily="2" charset="2"/>
              </a:rPr>
              <a:t>Mit zunehmendem Einkommen steigt auch Abgabe an Kirche respektive Differenz zwischen konfessionslos und mit Konfession</a:t>
            </a:r>
          </a:p>
          <a:p>
            <a:pPr marL="171450" indent="-171450">
              <a:buFont typeface="Wingdings" panose="05000000000000000000" pitchFamily="2" charset="2"/>
              <a:buChar char="Ø"/>
            </a:pPr>
            <a:endParaRPr lang="de-CH" dirty="0">
              <a:sym typeface="Wingdings" panose="05000000000000000000" pitchFamily="2" charset="2"/>
            </a:endParaRPr>
          </a:p>
          <a:p>
            <a:pPr marL="171450" indent="-171450">
              <a:buFont typeface="Wingdings" panose="05000000000000000000" pitchFamily="2" charset="2"/>
              <a:buChar char="Ø"/>
            </a:pPr>
            <a:r>
              <a:rPr lang="de-CH" dirty="0">
                <a:sym typeface="Wingdings" panose="05000000000000000000" pitchFamily="2" charset="2"/>
              </a:rPr>
              <a:t>Steuersatz vs. Grenzsteuersatz</a:t>
            </a:r>
          </a:p>
          <a:p>
            <a:endParaRPr lang="de-CH" dirty="0"/>
          </a:p>
          <a:p>
            <a:r>
              <a:rPr lang="de-CH" dirty="0"/>
              <a:t>&gt; Entwicklung Bundessteuer nicht aufgezeigt, diese wird erst bei sehr hohen Einkommen stark progressiv.</a:t>
            </a:r>
          </a:p>
        </p:txBody>
      </p:sp>
      <p:sp>
        <p:nvSpPr>
          <p:cNvPr id="4" name="Foliennummernplatzhalter 3"/>
          <p:cNvSpPr>
            <a:spLocks noGrp="1"/>
          </p:cNvSpPr>
          <p:nvPr>
            <p:ph type="sldNum" sz="quarter" idx="5"/>
          </p:nvPr>
        </p:nvSpPr>
        <p:spPr/>
        <p:txBody>
          <a:bodyPr/>
          <a:lstStyle/>
          <a:p>
            <a:fld id="{EC8EE78B-2C19-46CE-A634-EC7EEF2B7623}" type="slidenum">
              <a:rPr lang="de-CH" smtClean="0"/>
              <a:t>34</a:t>
            </a:fld>
            <a:endParaRPr lang="de-CH"/>
          </a:p>
        </p:txBody>
      </p:sp>
    </p:spTree>
    <p:extLst>
      <p:ext uri="{BB962C8B-B14F-4D97-AF65-F5344CB8AC3E}">
        <p14:creationId xmlns:p14="http://schemas.microsoft.com/office/powerpoint/2010/main" val="14858943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Wingdings" panose="05000000000000000000" pitchFamily="2" charset="2"/>
              <a:buNone/>
            </a:pPr>
            <a:endParaRPr lang="de-CH" dirty="0"/>
          </a:p>
        </p:txBody>
      </p:sp>
      <p:sp>
        <p:nvSpPr>
          <p:cNvPr id="4" name="Foliennummernplatzhalter 3"/>
          <p:cNvSpPr>
            <a:spLocks noGrp="1"/>
          </p:cNvSpPr>
          <p:nvPr>
            <p:ph type="sldNum" sz="quarter" idx="5"/>
          </p:nvPr>
        </p:nvSpPr>
        <p:spPr/>
        <p:txBody>
          <a:bodyPr/>
          <a:lstStyle/>
          <a:p>
            <a:fld id="{EC8EE78B-2C19-46CE-A634-EC7EEF2B7623}" type="slidenum">
              <a:rPr lang="de-CH" smtClean="0"/>
              <a:t>35</a:t>
            </a:fld>
            <a:endParaRPr lang="de-CH"/>
          </a:p>
        </p:txBody>
      </p:sp>
    </p:spTree>
    <p:extLst>
      <p:ext uri="{BB962C8B-B14F-4D97-AF65-F5344CB8AC3E}">
        <p14:creationId xmlns:p14="http://schemas.microsoft.com/office/powerpoint/2010/main" val="16000460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Wingdings" panose="05000000000000000000" pitchFamily="2" charset="2"/>
              <a:buChar char="Ø"/>
            </a:pPr>
            <a:r>
              <a:rPr lang="de-DE" dirty="0"/>
              <a:t>B</a:t>
            </a:r>
            <a:r>
              <a:rPr lang="de-CH" dirty="0" err="1"/>
              <a:t>spw</a:t>
            </a:r>
            <a:r>
              <a:rPr lang="de-CH" dirty="0"/>
              <a:t>. Änderung Familiensituation, Änderung Einkommen, Umzug, Effekt von Abzügen usw.</a:t>
            </a:r>
          </a:p>
          <a:p>
            <a:pPr marL="171450" indent="-171450">
              <a:buFont typeface="Wingdings" panose="05000000000000000000" pitchFamily="2" charset="2"/>
              <a:buChar char="Ø"/>
            </a:pPr>
            <a:endParaRPr lang="de-CH" dirty="0"/>
          </a:p>
          <a:p>
            <a:pPr marL="171450" indent="-171450">
              <a:buFont typeface="Wingdings" panose="05000000000000000000" pitchFamily="2" charset="2"/>
              <a:buChar char="Ø"/>
            </a:pPr>
            <a:r>
              <a:rPr lang="de-CH" dirty="0"/>
              <a:t>Steuern sind je nach Einkommen der grösste oder zweitgrösste Ausgabenposten. Schenkt ihnen entsprechende Beachtung</a:t>
            </a:r>
          </a:p>
        </p:txBody>
      </p:sp>
      <p:sp>
        <p:nvSpPr>
          <p:cNvPr id="4" name="Foliennummernplatzhalter 3"/>
          <p:cNvSpPr>
            <a:spLocks noGrp="1"/>
          </p:cNvSpPr>
          <p:nvPr>
            <p:ph type="sldNum" sz="quarter" idx="5"/>
          </p:nvPr>
        </p:nvSpPr>
        <p:spPr/>
        <p:txBody>
          <a:bodyPr/>
          <a:lstStyle/>
          <a:p>
            <a:fld id="{EC8EE78B-2C19-46CE-A634-EC7EEF2B7623}" type="slidenum">
              <a:rPr lang="de-CH" smtClean="0"/>
              <a:t>36</a:t>
            </a:fld>
            <a:endParaRPr lang="de-CH"/>
          </a:p>
        </p:txBody>
      </p:sp>
    </p:spTree>
    <p:extLst>
      <p:ext uri="{BB962C8B-B14F-4D97-AF65-F5344CB8AC3E}">
        <p14:creationId xmlns:p14="http://schemas.microsoft.com/office/powerpoint/2010/main" val="40411200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Wenn ihr bei einem gewissen Einkommen kein Geld für die Dritte Säule übrig habt, dann nehmt bei euren Eltern ein Darlehen auf und bezahlt es ein halbes Jahr später zurück. Diese Rendite ist nicht zu schlagen.</a:t>
            </a:r>
          </a:p>
        </p:txBody>
      </p:sp>
      <p:sp>
        <p:nvSpPr>
          <p:cNvPr id="4" name="Foliennummernplatzhalter 3"/>
          <p:cNvSpPr>
            <a:spLocks noGrp="1"/>
          </p:cNvSpPr>
          <p:nvPr>
            <p:ph type="sldNum" sz="quarter" idx="5"/>
          </p:nvPr>
        </p:nvSpPr>
        <p:spPr/>
        <p:txBody>
          <a:bodyPr/>
          <a:lstStyle/>
          <a:p>
            <a:fld id="{EC8EE78B-2C19-46CE-A634-EC7EEF2B7623}" type="slidenum">
              <a:rPr lang="de-CH" smtClean="0"/>
              <a:t>37</a:t>
            </a:fld>
            <a:endParaRPr lang="de-CH"/>
          </a:p>
        </p:txBody>
      </p:sp>
    </p:spTree>
    <p:extLst>
      <p:ext uri="{BB962C8B-B14F-4D97-AF65-F5344CB8AC3E}">
        <p14:creationId xmlns:p14="http://schemas.microsoft.com/office/powerpoint/2010/main" val="22756558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85750" indent="-285750">
              <a:buFont typeface="Wingdings" panose="05000000000000000000" pitchFamily="2" charset="2"/>
              <a:buChar char="à"/>
            </a:pPr>
            <a:r>
              <a:rPr lang="de-CH" dirty="0">
                <a:sym typeface="Wingdings" panose="05000000000000000000" pitchFamily="2" charset="2"/>
              </a:rPr>
              <a:t>Bezahlt nur, was ihr bezahlen müsst. Macht euch keinen Stress, wenn euer Einkommen sinkt. Bezahlt nur, was zu bezahlen ist.</a:t>
            </a:r>
          </a:p>
          <a:p>
            <a:endParaRPr lang="de-CH" dirty="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de-CH" dirty="0">
                <a:sym typeface="Wingdings" panose="05000000000000000000" pitchFamily="2" charset="2"/>
              </a:rPr>
              <a:t>ABER: wenn Einkommen steigt, dann legt entsprechend viel zurück für Nachzahlung</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endParaRPr lang="de-CH" dirty="0">
              <a:sym typeface="Wingdings" panose="05000000000000000000" pitchFamily="2" charset="2"/>
            </a:endParaRPr>
          </a:p>
        </p:txBody>
      </p:sp>
      <p:sp>
        <p:nvSpPr>
          <p:cNvPr id="4" name="Foliennummernplatzhalter 3"/>
          <p:cNvSpPr>
            <a:spLocks noGrp="1"/>
          </p:cNvSpPr>
          <p:nvPr>
            <p:ph type="sldNum" sz="quarter" idx="5"/>
          </p:nvPr>
        </p:nvSpPr>
        <p:spPr/>
        <p:txBody>
          <a:bodyPr/>
          <a:lstStyle/>
          <a:p>
            <a:fld id="{EC8EE78B-2C19-46CE-A634-EC7EEF2B7623}" type="slidenum">
              <a:rPr lang="de-CH" smtClean="0"/>
              <a:t>38</a:t>
            </a:fld>
            <a:endParaRPr lang="de-CH"/>
          </a:p>
        </p:txBody>
      </p:sp>
    </p:spTree>
    <p:extLst>
      <p:ext uri="{BB962C8B-B14F-4D97-AF65-F5344CB8AC3E}">
        <p14:creationId xmlns:p14="http://schemas.microsoft.com/office/powerpoint/2010/main" val="25946794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Rot = Rechnungsbeträge</a:t>
            </a:r>
            <a:endParaRPr lang="de-CH" dirty="0"/>
          </a:p>
        </p:txBody>
      </p:sp>
      <p:sp>
        <p:nvSpPr>
          <p:cNvPr id="4" name="Foliennummernplatzhalter 3"/>
          <p:cNvSpPr>
            <a:spLocks noGrp="1"/>
          </p:cNvSpPr>
          <p:nvPr>
            <p:ph type="sldNum" sz="quarter" idx="5"/>
          </p:nvPr>
        </p:nvSpPr>
        <p:spPr/>
        <p:txBody>
          <a:bodyPr/>
          <a:lstStyle/>
          <a:p>
            <a:fld id="{EC8EE78B-2C19-46CE-A634-EC7EEF2B7623}" type="slidenum">
              <a:rPr lang="de-CH" smtClean="0"/>
              <a:t>39</a:t>
            </a:fld>
            <a:endParaRPr lang="de-CH"/>
          </a:p>
        </p:txBody>
      </p:sp>
    </p:spTree>
    <p:extLst>
      <p:ext uri="{BB962C8B-B14F-4D97-AF65-F5344CB8AC3E}">
        <p14:creationId xmlns:p14="http://schemas.microsoft.com/office/powerpoint/2010/main" val="2734042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EC8EE78B-2C19-46CE-A634-EC7EEF2B7623}" type="slidenum">
              <a:rPr lang="de-CH" smtClean="0"/>
              <a:t>6</a:t>
            </a:fld>
            <a:endParaRPr lang="de-CH"/>
          </a:p>
        </p:txBody>
      </p:sp>
    </p:spTree>
    <p:extLst>
      <p:ext uri="{BB962C8B-B14F-4D97-AF65-F5344CB8AC3E}">
        <p14:creationId xmlns:p14="http://schemas.microsoft.com/office/powerpoint/2010/main" val="3593326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85750" indent="-285750">
              <a:buFont typeface="Wingdings" panose="05000000000000000000" pitchFamily="2" charset="2"/>
              <a:buChar char="à"/>
            </a:pPr>
            <a:r>
              <a:rPr lang="de-CH" dirty="0">
                <a:sym typeface="Wingdings" panose="05000000000000000000" pitchFamily="2" charset="2"/>
              </a:rPr>
              <a:t>Bezahlt nur, was ihr bezahlen müsst. Macht euch keinen Stress, wenn euer Einkommen sinkt. Bezahlt nur, was zu bezahlen ist.</a:t>
            </a:r>
          </a:p>
          <a:p>
            <a:endParaRPr lang="de-CH" dirty="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de-CH" dirty="0">
                <a:sym typeface="Wingdings" panose="05000000000000000000" pitchFamily="2" charset="2"/>
              </a:rPr>
              <a:t>ABER: wenn Einkommen steigt, dann legt entsprechend viel zurück für Nachzahlung</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endParaRPr lang="de-CH" dirty="0">
              <a:sym typeface="Wingdings" panose="05000000000000000000" pitchFamily="2" charset="2"/>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de-CH" dirty="0">
                <a:sym typeface="Wingdings" panose="05000000000000000000" pitchFamily="2" charset="2"/>
              </a:rPr>
              <a:t>Den Staat vorfinanzieren hat einen negativen Einfluss auf euren Wohlstand, investiert das Geld stattdessen</a:t>
            </a:r>
            <a:endParaRPr lang="de-CH" dirty="0"/>
          </a:p>
          <a:p>
            <a:endParaRPr lang="de-CH" dirty="0"/>
          </a:p>
        </p:txBody>
      </p:sp>
      <p:sp>
        <p:nvSpPr>
          <p:cNvPr id="4" name="Foliennummernplatzhalter 3"/>
          <p:cNvSpPr>
            <a:spLocks noGrp="1"/>
          </p:cNvSpPr>
          <p:nvPr>
            <p:ph type="sldNum" sz="quarter" idx="5"/>
          </p:nvPr>
        </p:nvSpPr>
        <p:spPr/>
        <p:txBody>
          <a:bodyPr/>
          <a:lstStyle/>
          <a:p>
            <a:fld id="{EC8EE78B-2C19-46CE-A634-EC7EEF2B7623}" type="slidenum">
              <a:rPr lang="de-CH" smtClean="0"/>
              <a:t>40</a:t>
            </a:fld>
            <a:endParaRPr lang="de-CH"/>
          </a:p>
        </p:txBody>
      </p:sp>
    </p:spTree>
    <p:extLst>
      <p:ext uri="{BB962C8B-B14F-4D97-AF65-F5344CB8AC3E}">
        <p14:creationId xmlns:p14="http://schemas.microsoft.com/office/powerpoint/2010/main" val="3669045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Koordinationsabzug = 7/8 der maximalen AHV-Rente = aktuell 25’725 CHF</a:t>
            </a:r>
          </a:p>
          <a:p>
            <a:endParaRPr lang="de-CH" dirty="0"/>
          </a:p>
          <a:p>
            <a:r>
              <a:rPr lang="de-CH" dirty="0"/>
              <a:t>3. Säule nur, wenn AHV-pflichtiges Einkommen erzielt wird.</a:t>
            </a:r>
          </a:p>
        </p:txBody>
      </p:sp>
      <p:sp>
        <p:nvSpPr>
          <p:cNvPr id="4" name="Foliennummernplatzhalter 3"/>
          <p:cNvSpPr>
            <a:spLocks noGrp="1"/>
          </p:cNvSpPr>
          <p:nvPr>
            <p:ph type="sldNum" sz="quarter" idx="5"/>
          </p:nvPr>
        </p:nvSpPr>
        <p:spPr/>
        <p:txBody>
          <a:bodyPr/>
          <a:lstStyle/>
          <a:p>
            <a:fld id="{EC8EE78B-2C19-46CE-A634-EC7EEF2B7623}" type="slidenum">
              <a:rPr lang="de-CH" smtClean="0"/>
              <a:t>42</a:t>
            </a:fld>
            <a:endParaRPr lang="de-CH"/>
          </a:p>
        </p:txBody>
      </p:sp>
    </p:spTree>
    <p:extLst>
      <p:ext uri="{BB962C8B-B14F-4D97-AF65-F5344CB8AC3E}">
        <p14:creationId xmlns:p14="http://schemas.microsoft.com/office/powerpoint/2010/main" val="525018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Beispiel BVG-Lösung: Anpassung Koordinationsabzug an Teilzeitpensum oder direkter Verzicht darauf. </a:t>
            </a:r>
          </a:p>
          <a:p>
            <a:endParaRPr lang="de-CH" dirty="0"/>
          </a:p>
          <a:p>
            <a:r>
              <a:rPr lang="de-CH" dirty="0"/>
              <a:t>Mehr dazu im folgenden Kurs</a:t>
            </a:r>
          </a:p>
          <a:p>
            <a:endParaRPr lang="de-CH" dirty="0"/>
          </a:p>
          <a:p>
            <a:r>
              <a:rPr lang="de-CH" dirty="0"/>
              <a:t>70%: was man klassischerweise hört, aber nie erklärt wird wieso. Ich habe dazu Studie gelesen.</a:t>
            </a:r>
          </a:p>
          <a:p>
            <a:r>
              <a:rPr lang="de-CH" dirty="0"/>
              <a:t>3 Wichtige Variablen: Lohn, Pensum und PK-Reglement</a:t>
            </a:r>
          </a:p>
          <a:p>
            <a:endParaRPr lang="de-CH" dirty="0"/>
          </a:p>
          <a:p>
            <a:r>
              <a:rPr lang="de-CH" dirty="0"/>
              <a:t>abgesichert = Existenzminimum im Alter gedeckt (fraglich wie erstrebenswert)</a:t>
            </a:r>
          </a:p>
          <a:p>
            <a:r>
              <a:rPr lang="de-CH" dirty="0"/>
              <a:t>Grundsätzlich: Wenn </a:t>
            </a:r>
            <a:r>
              <a:rPr lang="de-CH" dirty="0" err="1"/>
              <a:t>Partner:in</a:t>
            </a:r>
            <a:r>
              <a:rPr lang="de-CH" dirty="0"/>
              <a:t> 100% + </a:t>
            </a:r>
            <a:r>
              <a:rPr lang="de-CH" dirty="0" err="1"/>
              <a:t>Partner:in</a:t>
            </a:r>
            <a:r>
              <a:rPr lang="de-CH" dirty="0"/>
              <a:t> Teilzeitpensum ist man i.d.R. abgesichert, falls zusammen bis in alle Ewigkeit</a:t>
            </a:r>
          </a:p>
          <a:p>
            <a:r>
              <a:rPr lang="de-CH" dirty="0"/>
              <a:t>Guter Lohn: bereits ab 60% sicher. Bei grosszügiger PK-Leistung u.U. schon darunter </a:t>
            </a:r>
            <a:r>
              <a:rPr lang="de-CH" dirty="0">
                <a:sym typeface="Wingdings" panose="05000000000000000000" pitchFamily="2" charset="2"/>
              </a:rPr>
              <a:t> in allen möglichen Konstellationen</a:t>
            </a:r>
          </a:p>
          <a:p>
            <a:r>
              <a:rPr lang="de-CH" dirty="0">
                <a:sym typeface="Wingdings" panose="05000000000000000000" pitchFamily="2" charset="2"/>
              </a:rPr>
              <a:t>Ab 70% selbst im Scheidungsfalls in den meisten Fällen sicher, unabhängig von anderen Variablen</a:t>
            </a:r>
            <a:endParaRPr lang="de-CH" dirty="0"/>
          </a:p>
        </p:txBody>
      </p:sp>
      <p:sp>
        <p:nvSpPr>
          <p:cNvPr id="4" name="Foliennummernplatzhalter 3"/>
          <p:cNvSpPr>
            <a:spLocks noGrp="1"/>
          </p:cNvSpPr>
          <p:nvPr>
            <p:ph type="sldNum" sz="quarter" idx="5"/>
          </p:nvPr>
        </p:nvSpPr>
        <p:spPr/>
        <p:txBody>
          <a:bodyPr/>
          <a:lstStyle/>
          <a:p>
            <a:fld id="{EC8EE78B-2C19-46CE-A634-EC7EEF2B7623}" type="slidenum">
              <a:rPr lang="de-CH" smtClean="0"/>
              <a:t>43</a:t>
            </a:fld>
            <a:endParaRPr lang="de-CH"/>
          </a:p>
        </p:txBody>
      </p:sp>
    </p:spTree>
    <p:extLst>
      <p:ext uri="{BB962C8B-B14F-4D97-AF65-F5344CB8AC3E}">
        <p14:creationId xmlns:p14="http://schemas.microsoft.com/office/powerpoint/2010/main" val="21329433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Viele wissen nicht, dass es nicht die eine AHV-Rente gibt.</a:t>
            </a:r>
            <a:endParaRPr lang="de-CH" dirty="0">
              <a:sym typeface="Wingdings" panose="05000000000000000000" pitchFamily="2" charset="2"/>
            </a:endParaRPr>
          </a:p>
          <a:p>
            <a:endParaRPr lang="de-CH" dirty="0">
              <a:sym typeface="Wingdings" panose="05000000000000000000" pitchFamily="2" charset="2"/>
            </a:endParaRPr>
          </a:p>
          <a:p>
            <a:endParaRPr lang="de-CH" dirty="0"/>
          </a:p>
        </p:txBody>
      </p:sp>
      <p:sp>
        <p:nvSpPr>
          <p:cNvPr id="4" name="Foliennummernplatzhalter 3"/>
          <p:cNvSpPr>
            <a:spLocks noGrp="1"/>
          </p:cNvSpPr>
          <p:nvPr>
            <p:ph type="sldNum" sz="quarter" idx="5"/>
          </p:nvPr>
        </p:nvSpPr>
        <p:spPr/>
        <p:txBody>
          <a:bodyPr/>
          <a:lstStyle/>
          <a:p>
            <a:fld id="{EC8EE78B-2C19-46CE-A634-EC7EEF2B7623}" type="slidenum">
              <a:rPr lang="de-CH" smtClean="0"/>
              <a:t>44</a:t>
            </a:fld>
            <a:endParaRPr lang="de-CH"/>
          </a:p>
        </p:txBody>
      </p:sp>
    </p:spTree>
    <p:extLst>
      <p:ext uri="{BB962C8B-B14F-4D97-AF65-F5344CB8AC3E}">
        <p14:creationId xmlns:p14="http://schemas.microsoft.com/office/powerpoint/2010/main" val="14537859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Rente wird bei verheirateten gekürzt auf maximal 3’650 CHF</a:t>
            </a:r>
            <a:endParaRPr lang="de-CH" dirty="0">
              <a:sym typeface="Wingdings" panose="05000000000000000000" pitchFamily="2" charset="2"/>
            </a:endParaRPr>
          </a:p>
          <a:p>
            <a:endParaRPr lang="de-CH" dirty="0">
              <a:sym typeface="Wingdings" panose="05000000000000000000" pitchFamily="2" charset="2"/>
            </a:endParaRPr>
          </a:p>
          <a:p>
            <a:endParaRPr lang="de-CH" dirty="0"/>
          </a:p>
        </p:txBody>
      </p:sp>
      <p:sp>
        <p:nvSpPr>
          <p:cNvPr id="4" name="Foliennummernplatzhalter 3"/>
          <p:cNvSpPr>
            <a:spLocks noGrp="1"/>
          </p:cNvSpPr>
          <p:nvPr>
            <p:ph type="sldNum" sz="quarter" idx="5"/>
          </p:nvPr>
        </p:nvSpPr>
        <p:spPr/>
        <p:txBody>
          <a:bodyPr/>
          <a:lstStyle/>
          <a:p>
            <a:fld id="{EC8EE78B-2C19-46CE-A634-EC7EEF2B7623}" type="slidenum">
              <a:rPr lang="de-CH" smtClean="0"/>
              <a:t>45</a:t>
            </a:fld>
            <a:endParaRPr lang="de-CH"/>
          </a:p>
        </p:txBody>
      </p:sp>
    </p:spTree>
    <p:extLst>
      <p:ext uri="{BB962C8B-B14F-4D97-AF65-F5344CB8AC3E}">
        <p14:creationId xmlns:p14="http://schemas.microsoft.com/office/powerpoint/2010/main" val="9264868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Was man wissen sollte</a:t>
            </a:r>
            <a:endParaRPr lang="de-CH" dirty="0"/>
          </a:p>
        </p:txBody>
      </p:sp>
      <p:sp>
        <p:nvSpPr>
          <p:cNvPr id="4" name="Foliennummernplatzhalter 3"/>
          <p:cNvSpPr>
            <a:spLocks noGrp="1"/>
          </p:cNvSpPr>
          <p:nvPr>
            <p:ph type="sldNum" sz="quarter" idx="5"/>
          </p:nvPr>
        </p:nvSpPr>
        <p:spPr/>
        <p:txBody>
          <a:bodyPr/>
          <a:lstStyle/>
          <a:p>
            <a:fld id="{EC8EE78B-2C19-46CE-A634-EC7EEF2B7623}" type="slidenum">
              <a:rPr lang="de-CH" smtClean="0"/>
              <a:t>46</a:t>
            </a:fld>
            <a:endParaRPr lang="de-CH"/>
          </a:p>
        </p:txBody>
      </p:sp>
    </p:spTree>
    <p:extLst>
      <p:ext uri="{BB962C8B-B14F-4D97-AF65-F5344CB8AC3E}">
        <p14:creationId xmlns:p14="http://schemas.microsoft.com/office/powerpoint/2010/main" val="23155178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Frage: Wer von euch legt den BVG-Ausweis jeweils direkt in einen Ordner / in den Kehricht, ohne diesen gelesen und/oder verstanden zu haben?</a:t>
            </a:r>
          </a:p>
        </p:txBody>
      </p:sp>
      <p:sp>
        <p:nvSpPr>
          <p:cNvPr id="4" name="Foliennummernplatzhalter 3"/>
          <p:cNvSpPr>
            <a:spLocks noGrp="1"/>
          </p:cNvSpPr>
          <p:nvPr>
            <p:ph type="sldNum" sz="quarter" idx="5"/>
          </p:nvPr>
        </p:nvSpPr>
        <p:spPr/>
        <p:txBody>
          <a:bodyPr/>
          <a:lstStyle/>
          <a:p>
            <a:fld id="{EC8EE78B-2C19-46CE-A634-EC7EEF2B7623}" type="slidenum">
              <a:rPr lang="de-CH" smtClean="0"/>
              <a:t>47</a:t>
            </a:fld>
            <a:endParaRPr lang="de-CH"/>
          </a:p>
        </p:txBody>
      </p:sp>
    </p:spTree>
    <p:extLst>
      <p:ext uri="{BB962C8B-B14F-4D97-AF65-F5344CB8AC3E}">
        <p14:creationId xmlns:p14="http://schemas.microsoft.com/office/powerpoint/2010/main" val="36769547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EC8EE78B-2C19-46CE-A634-EC7EEF2B7623}" type="slidenum">
              <a:rPr lang="de-CH" smtClean="0"/>
              <a:t>48</a:t>
            </a:fld>
            <a:endParaRPr lang="de-CH"/>
          </a:p>
        </p:txBody>
      </p:sp>
    </p:spTree>
    <p:extLst>
      <p:ext uri="{BB962C8B-B14F-4D97-AF65-F5344CB8AC3E}">
        <p14:creationId xmlns:p14="http://schemas.microsoft.com/office/powerpoint/2010/main" val="41925921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de-CH" dirty="0"/>
              <a:t>Konservativer Vergleich</a:t>
            </a:r>
          </a:p>
          <a:p>
            <a:pPr marL="0" indent="0">
              <a:buNone/>
            </a:pPr>
            <a:endParaRPr lang="de-CH" dirty="0"/>
          </a:p>
          <a:p>
            <a:pPr marL="0" indent="0">
              <a:buNone/>
            </a:pPr>
            <a:r>
              <a:rPr lang="de-CH" dirty="0"/>
              <a:t>-6’883 CHF p.a.</a:t>
            </a:r>
          </a:p>
          <a:p>
            <a:pPr marL="0" indent="0">
              <a:buNone/>
            </a:pPr>
            <a:r>
              <a:rPr lang="de-CH" dirty="0"/>
              <a:t>-Lebensversicherung: 10% Risikoprämie (extrem tief), 1% Rendite nach Gebühren (schon eher hohe Schätzung)</a:t>
            </a:r>
          </a:p>
          <a:p>
            <a:pPr marL="0" indent="0">
              <a:buNone/>
            </a:pPr>
            <a:r>
              <a:rPr lang="de-CH" dirty="0"/>
              <a:t>-Fund: 4.5% Rendite nach Gebühren (sehr tiefe Schätzung)</a:t>
            </a:r>
          </a:p>
          <a:p>
            <a:pPr marL="0" indent="0">
              <a:buNone/>
            </a:pPr>
            <a:r>
              <a:rPr lang="de-CH" dirty="0"/>
              <a:t>-Sparlösung: 0.1% Zins </a:t>
            </a:r>
          </a:p>
          <a:p>
            <a:pPr marL="0" indent="0">
              <a:buNone/>
            </a:pPr>
            <a:endParaRPr lang="de-CH" dirty="0"/>
          </a:p>
          <a:p>
            <a:pPr marL="0" indent="0">
              <a:buNone/>
            </a:pPr>
            <a:endParaRPr lang="de-CH" dirty="0"/>
          </a:p>
          <a:p>
            <a:pPr marL="0" indent="0">
              <a:buNone/>
            </a:pPr>
            <a:endParaRPr lang="de-CH" dirty="0"/>
          </a:p>
          <a:p>
            <a:pPr marL="0" indent="0">
              <a:buNone/>
            </a:pPr>
            <a:r>
              <a:rPr lang="de-CH" dirty="0"/>
              <a:t>Eingeschränkter Kapitalaufbau:</a:t>
            </a:r>
          </a:p>
          <a:p>
            <a:pPr marL="0" indent="0">
              <a:buNone/>
            </a:pPr>
            <a:r>
              <a:rPr lang="de-CH" dirty="0"/>
              <a:t>	&gt; Du bezahlst Versicherung eine Prämie für die Versicherung. Diese wird von Deinem Altersguthaben abgezogen</a:t>
            </a:r>
          </a:p>
          <a:p>
            <a:pPr marL="0" indent="0">
              <a:buNone/>
            </a:pPr>
            <a:r>
              <a:rPr lang="de-CH" dirty="0"/>
              <a:t>	&gt; Versicherungen investieren in teure Funds.</a:t>
            </a:r>
          </a:p>
          <a:p>
            <a:pPr marL="0" indent="0">
              <a:buNone/>
            </a:pPr>
            <a:endParaRPr lang="de-CH" dirty="0"/>
          </a:p>
          <a:p>
            <a:pPr marL="0" indent="0">
              <a:buNone/>
            </a:pPr>
            <a:r>
              <a:rPr lang="de-CH" dirty="0"/>
              <a:t>Negativer Erwartungswert und dazu Notwendigkeit oft nicht einmal gegeben, da keine Abhängigen, d.h. keine </a:t>
            </a:r>
            <a:r>
              <a:rPr lang="de-CH" dirty="0" err="1"/>
              <a:t>Partner:in</a:t>
            </a:r>
            <a:r>
              <a:rPr lang="de-CH" dirty="0"/>
              <a:t> &amp; Kind oder </a:t>
            </a:r>
            <a:r>
              <a:rPr lang="de-CH" dirty="0" err="1"/>
              <a:t>Partner:in</a:t>
            </a:r>
            <a:r>
              <a:rPr lang="de-CH" dirty="0"/>
              <a:t> könnte selbst im Todesfall selber finanzieren</a:t>
            </a:r>
          </a:p>
          <a:p>
            <a:pPr marL="0" indent="0">
              <a:buNone/>
            </a:pPr>
            <a:endParaRPr lang="de-CH" dirty="0"/>
          </a:p>
          <a:p>
            <a:pPr marL="0" indent="0">
              <a:buNone/>
            </a:pPr>
            <a:r>
              <a:rPr lang="de-CH" dirty="0"/>
              <a:t>Lebensversicherungen sind unflexibel.</a:t>
            </a:r>
          </a:p>
          <a:p>
            <a:pPr marL="171450" indent="-171450">
              <a:buFont typeface="Wingdings" panose="05000000000000000000" pitchFamily="2" charset="2"/>
              <a:buChar char="Ø"/>
            </a:pPr>
            <a:r>
              <a:rPr lang="de-CH" dirty="0"/>
              <a:t>man muss fix einbezahlen, selbst wenn man Geld anderweitig gebrauchen könnte</a:t>
            </a:r>
          </a:p>
          <a:p>
            <a:pPr marL="171450" indent="-171450">
              <a:buFont typeface="Wingdings" panose="05000000000000000000" pitchFamily="2" charset="2"/>
              <a:buChar char="Ø"/>
            </a:pPr>
            <a:r>
              <a:rPr lang="de-CH" dirty="0"/>
              <a:t>Fixe Beitragsdauer</a:t>
            </a:r>
          </a:p>
          <a:p>
            <a:pPr marL="171450" indent="-171450">
              <a:buFont typeface="Wingdings" panose="05000000000000000000" pitchFamily="2" charset="2"/>
              <a:buChar char="Ø"/>
            </a:pPr>
            <a:r>
              <a:rPr lang="de-CH" dirty="0"/>
              <a:t>Bestrafung bei Kündigung</a:t>
            </a:r>
          </a:p>
          <a:p>
            <a:pPr marL="0" indent="0">
              <a:buNone/>
            </a:pPr>
            <a:endParaRPr lang="de-CH" dirty="0"/>
          </a:p>
          <a:p>
            <a:pPr marL="0" indent="0">
              <a:buNone/>
            </a:pPr>
            <a:r>
              <a:rPr lang="de-CH" dirty="0"/>
              <a:t>Intransparenz und Komplexität: von Nutzenversprechen über Gebühren über Mix Versicherungen / Investment</a:t>
            </a:r>
          </a:p>
          <a:p>
            <a:pPr marL="0" indent="0">
              <a:buNone/>
            </a:pPr>
            <a:endParaRPr lang="de-CH" dirty="0"/>
          </a:p>
          <a:p>
            <a:pPr marL="0" indent="0">
              <a:buNone/>
            </a:pPr>
            <a:r>
              <a:rPr lang="de-CH" dirty="0"/>
              <a:t>Negativer Steuereffekt (Auszahlung)</a:t>
            </a:r>
          </a:p>
        </p:txBody>
      </p:sp>
      <p:sp>
        <p:nvSpPr>
          <p:cNvPr id="4" name="Foliennummernplatzhalter 3"/>
          <p:cNvSpPr>
            <a:spLocks noGrp="1"/>
          </p:cNvSpPr>
          <p:nvPr>
            <p:ph type="sldNum" sz="quarter" idx="5"/>
          </p:nvPr>
        </p:nvSpPr>
        <p:spPr/>
        <p:txBody>
          <a:bodyPr/>
          <a:lstStyle/>
          <a:p>
            <a:fld id="{EC8EE78B-2C19-46CE-A634-EC7EEF2B7623}" type="slidenum">
              <a:rPr lang="de-CH" smtClean="0"/>
              <a:t>49</a:t>
            </a:fld>
            <a:endParaRPr lang="de-CH"/>
          </a:p>
        </p:txBody>
      </p:sp>
    </p:spTree>
    <p:extLst>
      <p:ext uri="{BB962C8B-B14F-4D97-AF65-F5344CB8AC3E}">
        <p14:creationId xmlns:p14="http://schemas.microsoft.com/office/powerpoint/2010/main" val="36985351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Dies geht an all die Jungs, die ihre Tausender bei Wetten auf Swissquote verloren haben</a:t>
            </a:r>
          </a:p>
        </p:txBody>
      </p:sp>
      <p:sp>
        <p:nvSpPr>
          <p:cNvPr id="4" name="Foliennummernplatzhalter 3"/>
          <p:cNvSpPr>
            <a:spLocks noGrp="1"/>
          </p:cNvSpPr>
          <p:nvPr>
            <p:ph type="sldNum" sz="quarter" idx="5"/>
          </p:nvPr>
        </p:nvSpPr>
        <p:spPr/>
        <p:txBody>
          <a:bodyPr/>
          <a:lstStyle/>
          <a:p>
            <a:fld id="{EC8EE78B-2C19-46CE-A634-EC7EEF2B7623}" type="slidenum">
              <a:rPr lang="de-CH" smtClean="0"/>
              <a:t>51</a:t>
            </a:fld>
            <a:endParaRPr lang="de-CH"/>
          </a:p>
        </p:txBody>
      </p:sp>
    </p:spTree>
    <p:extLst>
      <p:ext uri="{BB962C8B-B14F-4D97-AF65-F5344CB8AC3E}">
        <p14:creationId xmlns:p14="http://schemas.microsoft.com/office/powerpoint/2010/main" val="3022453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EC8EE78B-2C19-46CE-A634-EC7EEF2B7623}" type="slidenum">
              <a:rPr lang="de-CH" smtClean="0"/>
              <a:t>7</a:t>
            </a:fld>
            <a:endParaRPr lang="de-CH"/>
          </a:p>
        </p:txBody>
      </p:sp>
    </p:spTree>
    <p:extLst>
      <p:ext uri="{BB962C8B-B14F-4D97-AF65-F5344CB8AC3E}">
        <p14:creationId xmlns:p14="http://schemas.microsoft.com/office/powerpoint/2010/main" val="3867653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Auch wenn die Performance der letzten 5 Jahre top war. Sie kann genauso gut scheisse sein in den kommenden 5 Jahren.</a:t>
            </a:r>
          </a:p>
        </p:txBody>
      </p:sp>
      <p:sp>
        <p:nvSpPr>
          <p:cNvPr id="4" name="Foliennummernplatzhalter 3"/>
          <p:cNvSpPr>
            <a:spLocks noGrp="1"/>
          </p:cNvSpPr>
          <p:nvPr>
            <p:ph type="sldNum" sz="quarter" idx="5"/>
          </p:nvPr>
        </p:nvSpPr>
        <p:spPr/>
        <p:txBody>
          <a:bodyPr/>
          <a:lstStyle/>
          <a:p>
            <a:fld id="{EC8EE78B-2C19-46CE-A634-EC7EEF2B7623}" type="slidenum">
              <a:rPr lang="de-CH" smtClean="0"/>
              <a:t>52</a:t>
            </a:fld>
            <a:endParaRPr lang="de-CH"/>
          </a:p>
        </p:txBody>
      </p:sp>
    </p:spTree>
    <p:extLst>
      <p:ext uri="{BB962C8B-B14F-4D97-AF65-F5344CB8AC3E}">
        <p14:creationId xmlns:p14="http://schemas.microsoft.com/office/powerpoint/2010/main" val="21141622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KID = </a:t>
            </a:r>
            <a:r>
              <a:rPr lang="de-CH" dirty="0" err="1"/>
              <a:t>key</a:t>
            </a:r>
            <a:r>
              <a:rPr lang="de-CH" dirty="0"/>
              <a:t> </a:t>
            </a:r>
            <a:r>
              <a:rPr lang="de-CH" dirty="0" err="1"/>
              <a:t>information</a:t>
            </a:r>
            <a:r>
              <a:rPr lang="de-CH" dirty="0"/>
              <a:t> </a:t>
            </a:r>
            <a:r>
              <a:rPr lang="de-CH" dirty="0" err="1"/>
              <a:t>document</a:t>
            </a:r>
            <a:endParaRPr lang="de-CH" dirty="0"/>
          </a:p>
        </p:txBody>
      </p:sp>
      <p:sp>
        <p:nvSpPr>
          <p:cNvPr id="4" name="Foliennummernplatzhalter 3"/>
          <p:cNvSpPr>
            <a:spLocks noGrp="1"/>
          </p:cNvSpPr>
          <p:nvPr>
            <p:ph type="sldNum" sz="quarter" idx="5"/>
          </p:nvPr>
        </p:nvSpPr>
        <p:spPr/>
        <p:txBody>
          <a:bodyPr/>
          <a:lstStyle/>
          <a:p>
            <a:fld id="{EC8EE78B-2C19-46CE-A634-EC7EEF2B7623}" type="slidenum">
              <a:rPr lang="de-CH" smtClean="0"/>
              <a:t>53</a:t>
            </a:fld>
            <a:endParaRPr lang="de-CH"/>
          </a:p>
        </p:txBody>
      </p:sp>
    </p:spTree>
    <p:extLst>
      <p:ext uri="{BB962C8B-B14F-4D97-AF65-F5344CB8AC3E}">
        <p14:creationId xmlns:p14="http://schemas.microsoft.com/office/powerpoint/2010/main" val="12962654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Beispiel Jungs von früher: alle mit Lebensversicherung</a:t>
            </a:r>
          </a:p>
        </p:txBody>
      </p:sp>
      <p:sp>
        <p:nvSpPr>
          <p:cNvPr id="4" name="Foliennummernplatzhalter 3"/>
          <p:cNvSpPr>
            <a:spLocks noGrp="1"/>
          </p:cNvSpPr>
          <p:nvPr>
            <p:ph type="sldNum" sz="quarter" idx="5"/>
          </p:nvPr>
        </p:nvSpPr>
        <p:spPr/>
        <p:txBody>
          <a:bodyPr/>
          <a:lstStyle/>
          <a:p>
            <a:fld id="{EC8EE78B-2C19-46CE-A634-EC7EEF2B7623}" type="slidenum">
              <a:rPr lang="de-CH" smtClean="0"/>
              <a:t>56</a:t>
            </a:fld>
            <a:endParaRPr lang="de-CH"/>
          </a:p>
        </p:txBody>
      </p:sp>
    </p:spTree>
    <p:extLst>
      <p:ext uri="{BB962C8B-B14F-4D97-AF65-F5344CB8AC3E}">
        <p14:creationId xmlns:p14="http://schemas.microsoft.com/office/powerpoint/2010/main" val="31538961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Frage: Was erachten die Teilnehmenden als notwendigen Notgroschen?</a:t>
            </a:r>
          </a:p>
          <a:p>
            <a:endParaRPr lang="de-CH" dirty="0"/>
          </a:p>
          <a:p>
            <a:endParaRPr lang="de-CH" dirty="0"/>
          </a:p>
          <a:p>
            <a:r>
              <a:rPr lang="de-CH" dirty="0"/>
              <a:t>Basierend auf welchem </a:t>
            </a:r>
            <a:r>
              <a:rPr lang="de-CH" dirty="0" err="1"/>
              <a:t>Worst</a:t>
            </a:r>
            <a:r>
              <a:rPr lang="de-CH" dirty="0"/>
              <a:t> Case?</a:t>
            </a:r>
          </a:p>
          <a:p>
            <a:pPr marL="171450" indent="-171450">
              <a:buFont typeface="Wingdings" panose="05000000000000000000" pitchFamily="2" charset="2"/>
              <a:buChar char="à"/>
            </a:pPr>
            <a:r>
              <a:rPr lang="de-CH" dirty="0">
                <a:sym typeface="Wingdings" panose="05000000000000000000" pitchFamily="2" charset="2"/>
              </a:rPr>
              <a:t>Notgroschen deutlich kleiner als erwartet.</a:t>
            </a:r>
          </a:p>
          <a:p>
            <a:pPr marL="171450" indent="-171450">
              <a:buFont typeface="Wingdings" panose="05000000000000000000" pitchFamily="2" charset="2"/>
              <a:buChar char="à"/>
            </a:pPr>
            <a:r>
              <a:rPr lang="de-CH" dirty="0">
                <a:sym typeface="Wingdings" panose="05000000000000000000" pitchFamily="2" charset="2"/>
              </a:rPr>
              <a:t>Steuerraten, Ferien usw. sind planbar</a:t>
            </a:r>
          </a:p>
          <a:p>
            <a:pPr marL="171450" indent="-171450">
              <a:buFont typeface="Wingdings" panose="05000000000000000000" pitchFamily="2" charset="2"/>
              <a:buChar char="à"/>
            </a:pPr>
            <a:endParaRPr lang="de-CH" dirty="0">
              <a:sym typeface="Wingdings" panose="05000000000000000000" pitchFamily="2" charset="2"/>
            </a:endParaRPr>
          </a:p>
          <a:p>
            <a:pPr marL="171450" indent="-171450">
              <a:buFont typeface="Wingdings" panose="05000000000000000000" pitchFamily="2" charset="2"/>
              <a:buChar char="à"/>
            </a:pPr>
            <a:r>
              <a:rPr lang="de-CH" dirty="0">
                <a:sym typeface="Wingdings" panose="05000000000000000000" pitchFamily="2" charset="2"/>
              </a:rPr>
              <a:t>Investitionen: Planst Du einen Hauskauf, Eigenständigkeit o.ä.? Falls nein = 0</a:t>
            </a:r>
            <a:endParaRPr lang="de-CH" dirty="0"/>
          </a:p>
          <a:p>
            <a:endParaRPr lang="de-CH" dirty="0"/>
          </a:p>
          <a:p>
            <a:r>
              <a:rPr lang="de-CH" dirty="0"/>
              <a:t>Vorteil Sparkonto</a:t>
            </a:r>
          </a:p>
          <a:p>
            <a:r>
              <a:rPr lang="de-CH" dirty="0"/>
              <a:t>- Risiko ist nahe 0. Daraus folgt aber auch, dass Rendite nahe 0 ist.</a:t>
            </a:r>
          </a:p>
          <a:p>
            <a:endParaRPr lang="de-CH" dirty="0"/>
          </a:p>
          <a:p>
            <a:r>
              <a:rPr lang="de-CH" dirty="0"/>
              <a:t>Probleme mit dem Sparkonto</a:t>
            </a:r>
          </a:p>
          <a:p>
            <a:pPr marL="228600" indent="-228600">
              <a:buAutoNum type="arabicPeriod"/>
            </a:pPr>
            <a:r>
              <a:rPr lang="de-CH" dirty="0"/>
              <a:t>Inflation</a:t>
            </a:r>
          </a:p>
          <a:p>
            <a:r>
              <a:rPr lang="de-CH" dirty="0"/>
              <a:t>2. Opportunitätskosten. Wir investieren Geld nicht. Geld, das herumliegt hat keinen Wert. Erst im Tausch erhält es Wert</a:t>
            </a:r>
          </a:p>
          <a:p>
            <a:r>
              <a:rPr lang="de-CH" dirty="0"/>
              <a:t>3. Aufbau eines Polsters unterminiert andere Finanzziele</a:t>
            </a:r>
          </a:p>
          <a:p>
            <a:endParaRPr lang="de-CH" dirty="0"/>
          </a:p>
          <a:p>
            <a:r>
              <a:rPr lang="de-CH" dirty="0">
                <a:sym typeface="Wingdings" panose="05000000000000000000" pitchFamily="2" charset="2"/>
              </a:rPr>
              <a:t> Alles darüber hinausgehende vernichtet im EW Wohlstand</a:t>
            </a:r>
            <a:endParaRPr lang="de-CH" dirty="0"/>
          </a:p>
        </p:txBody>
      </p:sp>
      <p:sp>
        <p:nvSpPr>
          <p:cNvPr id="4" name="Foliennummernplatzhalter 3"/>
          <p:cNvSpPr>
            <a:spLocks noGrp="1"/>
          </p:cNvSpPr>
          <p:nvPr>
            <p:ph type="sldNum" sz="quarter" idx="5"/>
          </p:nvPr>
        </p:nvSpPr>
        <p:spPr/>
        <p:txBody>
          <a:bodyPr/>
          <a:lstStyle/>
          <a:p>
            <a:fld id="{EC8EE78B-2C19-46CE-A634-EC7EEF2B7623}" type="slidenum">
              <a:rPr lang="de-CH" smtClean="0"/>
              <a:t>58</a:t>
            </a:fld>
            <a:endParaRPr lang="de-CH"/>
          </a:p>
        </p:txBody>
      </p:sp>
    </p:spTree>
    <p:extLst>
      <p:ext uri="{BB962C8B-B14F-4D97-AF65-F5344CB8AC3E}">
        <p14:creationId xmlns:p14="http://schemas.microsoft.com/office/powerpoint/2010/main" val="7030600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F88829B4-A0B9-47C7-8BA7-0A22CDF49D31}" type="slidenum">
              <a:rPr lang="de-CH" smtClean="0"/>
              <a:t>59</a:t>
            </a:fld>
            <a:endParaRPr lang="de-CH"/>
          </a:p>
        </p:txBody>
      </p:sp>
    </p:spTree>
    <p:extLst>
      <p:ext uri="{BB962C8B-B14F-4D97-AF65-F5344CB8AC3E}">
        <p14:creationId xmlns:p14="http://schemas.microsoft.com/office/powerpoint/2010/main" val="22931842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Falls Du ein einigermassen mittleres Einkommen hast, kannst Du bei konsequenter Befolgung dieser Ratschläge locker und ohne Einbussen einige Tausend Franken pro Jahr gutmachen und damit über die Jahre substantielles Vermögen aufbauen.</a:t>
            </a:r>
          </a:p>
          <a:p>
            <a:r>
              <a:rPr lang="de-CH" dirty="0"/>
              <a:t>Dies bedingt eine gewisse Disziplin, welche aber finanzielle entschädigt wird.</a:t>
            </a:r>
          </a:p>
          <a:p>
            <a:endParaRPr lang="de-CH" dirty="0"/>
          </a:p>
          <a:p>
            <a:r>
              <a:rPr lang="de-CH" dirty="0"/>
              <a:t>Mach Dein Budget mit eine/m/r </a:t>
            </a:r>
            <a:r>
              <a:rPr lang="de-CH" dirty="0" err="1"/>
              <a:t>Freund:in</a:t>
            </a:r>
            <a:r>
              <a:rPr lang="de-CH" dirty="0"/>
              <a:t>, </a:t>
            </a:r>
            <a:r>
              <a:rPr lang="de-CH" dirty="0" err="1"/>
              <a:t>Partner:in</a:t>
            </a:r>
            <a:r>
              <a:rPr lang="de-CH" dirty="0"/>
              <a:t>,… das macht imfall gar nicht so wenig Spass.</a:t>
            </a:r>
          </a:p>
        </p:txBody>
      </p:sp>
      <p:sp>
        <p:nvSpPr>
          <p:cNvPr id="4" name="Foliennummernplatzhalter 3"/>
          <p:cNvSpPr>
            <a:spLocks noGrp="1"/>
          </p:cNvSpPr>
          <p:nvPr>
            <p:ph type="sldNum" sz="quarter" idx="5"/>
          </p:nvPr>
        </p:nvSpPr>
        <p:spPr/>
        <p:txBody>
          <a:bodyPr/>
          <a:lstStyle/>
          <a:p>
            <a:fld id="{EC8EE78B-2C19-46CE-A634-EC7EEF2B7623}" type="slidenum">
              <a:rPr lang="de-CH" smtClean="0"/>
              <a:t>61</a:t>
            </a:fld>
            <a:endParaRPr lang="de-CH"/>
          </a:p>
        </p:txBody>
      </p:sp>
    </p:spTree>
    <p:extLst>
      <p:ext uri="{BB962C8B-B14F-4D97-AF65-F5344CB8AC3E}">
        <p14:creationId xmlns:p14="http://schemas.microsoft.com/office/powerpoint/2010/main" val="21056286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EC8EE78B-2C19-46CE-A634-EC7EEF2B7623}" type="slidenum">
              <a:rPr lang="de-CH" smtClean="0"/>
              <a:t>62</a:t>
            </a:fld>
            <a:endParaRPr lang="de-CH"/>
          </a:p>
        </p:txBody>
      </p:sp>
    </p:spTree>
    <p:extLst>
      <p:ext uri="{BB962C8B-B14F-4D97-AF65-F5344CB8AC3E}">
        <p14:creationId xmlns:p14="http://schemas.microsoft.com/office/powerpoint/2010/main" val="39480632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Spannend, weil in diese Diskussion abstrahiert Werte und Beziehungsvorstellungen einfliessen.</a:t>
            </a:r>
          </a:p>
        </p:txBody>
      </p:sp>
      <p:sp>
        <p:nvSpPr>
          <p:cNvPr id="4" name="Foliennummernplatzhalter 3"/>
          <p:cNvSpPr>
            <a:spLocks noGrp="1"/>
          </p:cNvSpPr>
          <p:nvPr>
            <p:ph type="sldNum" sz="quarter" idx="5"/>
          </p:nvPr>
        </p:nvSpPr>
        <p:spPr/>
        <p:txBody>
          <a:bodyPr/>
          <a:lstStyle/>
          <a:p>
            <a:fld id="{EC8EE78B-2C19-46CE-A634-EC7EEF2B7623}" type="slidenum">
              <a:rPr lang="de-CH" smtClean="0"/>
              <a:t>63</a:t>
            </a:fld>
            <a:endParaRPr lang="de-CH"/>
          </a:p>
        </p:txBody>
      </p:sp>
    </p:spTree>
    <p:extLst>
      <p:ext uri="{BB962C8B-B14F-4D97-AF65-F5344CB8AC3E}">
        <p14:creationId xmlns:p14="http://schemas.microsoft.com/office/powerpoint/2010/main" val="42218986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Erkenntnisse aus der Entscheidungspsychologie</a:t>
            </a:r>
          </a:p>
          <a:p>
            <a:endParaRPr lang="de-CH" dirty="0"/>
          </a:p>
          <a:p>
            <a:r>
              <a:rPr lang="de-CH" dirty="0"/>
              <a:t>Menge an Entscheidungen.</a:t>
            </a:r>
          </a:p>
          <a:p>
            <a:r>
              <a:rPr lang="de-CH" dirty="0"/>
              <a:t>&gt; Nimm Dir einen Tag frei. Erledige Deine Finanzen bereits am Morgen. Am Abend hat niemand Bock darauf.</a:t>
            </a:r>
          </a:p>
          <a:p>
            <a:endParaRPr lang="de-CH" dirty="0"/>
          </a:p>
          <a:p>
            <a:r>
              <a:rPr lang="de-CH" dirty="0"/>
              <a:t>Unsicherheit</a:t>
            </a:r>
          </a:p>
          <a:p>
            <a:pPr marL="228600" indent="-228600">
              <a:buAutoNum type="arabicPeriod"/>
            </a:pPr>
            <a:r>
              <a:rPr lang="de-CH" dirty="0"/>
              <a:t>Verschaffe Dir Klarheit, was zu erledigen ist. Am besten startest Du mit einem Budget und bildest Deine finanzielle Situation ab</a:t>
            </a:r>
          </a:p>
          <a:p>
            <a:pPr marL="228600" indent="-228600">
              <a:buAutoNum type="arabicPeriod"/>
            </a:pPr>
            <a:r>
              <a:rPr lang="de-CH" dirty="0"/>
              <a:t>Dann bildest Du eine Sollsituation ab, und identifizierst Verbesserungspunkte</a:t>
            </a:r>
          </a:p>
          <a:p>
            <a:pPr marL="228600" indent="-228600">
              <a:buAutoNum type="arabicPeriod"/>
            </a:pPr>
            <a:r>
              <a:rPr lang="de-CH" dirty="0"/>
              <a:t>Verwende zu Beginn für Deine Entscheidungen einfache Handlungsgrundsätze, Regeln und Gedankenmodelle</a:t>
            </a:r>
          </a:p>
          <a:p>
            <a:pPr marL="228600" indent="-228600">
              <a:buAutoNum type="arabicPeriod"/>
            </a:pPr>
            <a:r>
              <a:rPr lang="de-CH" dirty="0"/>
              <a:t>Diese kannst Du verfeinern, wenn Du Dir Kompetenzen und Wissen aufgebaut hast</a:t>
            </a:r>
          </a:p>
          <a:p>
            <a:r>
              <a:rPr lang="de-CH" dirty="0"/>
              <a:t>5. Hol Dir Empfehlungen ein bei Freunden und Familie, evtl. Experten (Vorsicht vor Interessenskonflikte)</a:t>
            </a:r>
          </a:p>
        </p:txBody>
      </p:sp>
      <p:sp>
        <p:nvSpPr>
          <p:cNvPr id="4" name="Foliennummernplatzhalter 3"/>
          <p:cNvSpPr>
            <a:spLocks noGrp="1"/>
          </p:cNvSpPr>
          <p:nvPr>
            <p:ph type="sldNum" sz="quarter" idx="5"/>
          </p:nvPr>
        </p:nvSpPr>
        <p:spPr/>
        <p:txBody>
          <a:bodyPr/>
          <a:lstStyle/>
          <a:p>
            <a:fld id="{EC8EE78B-2C19-46CE-A634-EC7EEF2B7623}" type="slidenum">
              <a:rPr lang="de-CH" smtClean="0"/>
              <a:t>64</a:t>
            </a:fld>
            <a:endParaRPr lang="de-CH"/>
          </a:p>
        </p:txBody>
      </p:sp>
    </p:spTree>
    <p:extLst>
      <p:ext uri="{BB962C8B-B14F-4D97-AF65-F5344CB8AC3E}">
        <p14:creationId xmlns:p14="http://schemas.microsoft.com/office/powerpoint/2010/main" val="2282824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EC8EE78B-2C19-46CE-A634-EC7EEF2B7623}" type="slidenum">
              <a:rPr lang="de-CH" smtClean="0"/>
              <a:t>65</a:t>
            </a:fld>
            <a:endParaRPr lang="de-CH"/>
          </a:p>
        </p:txBody>
      </p:sp>
    </p:spTree>
    <p:extLst>
      <p:ext uri="{BB962C8B-B14F-4D97-AF65-F5344CB8AC3E}">
        <p14:creationId xmlns:p14="http://schemas.microsoft.com/office/powerpoint/2010/main" val="250147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Die im weiteren besprochenen Themen werden Dich mehr oder weniger ansprechen, abhängig von der Ausprägung dieser «Geld-Drehbücher», die in Deinem Kopf ablaufen.</a:t>
            </a:r>
          </a:p>
        </p:txBody>
      </p:sp>
      <p:sp>
        <p:nvSpPr>
          <p:cNvPr id="4" name="Foliennummernplatzhalter 3"/>
          <p:cNvSpPr>
            <a:spLocks noGrp="1"/>
          </p:cNvSpPr>
          <p:nvPr>
            <p:ph type="sldNum" sz="quarter" idx="5"/>
          </p:nvPr>
        </p:nvSpPr>
        <p:spPr/>
        <p:txBody>
          <a:bodyPr/>
          <a:lstStyle/>
          <a:p>
            <a:fld id="{EC8EE78B-2C19-46CE-A634-EC7EEF2B7623}" type="slidenum">
              <a:rPr lang="de-CH" smtClean="0"/>
              <a:t>8</a:t>
            </a:fld>
            <a:endParaRPr lang="de-CH"/>
          </a:p>
        </p:txBody>
      </p:sp>
    </p:spTree>
    <p:extLst>
      <p:ext uri="{BB962C8B-B14F-4D97-AF65-F5344CB8AC3E}">
        <p14:creationId xmlns:p14="http://schemas.microsoft.com/office/powerpoint/2010/main" val="56116981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Calibri"/>
              <a:buChar char="-"/>
            </a:pPr>
            <a:endParaRPr lang="en-US" dirty="0">
              <a:cs typeface="Calibri"/>
            </a:endParaRPr>
          </a:p>
        </p:txBody>
      </p:sp>
      <p:sp>
        <p:nvSpPr>
          <p:cNvPr id="4" name="Foliennummernplatzhalter 3"/>
          <p:cNvSpPr>
            <a:spLocks noGrp="1"/>
          </p:cNvSpPr>
          <p:nvPr>
            <p:ph type="sldNum" sz="quarter" idx="5"/>
          </p:nvPr>
        </p:nvSpPr>
        <p:spPr/>
        <p:txBody>
          <a:bodyPr/>
          <a:lstStyle/>
          <a:p>
            <a:fld id="{EC8EE78B-2C19-46CE-A634-EC7EEF2B7623}" type="slidenum">
              <a:rPr lang="de-CH" smtClean="0"/>
              <a:t>66</a:t>
            </a:fld>
            <a:endParaRPr lang="de-CH"/>
          </a:p>
        </p:txBody>
      </p:sp>
    </p:spTree>
    <p:extLst>
      <p:ext uri="{BB962C8B-B14F-4D97-AF65-F5344CB8AC3E}">
        <p14:creationId xmlns:p14="http://schemas.microsoft.com/office/powerpoint/2010/main" val="248379634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Falls Du ein einigermassen mittleres Einkommen hast, kannst Du bei konsequenter Befolgung dieser Ratschläge und etwas Disziplin i.d.R. locker und ohne  grössere gefühlsmässige Einbussen einige Tausend Franken pro Jahr gutmachen und damit über die Jahre substantielles Vermögen aufbauen.</a:t>
            </a:r>
          </a:p>
        </p:txBody>
      </p:sp>
      <p:sp>
        <p:nvSpPr>
          <p:cNvPr id="4" name="Foliennummernplatzhalter 3"/>
          <p:cNvSpPr>
            <a:spLocks noGrp="1"/>
          </p:cNvSpPr>
          <p:nvPr>
            <p:ph type="sldNum" sz="quarter" idx="5"/>
          </p:nvPr>
        </p:nvSpPr>
        <p:spPr/>
        <p:txBody>
          <a:bodyPr/>
          <a:lstStyle/>
          <a:p>
            <a:fld id="{EC8EE78B-2C19-46CE-A634-EC7EEF2B7623}" type="slidenum">
              <a:rPr lang="de-CH" smtClean="0"/>
              <a:t>67</a:t>
            </a:fld>
            <a:endParaRPr lang="de-CH"/>
          </a:p>
        </p:txBody>
      </p:sp>
    </p:spTree>
    <p:extLst>
      <p:ext uri="{BB962C8B-B14F-4D97-AF65-F5344CB8AC3E}">
        <p14:creationId xmlns:p14="http://schemas.microsoft.com/office/powerpoint/2010/main" val="1930893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Problem: viele Denken sich, dass mit zusätzlichem Einkommen zusätzliche Freiheit kommt und erzielen genau das Gegenteil. Sie gehen teure Verpflichtungen ein und gewöhnen sich an einen Lebensstil, den es von da an zu finanzieren gilt.</a:t>
            </a:r>
          </a:p>
          <a:p>
            <a:r>
              <a:rPr lang="de-CH" dirty="0"/>
              <a:t>Sie werden unfreier.</a:t>
            </a:r>
          </a:p>
        </p:txBody>
      </p:sp>
      <p:sp>
        <p:nvSpPr>
          <p:cNvPr id="4" name="Foliennummernplatzhalter 3"/>
          <p:cNvSpPr>
            <a:spLocks noGrp="1"/>
          </p:cNvSpPr>
          <p:nvPr>
            <p:ph type="sldNum" sz="quarter" idx="5"/>
          </p:nvPr>
        </p:nvSpPr>
        <p:spPr/>
        <p:txBody>
          <a:bodyPr/>
          <a:lstStyle/>
          <a:p>
            <a:fld id="{EC8EE78B-2C19-46CE-A634-EC7EEF2B7623}" type="slidenum">
              <a:rPr lang="de-CH" smtClean="0"/>
              <a:t>10</a:t>
            </a:fld>
            <a:endParaRPr lang="de-CH"/>
          </a:p>
        </p:txBody>
      </p:sp>
    </p:spTree>
    <p:extLst>
      <p:ext uri="{BB962C8B-B14F-4D97-AF65-F5344CB8AC3E}">
        <p14:creationId xmlns:p14="http://schemas.microsoft.com/office/powerpoint/2010/main" val="1145519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Macht Dich Die Erhöhung Deiner Ausgaben für schönere, teurere Produkte zufriedener? Bist Du zufriedener als damals, als Du einen tieferen Standard hattest?</a:t>
            </a:r>
          </a:p>
          <a:p>
            <a:r>
              <a:rPr lang="de-CH" dirty="0"/>
              <a:t>Wo gibst Du Geld aus </a:t>
            </a:r>
            <a:r>
              <a:rPr lang="de-CH" dirty="0" err="1"/>
              <a:t>aus</a:t>
            </a:r>
            <a:r>
              <a:rPr lang="de-CH" dirty="0"/>
              <a:t> reiner Bequemlichkeit?</a:t>
            </a:r>
          </a:p>
          <a:p>
            <a:r>
              <a:rPr lang="de-CH" dirty="0"/>
              <a:t>Wo gibst Du Geld aus, weil es mit Status verbunden ist: guter Geschmack, die Art, wie man wahrgenommen wird usw.</a:t>
            </a:r>
          </a:p>
        </p:txBody>
      </p:sp>
      <p:sp>
        <p:nvSpPr>
          <p:cNvPr id="4" name="Foliennummernplatzhalter 3"/>
          <p:cNvSpPr>
            <a:spLocks noGrp="1"/>
          </p:cNvSpPr>
          <p:nvPr>
            <p:ph type="sldNum" sz="quarter" idx="5"/>
          </p:nvPr>
        </p:nvSpPr>
        <p:spPr/>
        <p:txBody>
          <a:bodyPr/>
          <a:lstStyle/>
          <a:p>
            <a:fld id="{EC8EE78B-2C19-46CE-A634-EC7EEF2B7623}" type="slidenum">
              <a:rPr lang="de-CH" smtClean="0"/>
              <a:t>11</a:t>
            </a:fld>
            <a:endParaRPr lang="de-CH"/>
          </a:p>
        </p:txBody>
      </p:sp>
    </p:spTree>
    <p:extLst>
      <p:ext uri="{BB962C8B-B14F-4D97-AF65-F5344CB8AC3E}">
        <p14:creationId xmlns:p14="http://schemas.microsoft.com/office/powerpoint/2010/main" val="651866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Merke: </a:t>
            </a:r>
            <a:r>
              <a:rPr lang="de-DE" dirty="0" err="1"/>
              <a:t>Schweizer:innen</a:t>
            </a:r>
            <a:r>
              <a:rPr lang="de-DE" dirty="0"/>
              <a:t> sind im internationalen vergleich unter den </a:t>
            </a:r>
            <a:r>
              <a:rPr lang="de-DE" dirty="0" err="1"/>
              <a:t>schlusslichtern</a:t>
            </a:r>
            <a:r>
              <a:rPr lang="de-DE" dirty="0"/>
              <a:t> betreffend </a:t>
            </a:r>
            <a:r>
              <a:rPr lang="de-DE" dirty="0" err="1"/>
              <a:t>preissensitivität</a:t>
            </a:r>
            <a:r>
              <a:rPr lang="de-DE" dirty="0"/>
              <a:t> und </a:t>
            </a:r>
            <a:r>
              <a:rPr lang="de-DE" dirty="0" err="1"/>
              <a:t>wechselfreude</a:t>
            </a:r>
            <a:r>
              <a:rPr lang="de-DE" dirty="0"/>
              <a:t>. Dies ist u.a. Eine der gründe für die </a:t>
            </a:r>
            <a:r>
              <a:rPr lang="de-DE" dirty="0" err="1"/>
              <a:t>hochpreisinsel</a:t>
            </a:r>
            <a:endParaRPr lang="de-CH" dirty="0"/>
          </a:p>
        </p:txBody>
      </p:sp>
      <p:sp>
        <p:nvSpPr>
          <p:cNvPr id="4" name="Foliennummernplatzhalter 3"/>
          <p:cNvSpPr>
            <a:spLocks noGrp="1"/>
          </p:cNvSpPr>
          <p:nvPr>
            <p:ph type="sldNum" sz="quarter" idx="5"/>
          </p:nvPr>
        </p:nvSpPr>
        <p:spPr/>
        <p:txBody>
          <a:bodyPr/>
          <a:lstStyle/>
          <a:p>
            <a:fld id="{EC8EE78B-2C19-46CE-A634-EC7EEF2B7623}" type="slidenum">
              <a:rPr lang="de-CH" smtClean="0"/>
              <a:t>13</a:t>
            </a:fld>
            <a:endParaRPr lang="de-CH"/>
          </a:p>
        </p:txBody>
      </p:sp>
    </p:spTree>
    <p:extLst>
      <p:ext uri="{BB962C8B-B14F-4D97-AF65-F5344CB8AC3E}">
        <p14:creationId xmlns:p14="http://schemas.microsoft.com/office/powerpoint/2010/main" val="33922661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=345 CHF auf 10’000 CHF</a:t>
            </a:r>
          </a:p>
        </p:txBody>
      </p:sp>
      <p:sp>
        <p:nvSpPr>
          <p:cNvPr id="4" name="Foliennummernplatzhalter 3"/>
          <p:cNvSpPr>
            <a:spLocks noGrp="1"/>
          </p:cNvSpPr>
          <p:nvPr>
            <p:ph type="sldNum" sz="quarter" idx="5"/>
          </p:nvPr>
        </p:nvSpPr>
        <p:spPr/>
        <p:txBody>
          <a:bodyPr/>
          <a:lstStyle/>
          <a:p>
            <a:fld id="{EC8EE78B-2C19-46CE-A634-EC7EEF2B7623}" type="slidenum">
              <a:rPr lang="de-CH" smtClean="0"/>
              <a:t>14</a:t>
            </a:fld>
            <a:endParaRPr lang="de-CH"/>
          </a:p>
        </p:txBody>
      </p:sp>
    </p:spTree>
    <p:extLst>
      <p:ext uri="{BB962C8B-B14F-4D97-AF65-F5344CB8AC3E}">
        <p14:creationId xmlns:p14="http://schemas.microsoft.com/office/powerpoint/2010/main" val="28549335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94855C-9FCB-E6E3-7FC6-5FFDBD1CCE20}"/>
              </a:ext>
            </a:extLst>
          </p:cNvPr>
          <p:cNvSpPr>
            <a:spLocks noGrp="1"/>
          </p:cNvSpPr>
          <p:nvPr>
            <p:ph type="ctrTitle"/>
          </p:nvPr>
        </p:nvSpPr>
        <p:spPr>
          <a:xfrm>
            <a:off x="335485" y="2657283"/>
            <a:ext cx="11521030" cy="1343984"/>
          </a:xfrm>
        </p:spPr>
        <p:txBody>
          <a:bodyPr anchor="b">
            <a:noAutofit/>
          </a:bodyPr>
          <a:lstStyle>
            <a:lvl1pPr algn="l">
              <a:defRPr sz="6000"/>
            </a:lvl1pPr>
          </a:lstStyle>
          <a:p>
            <a:r>
              <a:rPr lang="de-DE"/>
              <a:t>Mastertitelformat bearbeiten</a:t>
            </a:r>
            <a:endParaRPr lang="de-CH" dirty="0"/>
          </a:p>
        </p:txBody>
      </p:sp>
      <p:sp>
        <p:nvSpPr>
          <p:cNvPr id="3" name="Untertitel 2">
            <a:extLst>
              <a:ext uri="{FF2B5EF4-FFF2-40B4-BE49-F238E27FC236}">
                <a16:creationId xmlns:a16="http://schemas.microsoft.com/office/drawing/2014/main" id="{FC50B432-BDBB-4210-519B-B2F845D215BC}"/>
              </a:ext>
            </a:extLst>
          </p:cNvPr>
          <p:cNvSpPr>
            <a:spLocks noGrp="1"/>
          </p:cNvSpPr>
          <p:nvPr>
            <p:ph type="subTitle" idx="1"/>
          </p:nvPr>
        </p:nvSpPr>
        <p:spPr>
          <a:xfrm>
            <a:off x="335485" y="4713148"/>
            <a:ext cx="11521030" cy="54465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id="{DA86EC1E-BCB7-A474-CAFC-B552B7723CC1}"/>
              </a:ext>
            </a:extLst>
          </p:cNvPr>
          <p:cNvSpPr>
            <a:spLocks noGrp="1"/>
          </p:cNvSpPr>
          <p:nvPr>
            <p:ph type="dt" sz="half" idx="10"/>
          </p:nvPr>
        </p:nvSpPr>
        <p:spPr/>
        <p:txBody>
          <a:bodyPr/>
          <a:lstStyle/>
          <a:p>
            <a:fld id="{5EFC7613-7744-45A3-8626-7A10C4B383AB}" type="datetime1">
              <a:rPr lang="de-CH" smtClean="0"/>
              <a:t>06.06.2023</a:t>
            </a:fld>
            <a:endParaRPr lang="de-CH"/>
          </a:p>
        </p:txBody>
      </p:sp>
      <p:sp>
        <p:nvSpPr>
          <p:cNvPr id="5" name="Fußzeilenplatzhalter 4">
            <a:extLst>
              <a:ext uri="{FF2B5EF4-FFF2-40B4-BE49-F238E27FC236}">
                <a16:creationId xmlns:a16="http://schemas.microsoft.com/office/drawing/2014/main" id="{F55669EC-DF39-4ED9-51BA-30317E1F872D}"/>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C7F576FE-6CBB-B0F2-6A36-1AF95A843348}"/>
              </a:ext>
            </a:extLst>
          </p:cNvPr>
          <p:cNvSpPr>
            <a:spLocks noGrp="1"/>
          </p:cNvSpPr>
          <p:nvPr>
            <p:ph type="sldNum" sz="quarter" idx="12"/>
          </p:nvPr>
        </p:nvSpPr>
        <p:spPr/>
        <p:txBody>
          <a:bodyPr/>
          <a:lstStyle/>
          <a:p>
            <a:fld id="{C457ADC7-274A-47E8-AAD9-968732228F3F}" type="slidenum">
              <a:rPr lang="de-CH" smtClean="0"/>
              <a:t>‹Nr.›</a:t>
            </a:fld>
            <a:endParaRPr lang="de-CH"/>
          </a:p>
        </p:txBody>
      </p:sp>
      <p:sp>
        <p:nvSpPr>
          <p:cNvPr id="7" name="Rechteck 6">
            <a:extLst>
              <a:ext uri="{FF2B5EF4-FFF2-40B4-BE49-F238E27FC236}">
                <a16:creationId xmlns:a16="http://schemas.microsoft.com/office/drawing/2014/main" id="{D837ABCD-94C2-8943-3208-047C4F6FFE9E}"/>
              </a:ext>
            </a:extLst>
          </p:cNvPr>
          <p:cNvSpPr/>
          <p:nvPr/>
        </p:nvSpPr>
        <p:spPr>
          <a:xfrm>
            <a:off x="1" y="1"/>
            <a:ext cx="12191998" cy="1104644"/>
          </a:xfrm>
          <a:prstGeom prst="rect">
            <a:avLst/>
          </a:prstGeom>
          <a:solidFill>
            <a:srgbClr val="0044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9" name="Grafik 8" descr="Ein Bild, das Logo enthält.&#10;&#10;Automatisch generierte Beschreibung">
            <a:extLst>
              <a:ext uri="{FF2B5EF4-FFF2-40B4-BE49-F238E27FC236}">
                <a16:creationId xmlns:a16="http://schemas.microsoft.com/office/drawing/2014/main" id="{7C0C2A88-D41C-6585-2C53-A5447139A1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485" y="140250"/>
            <a:ext cx="883329" cy="824146"/>
          </a:xfrm>
          <a:prstGeom prst="rect">
            <a:avLst/>
          </a:prstGeom>
        </p:spPr>
      </p:pic>
      <p:pic>
        <p:nvPicPr>
          <p:cNvPr id="11" name="Grafik 10">
            <a:extLst>
              <a:ext uri="{FF2B5EF4-FFF2-40B4-BE49-F238E27FC236}">
                <a16:creationId xmlns:a16="http://schemas.microsoft.com/office/drawing/2014/main" id="{2D01F180-DEF8-072F-322B-EB55D911D9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5613" y="297490"/>
            <a:ext cx="5421962" cy="509665"/>
          </a:xfrm>
          <a:prstGeom prst="rect">
            <a:avLst/>
          </a:prstGeom>
        </p:spPr>
      </p:pic>
    </p:spTree>
    <p:extLst>
      <p:ext uri="{BB962C8B-B14F-4D97-AF65-F5344CB8AC3E}">
        <p14:creationId xmlns:p14="http://schemas.microsoft.com/office/powerpoint/2010/main" val="466082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Leer">
    <p:bg>
      <p:bgRef idx="1001">
        <a:schemeClr val="bg1"/>
      </p:bgRef>
    </p:bg>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1B15239C-1817-20C0-FC8A-E51612449432}"/>
              </a:ext>
            </a:extLst>
          </p:cNvPr>
          <p:cNvSpPr>
            <a:spLocks noGrp="1"/>
          </p:cNvSpPr>
          <p:nvPr>
            <p:ph type="dt" sz="half" idx="10"/>
          </p:nvPr>
        </p:nvSpPr>
        <p:spPr/>
        <p:txBody>
          <a:bodyPr/>
          <a:lstStyle>
            <a:lvl1pPr>
              <a:defRPr>
                <a:solidFill>
                  <a:schemeClr val="tx1"/>
                </a:solidFill>
              </a:defRPr>
            </a:lvl1pPr>
          </a:lstStyle>
          <a:p>
            <a:fld id="{9A35CB41-D925-49A8-9847-FDFCAE7FEE75}" type="datetime1">
              <a:rPr lang="de-CH" smtClean="0"/>
              <a:t>06.06.2023</a:t>
            </a:fld>
            <a:endParaRPr lang="de-CH"/>
          </a:p>
        </p:txBody>
      </p:sp>
      <p:sp>
        <p:nvSpPr>
          <p:cNvPr id="3" name="Fußzeilenplatzhalter 2">
            <a:extLst>
              <a:ext uri="{FF2B5EF4-FFF2-40B4-BE49-F238E27FC236}">
                <a16:creationId xmlns:a16="http://schemas.microsoft.com/office/drawing/2014/main" id="{E639C29C-EF36-2C03-B8BB-C8FE938E2FF0}"/>
              </a:ext>
            </a:extLst>
          </p:cNvPr>
          <p:cNvSpPr>
            <a:spLocks noGrp="1"/>
          </p:cNvSpPr>
          <p:nvPr>
            <p:ph type="ftr" sz="quarter" idx="11"/>
          </p:nvPr>
        </p:nvSpPr>
        <p:spPr/>
        <p:txBody>
          <a:bodyPr/>
          <a:lstStyle>
            <a:lvl1pPr>
              <a:defRPr>
                <a:solidFill>
                  <a:schemeClr val="tx1"/>
                </a:solidFill>
              </a:defRPr>
            </a:lvl1pPr>
          </a:lstStyle>
          <a:p>
            <a:endParaRPr lang="de-CH"/>
          </a:p>
        </p:txBody>
      </p:sp>
      <p:sp>
        <p:nvSpPr>
          <p:cNvPr id="4" name="Foliennummernplatzhalter 3">
            <a:extLst>
              <a:ext uri="{FF2B5EF4-FFF2-40B4-BE49-F238E27FC236}">
                <a16:creationId xmlns:a16="http://schemas.microsoft.com/office/drawing/2014/main" id="{71D49D89-B518-98E4-1316-F48442A1ED1B}"/>
              </a:ext>
            </a:extLst>
          </p:cNvPr>
          <p:cNvSpPr>
            <a:spLocks noGrp="1"/>
          </p:cNvSpPr>
          <p:nvPr>
            <p:ph type="sldNum" sz="quarter" idx="12"/>
          </p:nvPr>
        </p:nvSpPr>
        <p:spPr/>
        <p:txBody>
          <a:bodyPr/>
          <a:lstStyle>
            <a:lvl1pPr>
              <a:defRPr>
                <a:solidFill>
                  <a:schemeClr val="tx1"/>
                </a:solidFill>
              </a:defRPr>
            </a:lvl1pPr>
          </a:lstStyle>
          <a:p>
            <a:fld id="{C457ADC7-274A-47E8-AAD9-968732228F3F}" type="slidenum">
              <a:rPr lang="de-CH" smtClean="0"/>
              <a:t>‹Nr.›</a:t>
            </a:fld>
            <a:endParaRPr lang="de-CH"/>
          </a:p>
        </p:txBody>
      </p:sp>
    </p:spTree>
    <p:extLst>
      <p:ext uri="{BB962C8B-B14F-4D97-AF65-F5344CB8AC3E}">
        <p14:creationId xmlns:p14="http://schemas.microsoft.com/office/powerpoint/2010/main" val="1719961609"/>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4A0EF5-A44B-97CA-7A6B-518F3F1646F9}"/>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Bildplatzhalter 2">
            <a:extLst>
              <a:ext uri="{FF2B5EF4-FFF2-40B4-BE49-F238E27FC236}">
                <a16:creationId xmlns:a16="http://schemas.microsoft.com/office/drawing/2014/main" id="{393C3837-2C82-B31A-C470-398C6C8D06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CH"/>
          </a:p>
        </p:txBody>
      </p:sp>
      <p:sp>
        <p:nvSpPr>
          <p:cNvPr id="4" name="Textplatzhalter 3">
            <a:extLst>
              <a:ext uri="{FF2B5EF4-FFF2-40B4-BE49-F238E27FC236}">
                <a16:creationId xmlns:a16="http://schemas.microsoft.com/office/drawing/2014/main" id="{60FB8292-CECB-2210-731B-503ADE9C59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F098823-9FDC-BEBF-BC2F-31C970444B18}"/>
              </a:ext>
            </a:extLst>
          </p:cNvPr>
          <p:cNvSpPr>
            <a:spLocks noGrp="1"/>
          </p:cNvSpPr>
          <p:nvPr>
            <p:ph type="dt" sz="half" idx="10"/>
          </p:nvPr>
        </p:nvSpPr>
        <p:spPr/>
        <p:txBody>
          <a:bodyPr/>
          <a:lstStyle/>
          <a:p>
            <a:fld id="{BCF7CDA5-D9E2-4120-B136-1E0662C46537}" type="datetime1">
              <a:rPr lang="de-CH" smtClean="0"/>
              <a:t>06.06.2023</a:t>
            </a:fld>
            <a:endParaRPr lang="de-CH"/>
          </a:p>
        </p:txBody>
      </p:sp>
      <p:sp>
        <p:nvSpPr>
          <p:cNvPr id="6" name="Fußzeilenplatzhalter 5">
            <a:extLst>
              <a:ext uri="{FF2B5EF4-FFF2-40B4-BE49-F238E27FC236}">
                <a16:creationId xmlns:a16="http://schemas.microsoft.com/office/drawing/2014/main" id="{2957E31E-F53C-A3DD-6260-703CE0BE05A0}"/>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7845F002-08F9-3100-B0ED-68F37D12D7E8}"/>
              </a:ext>
            </a:extLst>
          </p:cNvPr>
          <p:cNvSpPr>
            <a:spLocks noGrp="1"/>
          </p:cNvSpPr>
          <p:nvPr>
            <p:ph type="sldNum" sz="quarter" idx="12"/>
          </p:nvPr>
        </p:nvSpPr>
        <p:spPr/>
        <p:txBody>
          <a:bodyPr/>
          <a:lstStyle/>
          <a:p>
            <a:fld id="{C457ADC7-274A-47E8-AAD9-968732228F3F}" type="slidenum">
              <a:rPr lang="de-CH" smtClean="0"/>
              <a:t>‹Nr.›</a:t>
            </a:fld>
            <a:endParaRPr lang="de-CH"/>
          </a:p>
        </p:txBody>
      </p:sp>
    </p:spTree>
    <p:extLst>
      <p:ext uri="{BB962C8B-B14F-4D97-AF65-F5344CB8AC3E}">
        <p14:creationId xmlns:p14="http://schemas.microsoft.com/office/powerpoint/2010/main" val="4077129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und Inhalt">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C92B416E-33A0-3230-7C2E-72EC6F0AEE7F}"/>
              </a:ext>
            </a:extLst>
          </p:cNvPr>
          <p:cNvSpPr/>
          <p:nvPr/>
        </p:nvSpPr>
        <p:spPr>
          <a:xfrm>
            <a:off x="0" y="0"/>
            <a:ext cx="12192000" cy="85916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 name="Inhaltsplatzhalter 2">
            <a:extLst>
              <a:ext uri="{FF2B5EF4-FFF2-40B4-BE49-F238E27FC236}">
                <a16:creationId xmlns:a16="http://schemas.microsoft.com/office/drawing/2014/main" id="{014EAA49-4253-EF81-4C35-8C26F9E8A916}"/>
              </a:ext>
            </a:extLst>
          </p:cNvPr>
          <p:cNvSpPr>
            <a:spLocks noGrp="1"/>
          </p:cNvSpPr>
          <p:nvPr>
            <p:ph idx="1"/>
          </p:nvPr>
        </p:nvSpPr>
        <p:spPr>
          <a:xfrm>
            <a:off x="343667" y="1466722"/>
            <a:ext cx="11512848" cy="4710241"/>
          </a:xfrm>
        </p:spPr>
        <p:txBody>
          <a:bodyPr/>
          <a:lstStyle>
            <a:lvl1pPr>
              <a:defRPr sz="2400"/>
            </a:lvl1pPr>
            <a:lvl2pPr>
              <a:defRPr sz="2000"/>
            </a:lvl2pPr>
            <a:lvl3pPr>
              <a:defRPr sz="1600"/>
            </a:lvl3pPr>
            <a:lvl4pPr>
              <a:defRPr sz="1200"/>
            </a:lvl4pPr>
          </a:lstStyle>
          <a:p>
            <a:pPr lvl="0"/>
            <a:r>
              <a:rPr lang="de-DE"/>
              <a:t>Mastertextformat bearbeiten</a:t>
            </a:r>
          </a:p>
          <a:p>
            <a:pPr lvl="1"/>
            <a:r>
              <a:rPr lang="de-DE"/>
              <a:t>Zweite Ebene</a:t>
            </a:r>
          </a:p>
          <a:p>
            <a:pPr lvl="2"/>
            <a:r>
              <a:rPr lang="de-DE"/>
              <a:t>Dritte Ebene</a:t>
            </a:r>
          </a:p>
          <a:p>
            <a:pPr lvl="3"/>
            <a:r>
              <a:rPr lang="de-DE"/>
              <a:t>Vierte Ebene</a:t>
            </a:r>
          </a:p>
        </p:txBody>
      </p:sp>
      <p:sp>
        <p:nvSpPr>
          <p:cNvPr id="7" name="Datumsplatzhalter 6">
            <a:extLst>
              <a:ext uri="{FF2B5EF4-FFF2-40B4-BE49-F238E27FC236}">
                <a16:creationId xmlns:a16="http://schemas.microsoft.com/office/drawing/2014/main" id="{36132FB3-D890-011B-FFD9-CCB799D97A9F}"/>
              </a:ext>
            </a:extLst>
          </p:cNvPr>
          <p:cNvSpPr>
            <a:spLocks noGrp="1"/>
          </p:cNvSpPr>
          <p:nvPr>
            <p:ph type="dt" sz="half" idx="10"/>
          </p:nvPr>
        </p:nvSpPr>
        <p:spPr>
          <a:xfrm>
            <a:off x="343667" y="6585111"/>
            <a:ext cx="2743200" cy="215682"/>
          </a:xfrm>
        </p:spPr>
        <p:txBody>
          <a:bodyPr/>
          <a:lstStyle/>
          <a:p>
            <a:fld id="{1391A82D-34B2-4365-B2D0-233027724697}" type="datetime1">
              <a:rPr lang="de-CH" smtClean="0"/>
              <a:t>06.06.2023</a:t>
            </a:fld>
            <a:endParaRPr lang="de-CH"/>
          </a:p>
        </p:txBody>
      </p:sp>
      <p:sp>
        <p:nvSpPr>
          <p:cNvPr id="8" name="Fußzeilenplatzhalter 7">
            <a:extLst>
              <a:ext uri="{FF2B5EF4-FFF2-40B4-BE49-F238E27FC236}">
                <a16:creationId xmlns:a16="http://schemas.microsoft.com/office/drawing/2014/main" id="{716A481E-C5CF-53AC-B2E2-6AF70F8F4DC8}"/>
              </a:ext>
            </a:extLst>
          </p:cNvPr>
          <p:cNvSpPr>
            <a:spLocks noGrp="1"/>
          </p:cNvSpPr>
          <p:nvPr>
            <p:ph type="ftr" sz="quarter" idx="11"/>
          </p:nvPr>
        </p:nvSpPr>
        <p:spPr/>
        <p:txBody>
          <a:bodyPr/>
          <a:lstStyle/>
          <a:p>
            <a:endParaRPr lang="de-CH"/>
          </a:p>
        </p:txBody>
      </p:sp>
      <p:sp>
        <p:nvSpPr>
          <p:cNvPr id="9" name="Foliennummernplatzhalter 8">
            <a:extLst>
              <a:ext uri="{FF2B5EF4-FFF2-40B4-BE49-F238E27FC236}">
                <a16:creationId xmlns:a16="http://schemas.microsoft.com/office/drawing/2014/main" id="{F47F1516-59F6-E872-1E52-94BE0FCB2B27}"/>
              </a:ext>
            </a:extLst>
          </p:cNvPr>
          <p:cNvSpPr>
            <a:spLocks noGrp="1"/>
          </p:cNvSpPr>
          <p:nvPr>
            <p:ph type="sldNum" sz="quarter" idx="12"/>
          </p:nvPr>
        </p:nvSpPr>
        <p:spPr>
          <a:xfrm>
            <a:off x="8610599" y="6585111"/>
            <a:ext cx="3245915" cy="215682"/>
          </a:xfrm>
        </p:spPr>
        <p:txBody>
          <a:bodyPr/>
          <a:lstStyle/>
          <a:p>
            <a:fld id="{C457ADC7-274A-47E8-AAD9-968732228F3F}" type="slidenum">
              <a:rPr lang="de-CH" smtClean="0"/>
              <a:t>‹Nr.›</a:t>
            </a:fld>
            <a:endParaRPr lang="de-CH"/>
          </a:p>
        </p:txBody>
      </p:sp>
      <p:sp>
        <p:nvSpPr>
          <p:cNvPr id="10" name="Titel 9">
            <a:extLst>
              <a:ext uri="{FF2B5EF4-FFF2-40B4-BE49-F238E27FC236}">
                <a16:creationId xmlns:a16="http://schemas.microsoft.com/office/drawing/2014/main" id="{4BBECB98-955E-A5D3-B0A2-DF87D8CBAD83}"/>
              </a:ext>
            </a:extLst>
          </p:cNvPr>
          <p:cNvSpPr>
            <a:spLocks noGrp="1"/>
          </p:cNvSpPr>
          <p:nvPr>
            <p:ph type="title"/>
          </p:nvPr>
        </p:nvSpPr>
        <p:spPr>
          <a:xfrm>
            <a:off x="343667" y="306823"/>
            <a:ext cx="10076811" cy="494043"/>
          </a:xfrm>
        </p:spPr>
        <p:txBody>
          <a:bodyPr>
            <a:normAutofit/>
          </a:bodyPr>
          <a:lstStyle>
            <a:lvl1pPr>
              <a:defRPr sz="2000">
                <a:solidFill>
                  <a:schemeClr val="bg1"/>
                </a:solidFill>
              </a:defRPr>
            </a:lvl1pPr>
          </a:lstStyle>
          <a:p>
            <a:r>
              <a:rPr lang="de-DE"/>
              <a:t>Mastertitelformat bearbeiten</a:t>
            </a:r>
            <a:endParaRPr lang="de-CH" dirty="0"/>
          </a:p>
        </p:txBody>
      </p:sp>
      <p:pic>
        <p:nvPicPr>
          <p:cNvPr id="12" name="Grafik 11" descr="Ein Bild, das Logo enthält.&#10;&#10;Automatisch generierte Beschreibung">
            <a:extLst>
              <a:ext uri="{FF2B5EF4-FFF2-40B4-BE49-F238E27FC236}">
                <a16:creationId xmlns:a16="http://schemas.microsoft.com/office/drawing/2014/main" id="{0516C7C1-5BDF-A791-A2C7-93A778A836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2900" y="365125"/>
            <a:ext cx="405716" cy="377441"/>
          </a:xfrm>
          <a:prstGeom prst="rect">
            <a:avLst/>
          </a:prstGeom>
        </p:spPr>
      </p:pic>
    </p:spTree>
    <p:extLst>
      <p:ext uri="{BB962C8B-B14F-4D97-AF65-F5344CB8AC3E}">
        <p14:creationId xmlns:p14="http://schemas.microsoft.com/office/powerpoint/2010/main" val="1876826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el und Inhalt_dunkel">
    <p:bg>
      <p:bgPr>
        <a:solidFill>
          <a:srgbClr val="004460"/>
        </a:solidFill>
        <a:effectLst/>
      </p:bgPr>
    </p:b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14EAA49-4253-EF81-4C35-8C26F9E8A916}"/>
              </a:ext>
            </a:extLst>
          </p:cNvPr>
          <p:cNvSpPr>
            <a:spLocks noGrp="1"/>
          </p:cNvSpPr>
          <p:nvPr>
            <p:ph idx="1"/>
          </p:nvPr>
        </p:nvSpPr>
        <p:spPr>
          <a:xfrm>
            <a:off x="343667" y="1466722"/>
            <a:ext cx="11512848" cy="471024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7" name="Datumsplatzhalter 6">
            <a:extLst>
              <a:ext uri="{FF2B5EF4-FFF2-40B4-BE49-F238E27FC236}">
                <a16:creationId xmlns:a16="http://schemas.microsoft.com/office/drawing/2014/main" id="{36132FB3-D890-011B-FFD9-CCB799D97A9F}"/>
              </a:ext>
            </a:extLst>
          </p:cNvPr>
          <p:cNvSpPr>
            <a:spLocks noGrp="1"/>
          </p:cNvSpPr>
          <p:nvPr>
            <p:ph type="dt" sz="half" idx="10"/>
          </p:nvPr>
        </p:nvSpPr>
        <p:spPr>
          <a:xfrm>
            <a:off x="343667" y="6585111"/>
            <a:ext cx="2743200" cy="215682"/>
          </a:xfrm>
        </p:spPr>
        <p:txBody>
          <a:bodyPr/>
          <a:lstStyle>
            <a:lvl1pPr>
              <a:defRPr>
                <a:solidFill>
                  <a:schemeClr val="bg1"/>
                </a:solidFill>
              </a:defRPr>
            </a:lvl1pPr>
          </a:lstStyle>
          <a:p>
            <a:fld id="{F9E11FC0-5932-453B-A9C9-67E60813440E}" type="datetime1">
              <a:rPr lang="de-CH" smtClean="0"/>
              <a:t>06.06.2023</a:t>
            </a:fld>
            <a:endParaRPr lang="de-CH"/>
          </a:p>
        </p:txBody>
      </p:sp>
      <p:sp>
        <p:nvSpPr>
          <p:cNvPr id="8" name="Fußzeilenplatzhalter 7">
            <a:extLst>
              <a:ext uri="{FF2B5EF4-FFF2-40B4-BE49-F238E27FC236}">
                <a16:creationId xmlns:a16="http://schemas.microsoft.com/office/drawing/2014/main" id="{716A481E-C5CF-53AC-B2E2-6AF70F8F4DC8}"/>
              </a:ext>
            </a:extLst>
          </p:cNvPr>
          <p:cNvSpPr>
            <a:spLocks noGrp="1"/>
          </p:cNvSpPr>
          <p:nvPr>
            <p:ph type="ftr" sz="quarter" idx="11"/>
          </p:nvPr>
        </p:nvSpPr>
        <p:spPr/>
        <p:txBody>
          <a:bodyPr/>
          <a:lstStyle>
            <a:lvl1pPr>
              <a:defRPr>
                <a:solidFill>
                  <a:schemeClr val="bg1"/>
                </a:solidFill>
              </a:defRPr>
            </a:lvl1pPr>
          </a:lstStyle>
          <a:p>
            <a:endParaRPr lang="de-CH"/>
          </a:p>
        </p:txBody>
      </p:sp>
      <p:sp>
        <p:nvSpPr>
          <p:cNvPr id="9" name="Foliennummernplatzhalter 8">
            <a:extLst>
              <a:ext uri="{FF2B5EF4-FFF2-40B4-BE49-F238E27FC236}">
                <a16:creationId xmlns:a16="http://schemas.microsoft.com/office/drawing/2014/main" id="{F47F1516-59F6-E872-1E52-94BE0FCB2B27}"/>
              </a:ext>
            </a:extLst>
          </p:cNvPr>
          <p:cNvSpPr>
            <a:spLocks noGrp="1"/>
          </p:cNvSpPr>
          <p:nvPr>
            <p:ph type="sldNum" sz="quarter" idx="12"/>
          </p:nvPr>
        </p:nvSpPr>
        <p:spPr>
          <a:xfrm>
            <a:off x="8610599" y="6585111"/>
            <a:ext cx="3245915" cy="215682"/>
          </a:xfrm>
        </p:spPr>
        <p:txBody>
          <a:bodyPr/>
          <a:lstStyle>
            <a:lvl1pPr>
              <a:defRPr>
                <a:solidFill>
                  <a:schemeClr val="bg1"/>
                </a:solidFill>
              </a:defRPr>
            </a:lvl1pPr>
          </a:lstStyle>
          <a:p>
            <a:fld id="{C457ADC7-274A-47E8-AAD9-968732228F3F}" type="slidenum">
              <a:rPr lang="de-CH" smtClean="0"/>
              <a:t>‹Nr.›</a:t>
            </a:fld>
            <a:endParaRPr lang="de-CH"/>
          </a:p>
        </p:txBody>
      </p:sp>
      <p:sp>
        <p:nvSpPr>
          <p:cNvPr id="10" name="Titel 9">
            <a:extLst>
              <a:ext uri="{FF2B5EF4-FFF2-40B4-BE49-F238E27FC236}">
                <a16:creationId xmlns:a16="http://schemas.microsoft.com/office/drawing/2014/main" id="{4BBECB98-955E-A5D3-B0A2-DF87D8CBAD83}"/>
              </a:ext>
            </a:extLst>
          </p:cNvPr>
          <p:cNvSpPr>
            <a:spLocks noGrp="1"/>
          </p:cNvSpPr>
          <p:nvPr>
            <p:ph type="title"/>
          </p:nvPr>
        </p:nvSpPr>
        <p:spPr>
          <a:xfrm>
            <a:off x="343667" y="317541"/>
            <a:ext cx="10076811" cy="472607"/>
          </a:xfrm>
        </p:spPr>
        <p:txBody>
          <a:bodyPr>
            <a:normAutofit/>
          </a:bodyPr>
          <a:lstStyle>
            <a:lvl1pPr>
              <a:defRPr sz="2000">
                <a:solidFill>
                  <a:schemeClr val="bg1"/>
                </a:solidFill>
              </a:defRPr>
            </a:lvl1pPr>
          </a:lstStyle>
          <a:p>
            <a:r>
              <a:rPr lang="de-DE"/>
              <a:t>Mastertitelformat bearbeiten</a:t>
            </a:r>
            <a:endParaRPr lang="de-CH" dirty="0"/>
          </a:p>
        </p:txBody>
      </p:sp>
      <p:pic>
        <p:nvPicPr>
          <p:cNvPr id="12" name="Grafik 11" descr="Ein Bild, das Logo enthält.&#10;&#10;Automatisch generierte Beschreibung">
            <a:extLst>
              <a:ext uri="{FF2B5EF4-FFF2-40B4-BE49-F238E27FC236}">
                <a16:creationId xmlns:a16="http://schemas.microsoft.com/office/drawing/2014/main" id="{0516C7C1-5BDF-A791-A2C7-93A778A836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2900" y="365125"/>
            <a:ext cx="405716" cy="377441"/>
          </a:xfrm>
          <a:prstGeom prst="rect">
            <a:avLst/>
          </a:prstGeom>
        </p:spPr>
      </p:pic>
    </p:spTree>
    <p:extLst>
      <p:ext uri="{BB962C8B-B14F-4D97-AF65-F5344CB8AC3E}">
        <p14:creationId xmlns:p14="http://schemas.microsoft.com/office/powerpoint/2010/main" val="2994175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75F44B-F738-AB81-FE62-00030AC679E8}"/>
              </a:ext>
            </a:extLst>
          </p:cNvPr>
          <p:cNvSpPr>
            <a:spLocks noGrp="1"/>
          </p:cNvSpPr>
          <p:nvPr>
            <p:ph type="title"/>
          </p:nvPr>
        </p:nvSpPr>
        <p:spPr>
          <a:xfrm>
            <a:off x="343667" y="1709738"/>
            <a:ext cx="11504665" cy="2852737"/>
          </a:xfrm>
        </p:spPr>
        <p:txBody>
          <a:bodyPr anchor="b">
            <a:normAutofit/>
          </a:bodyPr>
          <a:lstStyle>
            <a:lvl1pPr>
              <a:defRPr sz="5000"/>
            </a:lvl1pPr>
          </a:lstStyle>
          <a:p>
            <a:r>
              <a:rPr lang="de-DE"/>
              <a:t>Mastertitelformat bearbeiten</a:t>
            </a:r>
            <a:endParaRPr lang="de-CH" dirty="0"/>
          </a:p>
        </p:txBody>
      </p:sp>
      <p:sp>
        <p:nvSpPr>
          <p:cNvPr id="3" name="Textplatzhalter 2">
            <a:extLst>
              <a:ext uri="{FF2B5EF4-FFF2-40B4-BE49-F238E27FC236}">
                <a16:creationId xmlns:a16="http://schemas.microsoft.com/office/drawing/2014/main" id="{447CEB24-ECAC-04DD-BD96-38B1FA28B7F1}"/>
              </a:ext>
            </a:extLst>
          </p:cNvPr>
          <p:cNvSpPr>
            <a:spLocks noGrp="1"/>
          </p:cNvSpPr>
          <p:nvPr>
            <p:ph type="body" idx="1"/>
          </p:nvPr>
        </p:nvSpPr>
        <p:spPr>
          <a:xfrm>
            <a:off x="343667" y="4589463"/>
            <a:ext cx="1150466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65C910F0-7EB4-B219-595B-6A6050B5431E}"/>
              </a:ext>
            </a:extLst>
          </p:cNvPr>
          <p:cNvSpPr>
            <a:spLocks noGrp="1"/>
          </p:cNvSpPr>
          <p:nvPr>
            <p:ph type="dt" sz="half" idx="10"/>
          </p:nvPr>
        </p:nvSpPr>
        <p:spPr/>
        <p:txBody>
          <a:bodyPr/>
          <a:lstStyle/>
          <a:p>
            <a:fld id="{F595F621-4C02-4150-BF10-9B3BC0BFBF50}" type="datetime1">
              <a:rPr lang="de-CH" smtClean="0"/>
              <a:t>06.06.2023</a:t>
            </a:fld>
            <a:endParaRPr lang="de-CH"/>
          </a:p>
        </p:txBody>
      </p:sp>
      <p:sp>
        <p:nvSpPr>
          <p:cNvPr id="5" name="Fußzeilenplatzhalter 4">
            <a:extLst>
              <a:ext uri="{FF2B5EF4-FFF2-40B4-BE49-F238E27FC236}">
                <a16:creationId xmlns:a16="http://schemas.microsoft.com/office/drawing/2014/main" id="{ABB06129-EF50-A0B7-FF0F-A9AFB74EF342}"/>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B99A4793-35E2-56FC-F2BD-68BC7A7EDF07}"/>
              </a:ext>
            </a:extLst>
          </p:cNvPr>
          <p:cNvSpPr>
            <a:spLocks noGrp="1"/>
          </p:cNvSpPr>
          <p:nvPr>
            <p:ph type="sldNum" sz="quarter" idx="12"/>
          </p:nvPr>
        </p:nvSpPr>
        <p:spPr/>
        <p:txBody>
          <a:bodyPr/>
          <a:lstStyle/>
          <a:p>
            <a:fld id="{C457ADC7-274A-47E8-AAD9-968732228F3F}" type="slidenum">
              <a:rPr lang="de-CH" smtClean="0"/>
              <a:t>‹Nr.›</a:t>
            </a:fld>
            <a:endParaRPr lang="de-CH"/>
          </a:p>
        </p:txBody>
      </p:sp>
      <p:sp>
        <p:nvSpPr>
          <p:cNvPr id="7" name="Rechteck 6">
            <a:extLst>
              <a:ext uri="{FF2B5EF4-FFF2-40B4-BE49-F238E27FC236}">
                <a16:creationId xmlns:a16="http://schemas.microsoft.com/office/drawing/2014/main" id="{BBC67A01-347A-4233-284D-1CF639651088}"/>
              </a:ext>
            </a:extLst>
          </p:cNvPr>
          <p:cNvSpPr/>
          <p:nvPr/>
        </p:nvSpPr>
        <p:spPr>
          <a:xfrm>
            <a:off x="1" y="2"/>
            <a:ext cx="12191998" cy="865303"/>
          </a:xfrm>
          <a:prstGeom prst="rect">
            <a:avLst/>
          </a:prstGeom>
          <a:solidFill>
            <a:srgbClr val="0044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9" name="Grafik 8" descr="Ein Bild, das Logo enthält.&#10;&#10;Automatisch generierte Beschreibung">
            <a:extLst>
              <a:ext uri="{FF2B5EF4-FFF2-40B4-BE49-F238E27FC236}">
                <a16:creationId xmlns:a16="http://schemas.microsoft.com/office/drawing/2014/main" id="{411894AF-FF7F-D6D7-87AA-FBF6ACD5A0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2900" y="365125"/>
            <a:ext cx="405716" cy="377441"/>
          </a:xfrm>
          <a:prstGeom prst="rect">
            <a:avLst/>
          </a:prstGeom>
        </p:spPr>
      </p:pic>
    </p:spTree>
    <p:extLst>
      <p:ext uri="{BB962C8B-B14F-4D97-AF65-F5344CB8AC3E}">
        <p14:creationId xmlns:p14="http://schemas.microsoft.com/office/powerpoint/2010/main" val="76556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C69ADE96-DB81-C748-660A-3C6BD954AF1A}"/>
              </a:ext>
            </a:extLst>
          </p:cNvPr>
          <p:cNvSpPr/>
          <p:nvPr/>
        </p:nvSpPr>
        <p:spPr>
          <a:xfrm>
            <a:off x="0" y="0"/>
            <a:ext cx="12192000" cy="85916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 name="Titel 1">
            <a:extLst>
              <a:ext uri="{FF2B5EF4-FFF2-40B4-BE49-F238E27FC236}">
                <a16:creationId xmlns:a16="http://schemas.microsoft.com/office/drawing/2014/main" id="{8E760F5B-E11A-6B5A-60D9-93F2098CD695}"/>
              </a:ext>
            </a:extLst>
          </p:cNvPr>
          <p:cNvSpPr>
            <a:spLocks noGrp="1"/>
          </p:cNvSpPr>
          <p:nvPr>
            <p:ph type="title"/>
          </p:nvPr>
        </p:nvSpPr>
        <p:spPr>
          <a:xfrm>
            <a:off x="343667" y="306823"/>
            <a:ext cx="10788693" cy="494043"/>
          </a:xfrm>
        </p:spPr>
        <p:txBody>
          <a:bodyPr/>
          <a:lstStyle>
            <a:lvl1pPr>
              <a:defRPr>
                <a:solidFill>
                  <a:schemeClr val="bg1"/>
                </a:solidFill>
              </a:defRPr>
            </a:lvl1pPr>
          </a:lstStyle>
          <a:p>
            <a:r>
              <a:rPr lang="de-DE"/>
              <a:t>Mastertitelformat bearbeiten</a:t>
            </a:r>
            <a:endParaRPr lang="de-CH" dirty="0"/>
          </a:p>
        </p:txBody>
      </p:sp>
      <p:sp>
        <p:nvSpPr>
          <p:cNvPr id="3" name="Inhaltsplatzhalter 2">
            <a:extLst>
              <a:ext uri="{FF2B5EF4-FFF2-40B4-BE49-F238E27FC236}">
                <a16:creationId xmlns:a16="http://schemas.microsoft.com/office/drawing/2014/main" id="{88E04263-41F5-0A05-E01F-297CAAF01325}"/>
              </a:ext>
            </a:extLst>
          </p:cNvPr>
          <p:cNvSpPr>
            <a:spLocks noGrp="1"/>
          </p:cNvSpPr>
          <p:nvPr>
            <p:ph sz="half" idx="1"/>
          </p:nvPr>
        </p:nvSpPr>
        <p:spPr>
          <a:xfrm>
            <a:off x="343667" y="1825625"/>
            <a:ext cx="5676133"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a:extLst>
              <a:ext uri="{FF2B5EF4-FFF2-40B4-BE49-F238E27FC236}">
                <a16:creationId xmlns:a16="http://schemas.microsoft.com/office/drawing/2014/main" id="{96F3FB2A-C6AF-D3CA-57EE-0F62861AE75C}"/>
              </a:ext>
            </a:extLst>
          </p:cNvPr>
          <p:cNvSpPr>
            <a:spLocks noGrp="1"/>
          </p:cNvSpPr>
          <p:nvPr>
            <p:ph sz="half" idx="2"/>
          </p:nvPr>
        </p:nvSpPr>
        <p:spPr>
          <a:xfrm>
            <a:off x="6172200" y="1825625"/>
            <a:ext cx="5676132"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a:extLst>
              <a:ext uri="{FF2B5EF4-FFF2-40B4-BE49-F238E27FC236}">
                <a16:creationId xmlns:a16="http://schemas.microsoft.com/office/drawing/2014/main" id="{C507A150-F2B9-E86C-3D09-982C2D1266D0}"/>
              </a:ext>
            </a:extLst>
          </p:cNvPr>
          <p:cNvSpPr>
            <a:spLocks noGrp="1"/>
          </p:cNvSpPr>
          <p:nvPr>
            <p:ph type="dt" sz="half" idx="10"/>
          </p:nvPr>
        </p:nvSpPr>
        <p:spPr/>
        <p:txBody>
          <a:bodyPr/>
          <a:lstStyle/>
          <a:p>
            <a:fld id="{9BD00773-6244-47E4-9E56-3245B1CFAB9B}" type="datetime1">
              <a:rPr lang="de-CH" smtClean="0"/>
              <a:t>06.06.2023</a:t>
            </a:fld>
            <a:endParaRPr lang="de-CH"/>
          </a:p>
        </p:txBody>
      </p:sp>
      <p:sp>
        <p:nvSpPr>
          <p:cNvPr id="6" name="Fußzeilenplatzhalter 5">
            <a:extLst>
              <a:ext uri="{FF2B5EF4-FFF2-40B4-BE49-F238E27FC236}">
                <a16:creationId xmlns:a16="http://schemas.microsoft.com/office/drawing/2014/main" id="{E7B2E2F1-58CA-EB3C-481C-579EF6DAE8DC}"/>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0250B1F4-44FD-1784-CB5E-594487B41F8D}"/>
              </a:ext>
            </a:extLst>
          </p:cNvPr>
          <p:cNvSpPr>
            <a:spLocks noGrp="1"/>
          </p:cNvSpPr>
          <p:nvPr>
            <p:ph type="sldNum" sz="quarter" idx="12"/>
          </p:nvPr>
        </p:nvSpPr>
        <p:spPr/>
        <p:txBody>
          <a:bodyPr/>
          <a:lstStyle/>
          <a:p>
            <a:fld id="{C457ADC7-274A-47E8-AAD9-968732228F3F}" type="slidenum">
              <a:rPr lang="de-CH" smtClean="0"/>
              <a:t>‹Nr.›</a:t>
            </a:fld>
            <a:endParaRPr lang="de-CH"/>
          </a:p>
        </p:txBody>
      </p:sp>
      <p:pic>
        <p:nvPicPr>
          <p:cNvPr id="8" name="Grafik 7" descr="Ein Bild, das Logo enthält.&#10;&#10;Automatisch generierte Beschreibung">
            <a:extLst>
              <a:ext uri="{FF2B5EF4-FFF2-40B4-BE49-F238E27FC236}">
                <a16:creationId xmlns:a16="http://schemas.microsoft.com/office/drawing/2014/main" id="{219C2027-556C-5998-EDF2-17918BC3A4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2900" y="365125"/>
            <a:ext cx="405716" cy="377441"/>
          </a:xfrm>
          <a:prstGeom prst="rect">
            <a:avLst/>
          </a:prstGeom>
        </p:spPr>
      </p:pic>
    </p:spTree>
    <p:extLst>
      <p:ext uri="{BB962C8B-B14F-4D97-AF65-F5344CB8AC3E}">
        <p14:creationId xmlns:p14="http://schemas.microsoft.com/office/powerpoint/2010/main" val="1602955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F60A58F9-E1FE-50DC-033C-FE7DB7459C7F}"/>
              </a:ext>
            </a:extLst>
          </p:cNvPr>
          <p:cNvSpPr/>
          <p:nvPr/>
        </p:nvSpPr>
        <p:spPr>
          <a:xfrm>
            <a:off x="0" y="0"/>
            <a:ext cx="12192000" cy="85916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 name="Titel 1">
            <a:extLst>
              <a:ext uri="{FF2B5EF4-FFF2-40B4-BE49-F238E27FC236}">
                <a16:creationId xmlns:a16="http://schemas.microsoft.com/office/drawing/2014/main" id="{C9DB7DB7-9C36-4C5A-232F-7D64737B64B2}"/>
              </a:ext>
            </a:extLst>
          </p:cNvPr>
          <p:cNvSpPr>
            <a:spLocks noGrp="1"/>
          </p:cNvSpPr>
          <p:nvPr>
            <p:ph type="title"/>
          </p:nvPr>
        </p:nvSpPr>
        <p:spPr>
          <a:xfrm>
            <a:off x="343668" y="312737"/>
            <a:ext cx="10807103" cy="494043"/>
          </a:xfrm>
        </p:spPr>
        <p:txBody>
          <a:bodyPr/>
          <a:lstStyle>
            <a:lvl1pPr>
              <a:defRPr>
                <a:solidFill>
                  <a:schemeClr val="bg1"/>
                </a:solidFill>
              </a:defRPr>
            </a:lvl1pPr>
          </a:lstStyle>
          <a:p>
            <a:r>
              <a:rPr lang="de-DE"/>
              <a:t>Mastertitelformat bearbeiten</a:t>
            </a:r>
            <a:endParaRPr lang="de-CH" dirty="0"/>
          </a:p>
        </p:txBody>
      </p:sp>
      <p:sp>
        <p:nvSpPr>
          <p:cNvPr id="3" name="Textplatzhalter 2">
            <a:extLst>
              <a:ext uri="{FF2B5EF4-FFF2-40B4-BE49-F238E27FC236}">
                <a16:creationId xmlns:a16="http://schemas.microsoft.com/office/drawing/2014/main" id="{3F4551AC-54F7-3587-0D1B-D6E599AEDB32}"/>
              </a:ext>
            </a:extLst>
          </p:cNvPr>
          <p:cNvSpPr>
            <a:spLocks noGrp="1"/>
          </p:cNvSpPr>
          <p:nvPr>
            <p:ph type="body" idx="1"/>
          </p:nvPr>
        </p:nvSpPr>
        <p:spPr>
          <a:xfrm>
            <a:off x="343668" y="1272675"/>
            <a:ext cx="565390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AEC58B5A-6FAF-682D-4152-59C3C344CEF5}"/>
              </a:ext>
            </a:extLst>
          </p:cNvPr>
          <p:cNvSpPr>
            <a:spLocks noGrp="1"/>
          </p:cNvSpPr>
          <p:nvPr>
            <p:ph sz="half" idx="2"/>
          </p:nvPr>
        </p:nvSpPr>
        <p:spPr>
          <a:xfrm>
            <a:off x="343668" y="2103939"/>
            <a:ext cx="5653908" cy="419867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a:extLst>
              <a:ext uri="{FF2B5EF4-FFF2-40B4-BE49-F238E27FC236}">
                <a16:creationId xmlns:a16="http://schemas.microsoft.com/office/drawing/2014/main" id="{CEAE216D-4257-DC0D-2FE8-0E57D9CD88C5}"/>
              </a:ext>
            </a:extLst>
          </p:cNvPr>
          <p:cNvSpPr>
            <a:spLocks noGrp="1"/>
          </p:cNvSpPr>
          <p:nvPr>
            <p:ph type="body" sz="quarter" idx="3"/>
          </p:nvPr>
        </p:nvSpPr>
        <p:spPr>
          <a:xfrm>
            <a:off x="6096000" y="1275951"/>
            <a:ext cx="576051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4E02CE65-4AC5-6BB2-4A37-557FC53F41FC}"/>
              </a:ext>
            </a:extLst>
          </p:cNvPr>
          <p:cNvSpPr>
            <a:spLocks noGrp="1"/>
          </p:cNvSpPr>
          <p:nvPr>
            <p:ph sz="quarter" idx="4"/>
          </p:nvPr>
        </p:nvSpPr>
        <p:spPr>
          <a:xfrm>
            <a:off x="6095999" y="2103938"/>
            <a:ext cx="5760515" cy="419866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a:extLst>
              <a:ext uri="{FF2B5EF4-FFF2-40B4-BE49-F238E27FC236}">
                <a16:creationId xmlns:a16="http://schemas.microsoft.com/office/drawing/2014/main" id="{E376E5E0-50B4-F54A-E1CF-740428FB124E}"/>
              </a:ext>
            </a:extLst>
          </p:cNvPr>
          <p:cNvSpPr>
            <a:spLocks noGrp="1"/>
          </p:cNvSpPr>
          <p:nvPr>
            <p:ph type="dt" sz="half" idx="10"/>
          </p:nvPr>
        </p:nvSpPr>
        <p:spPr/>
        <p:txBody>
          <a:bodyPr/>
          <a:lstStyle/>
          <a:p>
            <a:fld id="{10E2A21A-D55C-40F9-A1AB-C7627C165AE0}" type="datetime1">
              <a:rPr lang="de-CH" smtClean="0"/>
              <a:t>06.06.2023</a:t>
            </a:fld>
            <a:endParaRPr lang="de-CH"/>
          </a:p>
        </p:txBody>
      </p:sp>
      <p:sp>
        <p:nvSpPr>
          <p:cNvPr id="8" name="Fußzeilenplatzhalter 7">
            <a:extLst>
              <a:ext uri="{FF2B5EF4-FFF2-40B4-BE49-F238E27FC236}">
                <a16:creationId xmlns:a16="http://schemas.microsoft.com/office/drawing/2014/main" id="{498E2EA0-F586-5749-2378-1022177563FA}"/>
              </a:ext>
            </a:extLst>
          </p:cNvPr>
          <p:cNvSpPr>
            <a:spLocks noGrp="1"/>
          </p:cNvSpPr>
          <p:nvPr>
            <p:ph type="ftr" sz="quarter" idx="11"/>
          </p:nvPr>
        </p:nvSpPr>
        <p:spPr/>
        <p:txBody>
          <a:bodyPr/>
          <a:lstStyle/>
          <a:p>
            <a:endParaRPr lang="de-CH"/>
          </a:p>
        </p:txBody>
      </p:sp>
      <p:sp>
        <p:nvSpPr>
          <p:cNvPr id="9" name="Foliennummernplatzhalter 8">
            <a:extLst>
              <a:ext uri="{FF2B5EF4-FFF2-40B4-BE49-F238E27FC236}">
                <a16:creationId xmlns:a16="http://schemas.microsoft.com/office/drawing/2014/main" id="{84963A76-B49F-D1C5-7805-DAC45E5637B0}"/>
              </a:ext>
            </a:extLst>
          </p:cNvPr>
          <p:cNvSpPr>
            <a:spLocks noGrp="1"/>
          </p:cNvSpPr>
          <p:nvPr>
            <p:ph type="sldNum" sz="quarter" idx="12"/>
          </p:nvPr>
        </p:nvSpPr>
        <p:spPr/>
        <p:txBody>
          <a:bodyPr/>
          <a:lstStyle/>
          <a:p>
            <a:fld id="{C457ADC7-274A-47E8-AAD9-968732228F3F}" type="slidenum">
              <a:rPr lang="de-CH" smtClean="0"/>
              <a:t>‹Nr.›</a:t>
            </a:fld>
            <a:endParaRPr lang="de-CH"/>
          </a:p>
        </p:txBody>
      </p:sp>
      <p:pic>
        <p:nvPicPr>
          <p:cNvPr id="10" name="Grafik 9" descr="Ein Bild, das Logo enthält.&#10;&#10;Automatisch generierte Beschreibung">
            <a:extLst>
              <a:ext uri="{FF2B5EF4-FFF2-40B4-BE49-F238E27FC236}">
                <a16:creationId xmlns:a16="http://schemas.microsoft.com/office/drawing/2014/main" id="{5822B287-2D98-575D-B436-B025531AFA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2900" y="365125"/>
            <a:ext cx="405716" cy="377441"/>
          </a:xfrm>
          <a:prstGeom prst="rect">
            <a:avLst/>
          </a:prstGeom>
        </p:spPr>
      </p:pic>
    </p:spTree>
    <p:extLst>
      <p:ext uri="{BB962C8B-B14F-4D97-AF65-F5344CB8AC3E}">
        <p14:creationId xmlns:p14="http://schemas.microsoft.com/office/powerpoint/2010/main" val="1612445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0F7E77DA-62A3-0737-2CA0-ECD1E5B1F539}"/>
              </a:ext>
            </a:extLst>
          </p:cNvPr>
          <p:cNvSpPr/>
          <p:nvPr/>
        </p:nvSpPr>
        <p:spPr>
          <a:xfrm>
            <a:off x="0" y="0"/>
            <a:ext cx="12192000" cy="85916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chemeClr val="bg1"/>
              </a:solidFill>
            </a:endParaRPr>
          </a:p>
        </p:txBody>
      </p:sp>
      <p:sp>
        <p:nvSpPr>
          <p:cNvPr id="2" name="Titel 1">
            <a:extLst>
              <a:ext uri="{FF2B5EF4-FFF2-40B4-BE49-F238E27FC236}">
                <a16:creationId xmlns:a16="http://schemas.microsoft.com/office/drawing/2014/main" id="{3D4D2856-36AA-2351-3F3F-674C8866AAFD}"/>
              </a:ext>
            </a:extLst>
          </p:cNvPr>
          <p:cNvSpPr>
            <a:spLocks noGrp="1"/>
          </p:cNvSpPr>
          <p:nvPr>
            <p:ph type="title"/>
          </p:nvPr>
        </p:nvSpPr>
        <p:spPr/>
        <p:txBody>
          <a:bodyPr/>
          <a:lstStyle>
            <a:lvl1pPr>
              <a:defRPr>
                <a:solidFill>
                  <a:schemeClr val="bg1"/>
                </a:solidFill>
              </a:defRPr>
            </a:lvl1pPr>
          </a:lstStyle>
          <a:p>
            <a:r>
              <a:rPr lang="de-DE"/>
              <a:t>Mastertitelformat bearbeiten</a:t>
            </a:r>
            <a:endParaRPr lang="de-CH"/>
          </a:p>
        </p:txBody>
      </p:sp>
      <p:sp>
        <p:nvSpPr>
          <p:cNvPr id="3" name="Datumsplatzhalter 2">
            <a:extLst>
              <a:ext uri="{FF2B5EF4-FFF2-40B4-BE49-F238E27FC236}">
                <a16:creationId xmlns:a16="http://schemas.microsoft.com/office/drawing/2014/main" id="{624F7822-2AE1-231F-38C8-1C3D9D942D8F}"/>
              </a:ext>
            </a:extLst>
          </p:cNvPr>
          <p:cNvSpPr>
            <a:spLocks noGrp="1"/>
          </p:cNvSpPr>
          <p:nvPr>
            <p:ph type="dt" sz="half" idx="10"/>
          </p:nvPr>
        </p:nvSpPr>
        <p:spPr/>
        <p:txBody>
          <a:bodyPr/>
          <a:lstStyle/>
          <a:p>
            <a:fld id="{344FB505-5234-4944-83BF-29303D3B882D}" type="datetime1">
              <a:rPr lang="de-CH" smtClean="0"/>
              <a:t>06.06.2023</a:t>
            </a:fld>
            <a:endParaRPr lang="de-CH"/>
          </a:p>
        </p:txBody>
      </p:sp>
      <p:sp>
        <p:nvSpPr>
          <p:cNvPr id="4" name="Fußzeilenplatzhalter 3">
            <a:extLst>
              <a:ext uri="{FF2B5EF4-FFF2-40B4-BE49-F238E27FC236}">
                <a16:creationId xmlns:a16="http://schemas.microsoft.com/office/drawing/2014/main" id="{149FF7C9-539B-A471-BADA-F10435D68952}"/>
              </a:ext>
            </a:extLst>
          </p:cNvPr>
          <p:cNvSpPr>
            <a:spLocks noGrp="1"/>
          </p:cNvSpPr>
          <p:nvPr>
            <p:ph type="ftr" sz="quarter" idx="11"/>
          </p:nvPr>
        </p:nvSpPr>
        <p:spPr/>
        <p:txBody>
          <a:bodyPr/>
          <a:lstStyle/>
          <a:p>
            <a:endParaRPr lang="de-CH"/>
          </a:p>
        </p:txBody>
      </p:sp>
      <p:sp>
        <p:nvSpPr>
          <p:cNvPr id="5" name="Foliennummernplatzhalter 4">
            <a:extLst>
              <a:ext uri="{FF2B5EF4-FFF2-40B4-BE49-F238E27FC236}">
                <a16:creationId xmlns:a16="http://schemas.microsoft.com/office/drawing/2014/main" id="{E7646FA8-8A84-B89B-1B48-F09931E949D8}"/>
              </a:ext>
            </a:extLst>
          </p:cNvPr>
          <p:cNvSpPr>
            <a:spLocks noGrp="1"/>
          </p:cNvSpPr>
          <p:nvPr>
            <p:ph type="sldNum" sz="quarter" idx="12"/>
          </p:nvPr>
        </p:nvSpPr>
        <p:spPr/>
        <p:txBody>
          <a:bodyPr/>
          <a:lstStyle/>
          <a:p>
            <a:fld id="{C457ADC7-274A-47E8-AAD9-968732228F3F}" type="slidenum">
              <a:rPr lang="de-CH" smtClean="0"/>
              <a:t>‹Nr.›</a:t>
            </a:fld>
            <a:endParaRPr lang="de-CH"/>
          </a:p>
        </p:txBody>
      </p:sp>
      <p:pic>
        <p:nvPicPr>
          <p:cNvPr id="6" name="Grafik 5" descr="Ein Bild, das Logo enthält.&#10;&#10;Automatisch generierte Beschreibung">
            <a:extLst>
              <a:ext uri="{FF2B5EF4-FFF2-40B4-BE49-F238E27FC236}">
                <a16:creationId xmlns:a16="http://schemas.microsoft.com/office/drawing/2014/main" id="{0A0D9E30-07E9-DE13-A365-8538C97A84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2900" y="365125"/>
            <a:ext cx="405716" cy="377441"/>
          </a:xfrm>
          <a:prstGeom prst="rect">
            <a:avLst/>
          </a:prstGeom>
        </p:spPr>
      </p:pic>
    </p:spTree>
    <p:extLst>
      <p:ext uri="{BB962C8B-B14F-4D97-AF65-F5344CB8AC3E}">
        <p14:creationId xmlns:p14="http://schemas.microsoft.com/office/powerpoint/2010/main" val="442945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1_Nur Titel">
    <p:bg>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4D2856-36AA-2351-3F3F-674C8866AAFD}"/>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id="{624F7822-2AE1-231F-38C8-1C3D9D942D8F}"/>
              </a:ext>
            </a:extLst>
          </p:cNvPr>
          <p:cNvSpPr>
            <a:spLocks noGrp="1"/>
          </p:cNvSpPr>
          <p:nvPr>
            <p:ph type="dt" sz="half" idx="10"/>
          </p:nvPr>
        </p:nvSpPr>
        <p:spPr/>
        <p:txBody>
          <a:bodyPr/>
          <a:lstStyle>
            <a:lvl1pPr>
              <a:defRPr>
                <a:solidFill>
                  <a:schemeClr val="tx1"/>
                </a:solidFill>
              </a:defRPr>
            </a:lvl1pPr>
          </a:lstStyle>
          <a:p>
            <a:fld id="{849197D9-6175-444F-80BE-5E3437BBBBBB}" type="datetime1">
              <a:rPr lang="de-CH" smtClean="0"/>
              <a:t>06.06.2023</a:t>
            </a:fld>
            <a:endParaRPr lang="de-CH"/>
          </a:p>
        </p:txBody>
      </p:sp>
      <p:sp>
        <p:nvSpPr>
          <p:cNvPr id="4" name="Fußzeilenplatzhalter 3">
            <a:extLst>
              <a:ext uri="{FF2B5EF4-FFF2-40B4-BE49-F238E27FC236}">
                <a16:creationId xmlns:a16="http://schemas.microsoft.com/office/drawing/2014/main" id="{149FF7C9-539B-A471-BADA-F10435D68952}"/>
              </a:ext>
            </a:extLst>
          </p:cNvPr>
          <p:cNvSpPr>
            <a:spLocks noGrp="1"/>
          </p:cNvSpPr>
          <p:nvPr>
            <p:ph type="ftr" sz="quarter" idx="11"/>
          </p:nvPr>
        </p:nvSpPr>
        <p:spPr/>
        <p:txBody>
          <a:bodyPr/>
          <a:lstStyle>
            <a:lvl1pPr>
              <a:defRPr>
                <a:solidFill>
                  <a:schemeClr val="tx1"/>
                </a:solidFill>
              </a:defRPr>
            </a:lvl1pPr>
          </a:lstStyle>
          <a:p>
            <a:endParaRPr lang="de-CH"/>
          </a:p>
        </p:txBody>
      </p:sp>
      <p:sp>
        <p:nvSpPr>
          <p:cNvPr id="5" name="Foliennummernplatzhalter 4">
            <a:extLst>
              <a:ext uri="{FF2B5EF4-FFF2-40B4-BE49-F238E27FC236}">
                <a16:creationId xmlns:a16="http://schemas.microsoft.com/office/drawing/2014/main" id="{E7646FA8-8A84-B89B-1B48-F09931E949D8}"/>
              </a:ext>
            </a:extLst>
          </p:cNvPr>
          <p:cNvSpPr>
            <a:spLocks noGrp="1"/>
          </p:cNvSpPr>
          <p:nvPr>
            <p:ph type="sldNum" sz="quarter" idx="12"/>
          </p:nvPr>
        </p:nvSpPr>
        <p:spPr/>
        <p:txBody>
          <a:bodyPr/>
          <a:lstStyle>
            <a:lvl1pPr>
              <a:defRPr>
                <a:solidFill>
                  <a:schemeClr val="tx1"/>
                </a:solidFill>
              </a:defRPr>
            </a:lvl1pPr>
          </a:lstStyle>
          <a:p>
            <a:fld id="{C457ADC7-274A-47E8-AAD9-968732228F3F}" type="slidenum">
              <a:rPr lang="de-CH" smtClean="0"/>
              <a:t>‹Nr.›</a:t>
            </a:fld>
            <a:endParaRPr lang="de-CH"/>
          </a:p>
        </p:txBody>
      </p:sp>
      <p:pic>
        <p:nvPicPr>
          <p:cNvPr id="6" name="Grafik 5" descr="Ein Bild, das Logo enthält.&#10;&#10;Automatisch generierte Beschreibung">
            <a:extLst>
              <a:ext uri="{FF2B5EF4-FFF2-40B4-BE49-F238E27FC236}">
                <a16:creationId xmlns:a16="http://schemas.microsoft.com/office/drawing/2014/main" id="{0A0D9E30-07E9-DE13-A365-8538C97A84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2900" y="365125"/>
            <a:ext cx="405716" cy="377441"/>
          </a:xfrm>
          <a:prstGeom prst="rect">
            <a:avLst/>
          </a:prstGeom>
        </p:spPr>
      </p:pic>
    </p:spTree>
    <p:extLst>
      <p:ext uri="{BB962C8B-B14F-4D97-AF65-F5344CB8AC3E}">
        <p14:creationId xmlns:p14="http://schemas.microsoft.com/office/powerpoint/2010/main" val="1313298490"/>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1B15239C-1817-20C0-FC8A-E51612449432}"/>
              </a:ext>
            </a:extLst>
          </p:cNvPr>
          <p:cNvSpPr>
            <a:spLocks noGrp="1"/>
          </p:cNvSpPr>
          <p:nvPr>
            <p:ph type="dt" sz="half" idx="10"/>
          </p:nvPr>
        </p:nvSpPr>
        <p:spPr/>
        <p:txBody>
          <a:bodyPr/>
          <a:lstStyle/>
          <a:p>
            <a:fld id="{02848FCA-F65C-4431-ABE5-B8A5946B3FC9}" type="datetime1">
              <a:rPr lang="de-CH" smtClean="0"/>
              <a:t>06.06.2023</a:t>
            </a:fld>
            <a:endParaRPr lang="de-CH"/>
          </a:p>
        </p:txBody>
      </p:sp>
      <p:sp>
        <p:nvSpPr>
          <p:cNvPr id="3" name="Fußzeilenplatzhalter 2">
            <a:extLst>
              <a:ext uri="{FF2B5EF4-FFF2-40B4-BE49-F238E27FC236}">
                <a16:creationId xmlns:a16="http://schemas.microsoft.com/office/drawing/2014/main" id="{E639C29C-EF36-2C03-B8BB-C8FE938E2FF0}"/>
              </a:ext>
            </a:extLst>
          </p:cNvPr>
          <p:cNvSpPr>
            <a:spLocks noGrp="1"/>
          </p:cNvSpPr>
          <p:nvPr>
            <p:ph type="ftr" sz="quarter" idx="11"/>
          </p:nvPr>
        </p:nvSpPr>
        <p:spPr/>
        <p:txBody>
          <a:bodyPr/>
          <a:lstStyle/>
          <a:p>
            <a:endParaRPr lang="de-CH"/>
          </a:p>
        </p:txBody>
      </p:sp>
      <p:sp>
        <p:nvSpPr>
          <p:cNvPr id="4" name="Foliennummernplatzhalter 3">
            <a:extLst>
              <a:ext uri="{FF2B5EF4-FFF2-40B4-BE49-F238E27FC236}">
                <a16:creationId xmlns:a16="http://schemas.microsoft.com/office/drawing/2014/main" id="{71D49D89-B518-98E4-1316-F48442A1ED1B}"/>
              </a:ext>
            </a:extLst>
          </p:cNvPr>
          <p:cNvSpPr>
            <a:spLocks noGrp="1"/>
          </p:cNvSpPr>
          <p:nvPr>
            <p:ph type="sldNum" sz="quarter" idx="12"/>
          </p:nvPr>
        </p:nvSpPr>
        <p:spPr/>
        <p:txBody>
          <a:bodyPr/>
          <a:lstStyle/>
          <a:p>
            <a:fld id="{C457ADC7-274A-47E8-AAD9-968732228F3F}" type="slidenum">
              <a:rPr lang="de-CH" smtClean="0"/>
              <a:t>‹Nr.›</a:t>
            </a:fld>
            <a:endParaRPr lang="de-CH"/>
          </a:p>
        </p:txBody>
      </p:sp>
    </p:spTree>
    <p:extLst>
      <p:ext uri="{BB962C8B-B14F-4D97-AF65-F5344CB8AC3E}">
        <p14:creationId xmlns:p14="http://schemas.microsoft.com/office/powerpoint/2010/main" val="1031569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F0F92F67-76FB-1070-2976-64419329BD8B}"/>
              </a:ext>
            </a:extLst>
          </p:cNvPr>
          <p:cNvSpPr>
            <a:spLocks noGrp="1"/>
          </p:cNvSpPr>
          <p:nvPr>
            <p:ph type="title"/>
          </p:nvPr>
        </p:nvSpPr>
        <p:spPr>
          <a:xfrm>
            <a:off x="343667" y="365125"/>
            <a:ext cx="10788693" cy="494043"/>
          </a:xfrm>
          <a:prstGeom prst="rect">
            <a:avLst/>
          </a:prstGeom>
        </p:spPr>
        <p:txBody>
          <a:bodyPr vert="horz" lIns="91440" tIns="45720" rIns="91440" bIns="45720" rtlCol="0" anchor="ctr">
            <a:normAutofit/>
          </a:bodyPr>
          <a:lstStyle/>
          <a:p>
            <a:r>
              <a:rPr lang="de-DE" dirty="0"/>
              <a:t>Mastertitelformat bearbeiten</a:t>
            </a:r>
            <a:endParaRPr lang="de-CH" dirty="0"/>
          </a:p>
        </p:txBody>
      </p:sp>
      <p:sp>
        <p:nvSpPr>
          <p:cNvPr id="3" name="Textplatzhalter 2">
            <a:extLst>
              <a:ext uri="{FF2B5EF4-FFF2-40B4-BE49-F238E27FC236}">
                <a16:creationId xmlns:a16="http://schemas.microsoft.com/office/drawing/2014/main" id="{FE058200-B451-9FE8-E38C-5A3039224C59}"/>
              </a:ext>
            </a:extLst>
          </p:cNvPr>
          <p:cNvSpPr>
            <a:spLocks noGrp="1"/>
          </p:cNvSpPr>
          <p:nvPr>
            <p:ph type="body" idx="1"/>
          </p:nvPr>
        </p:nvSpPr>
        <p:spPr>
          <a:xfrm>
            <a:off x="343667" y="1270341"/>
            <a:ext cx="11512848" cy="4906622"/>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36A05268-A88E-36D2-A0A7-92EF9132F1C9}"/>
              </a:ext>
            </a:extLst>
          </p:cNvPr>
          <p:cNvSpPr>
            <a:spLocks noGrp="1"/>
          </p:cNvSpPr>
          <p:nvPr>
            <p:ph type="dt" sz="half" idx="2"/>
          </p:nvPr>
        </p:nvSpPr>
        <p:spPr>
          <a:xfrm>
            <a:off x="335485" y="6585110"/>
            <a:ext cx="3237733" cy="215682"/>
          </a:xfrm>
          <a:prstGeom prst="rect">
            <a:avLst/>
          </a:prstGeom>
        </p:spPr>
        <p:txBody>
          <a:bodyPr vert="horz" lIns="91440" tIns="45720" rIns="91440" bIns="45720" rtlCol="0" anchor="ctr"/>
          <a:lstStyle>
            <a:lvl1pPr algn="l">
              <a:defRPr sz="800">
                <a:solidFill>
                  <a:srgbClr val="004460"/>
                </a:solidFill>
              </a:defRPr>
            </a:lvl1pPr>
          </a:lstStyle>
          <a:p>
            <a:fld id="{73C8AD26-A7FD-433D-9E6D-08B723165B79}" type="datetime1">
              <a:rPr lang="de-CH" smtClean="0"/>
              <a:t>06.06.2023</a:t>
            </a:fld>
            <a:endParaRPr lang="de-CH"/>
          </a:p>
        </p:txBody>
      </p:sp>
      <p:sp>
        <p:nvSpPr>
          <p:cNvPr id="5" name="Fußzeilenplatzhalter 4">
            <a:extLst>
              <a:ext uri="{FF2B5EF4-FFF2-40B4-BE49-F238E27FC236}">
                <a16:creationId xmlns:a16="http://schemas.microsoft.com/office/drawing/2014/main" id="{86040C1A-36DC-25BA-08B4-3622A7BC392D}"/>
              </a:ext>
            </a:extLst>
          </p:cNvPr>
          <p:cNvSpPr>
            <a:spLocks noGrp="1"/>
          </p:cNvSpPr>
          <p:nvPr>
            <p:ph type="ftr" sz="quarter" idx="3"/>
          </p:nvPr>
        </p:nvSpPr>
        <p:spPr>
          <a:xfrm>
            <a:off x="4042691" y="6585111"/>
            <a:ext cx="4114800" cy="215682"/>
          </a:xfrm>
          <a:prstGeom prst="rect">
            <a:avLst/>
          </a:prstGeom>
        </p:spPr>
        <p:txBody>
          <a:bodyPr vert="horz" lIns="91440" tIns="45720" rIns="91440" bIns="45720" rtlCol="0" anchor="ctr"/>
          <a:lstStyle>
            <a:lvl1pPr algn="ctr">
              <a:defRPr sz="800">
                <a:solidFill>
                  <a:srgbClr val="004460"/>
                </a:solidFill>
              </a:defRPr>
            </a:lvl1pPr>
          </a:lstStyle>
          <a:p>
            <a:endParaRPr lang="de-CH"/>
          </a:p>
        </p:txBody>
      </p:sp>
      <p:sp>
        <p:nvSpPr>
          <p:cNvPr id="6" name="Foliennummernplatzhalter 5">
            <a:extLst>
              <a:ext uri="{FF2B5EF4-FFF2-40B4-BE49-F238E27FC236}">
                <a16:creationId xmlns:a16="http://schemas.microsoft.com/office/drawing/2014/main" id="{9272ECCF-29E4-1928-ECDA-65CBB43A3F14}"/>
              </a:ext>
            </a:extLst>
          </p:cNvPr>
          <p:cNvSpPr>
            <a:spLocks noGrp="1"/>
          </p:cNvSpPr>
          <p:nvPr>
            <p:ph type="sldNum" sz="quarter" idx="4"/>
          </p:nvPr>
        </p:nvSpPr>
        <p:spPr>
          <a:xfrm>
            <a:off x="8618782" y="6588136"/>
            <a:ext cx="3237733" cy="215682"/>
          </a:xfrm>
          <a:prstGeom prst="rect">
            <a:avLst/>
          </a:prstGeom>
        </p:spPr>
        <p:txBody>
          <a:bodyPr vert="horz" lIns="91440" tIns="45720" rIns="91440" bIns="45720" rtlCol="0" anchor="ctr"/>
          <a:lstStyle>
            <a:lvl1pPr algn="r">
              <a:defRPr sz="800">
                <a:solidFill>
                  <a:srgbClr val="004460"/>
                </a:solidFill>
              </a:defRPr>
            </a:lvl1pPr>
          </a:lstStyle>
          <a:p>
            <a:fld id="{C457ADC7-274A-47E8-AAD9-968732228F3F}" type="slidenum">
              <a:rPr lang="de-CH" smtClean="0"/>
              <a:t>‹Nr.›</a:t>
            </a:fld>
            <a:endParaRPr lang="de-CH"/>
          </a:p>
        </p:txBody>
      </p:sp>
    </p:spTree>
    <p:extLst>
      <p:ext uri="{BB962C8B-B14F-4D97-AF65-F5344CB8AC3E}">
        <p14:creationId xmlns:p14="http://schemas.microsoft.com/office/powerpoint/2010/main" val="4243434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2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hyperlink" Target="https://www.moneyland.ch/de/privatkonto-vergleich" TargetMode="Externa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swisstaxcalculator.estv.admin.ch/#/home"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svg"/></Relationships>
</file>

<file path=ppt/slides/_rels/slide4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koeppel-legal.ch/so-verstehen-sie-den-pensionskassen-ausweis-pk/"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hyperlink" Target="https://thepoorswiss.com/life-insurance-third-pillar/"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hyperlink" Target="https://thepoorswiss.com/emergency-fund/"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5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6.xml.rels><?xml version="1.0" encoding="UTF-8" standalone="yes"?>
<Relationships xmlns="http://schemas.openxmlformats.org/package/2006/relationships"><Relationship Id="rId3" Type="http://schemas.openxmlformats.org/officeDocument/2006/relationships/hyperlink" Target="https://www.bradklontz.com/moneyscriptstes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s://missfinance.ch/podcast/"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hyperlink" Target="https://thepoorswiss.com/life-insurance-third-pillar/" TargetMode="External"/><Relationship Id="rId4" Type="http://schemas.openxmlformats.org/officeDocument/2006/relationships/image" Target="../media/image43.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37D31C-9BA1-9693-6ADB-C68C930A9C82}"/>
              </a:ext>
            </a:extLst>
          </p:cNvPr>
          <p:cNvSpPr>
            <a:spLocks noGrp="1"/>
          </p:cNvSpPr>
          <p:nvPr>
            <p:ph type="ctrTitle"/>
          </p:nvPr>
        </p:nvSpPr>
        <p:spPr/>
        <p:txBody>
          <a:bodyPr/>
          <a:lstStyle/>
          <a:p>
            <a:r>
              <a:rPr lang="de-CH" sz="5000" dirty="0"/>
              <a:t>Finanzen verstehen, Leben vereinfachen</a:t>
            </a:r>
          </a:p>
        </p:txBody>
      </p:sp>
      <p:sp>
        <p:nvSpPr>
          <p:cNvPr id="3" name="Untertitel 2">
            <a:extLst>
              <a:ext uri="{FF2B5EF4-FFF2-40B4-BE49-F238E27FC236}">
                <a16:creationId xmlns:a16="http://schemas.microsoft.com/office/drawing/2014/main" id="{3F88AC6E-F6E0-67E5-8F1C-A4516BED9B94}"/>
              </a:ext>
            </a:extLst>
          </p:cNvPr>
          <p:cNvSpPr>
            <a:spLocks noGrp="1"/>
          </p:cNvSpPr>
          <p:nvPr>
            <p:ph type="subTitle" idx="1"/>
          </p:nvPr>
        </p:nvSpPr>
        <p:spPr/>
        <p:txBody>
          <a:bodyPr/>
          <a:lstStyle/>
          <a:p>
            <a:r>
              <a:rPr lang="de-CH" dirty="0"/>
              <a:t>Basiskompetenzen für Dein persönliches Finanzmanagement</a:t>
            </a:r>
          </a:p>
        </p:txBody>
      </p:sp>
    </p:spTree>
    <p:extLst>
      <p:ext uri="{BB962C8B-B14F-4D97-AF65-F5344CB8AC3E}">
        <p14:creationId xmlns:p14="http://schemas.microsoft.com/office/powerpoint/2010/main" val="2276571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ildvorschau">
            <a:extLst>
              <a:ext uri="{FF2B5EF4-FFF2-40B4-BE49-F238E27FC236}">
                <a16:creationId xmlns:a16="http://schemas.microsoft.com/office/drawing/2014/main" id="{5FDB30AE-A9BE-286B-1DC6-E3FA997873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6951" y="1936604"/>
            <a:ext cx="4425666" cy="4425666"/>
          </a:xfrm>
          <a:prstGeom prst="rect">
            <a:avLst/>
          </a:prstGeom>
          <a:noFill/>
          <a:extLst>
            <a:ext uri="{909E8E84-426E-40DD-AFC4-6F175D3DCCD1}">
              <a14:hiddenFill xmlns:a14="http://schemas.microsoft.com/office/drawing/2010/main">
                <a:solidFill>
                  <a:srgbClr val="FFFFFF"/>
                </a:solidFill>
              </a14:hiddenFill>
            </a:ext>
          </a:extLst>
        </p:spPr>
      </p:pic>
      <p:sp>
        <p:nvSpPr>
          <p:cNvPr id="4" name="Titel 3">
            <a:extLst>
              <a:ext uri="{FF2B5EF4-FFF2-40B4-BE49-F238E27FC236}">
                <a16:creationId xmlns:a16="http://schemas.microsoft.com/office/drawing/2014/main" id="{5121308A-B043-857B-758E-5C69F5FF6B72}"/>
              </a:ext>
            </a:extLst>
          </p:cNvPr>
          <p:cNvSpPr>
            <a:spLocks noGrp="1"/>
          </p:cNvSpPr>
          <p:nvPr>
            <p:ph type="title"/>
          </p:nvPr>
        </p:nvSpPr>
        <p:spPr/>
        <p:txBody>
          <a:bodyPr/>
          <a:lstStyle/>
          <a:p>
            <a:r>
              <a:rPr lang="de-CH" dirty="0"/>
              <a:t>Lifestyle Inflation</a:t>
            </a:r>
          </a:p>
        </p:txBody>
      </p:sp>
      <p:pic>
        <p:nvPicPr>
          <p:cNvPr id="7" name="Grafik 6">
            <a:extLst>
              <a:ext uri="{FF2B5EF4-FFF2-40B4-BE49-F238E27FC236}">
                <a16:creationId xmlns:a16="http://schemas.microsoft.com/office/drawing/2014/main" id="{8B11DB48-D225-AF3B-01E2-B1DA29AB2882}"/>
              </a:ext>
            </a:extLst>
          </p:cNvPr>
          <p:cNvPicPr>
            <a:picLocks noChangeAspect="1"/>
          </p:cNvPicPr>
          <p:nvPr/>
        </p:nvPicPr>
        <p:blipFill>
          <a:blip r:embed="rId4"/>
          <a:stretch>
            <a:fillRect/>
          </a:stretch>
        </p:blipFill>
        <p:spPr>
          <a:xfrm>
            <a:off x="249383" y="1108373"/>
            <a:ext cx="7040806" cy="2147445"/>
          </a:xfrm>
          <a:prstGeom prst="rect">
            <a:avLst/>
          </a:prstGeom>
        </p:spPr>
      </p:pic>
      <p:pic>
        <p:nvPicPr>
          <p:cNvPr id="9" name="Grafik 8">
            <a:extLst>
              <a:ext uri="{FF2B5EF4-FFF2-40B4-BE49-F238E27FC236}">
                <a16:creationId xmlns:a16="http://schemas.microsoft.com/office/drawing/2014/main" id="{81D173FD-6F40-0D9E-C7C2-5BD3FB5ED4F5}"/>
              </a:ext>
            </a:extLst>
          </p:cNvPr>
          <p:cNvPicPr>
            <a:picLocks noChangeAspect="1"/>
          </p:cNvPicPr>
          <p:nvPr/>
        </p:nvPicPr>
        <p:blipFill>
          <a:blip r:embed="rId5"/>
          <a:stretch>
            <a:fillRect/>
          </a:stretch>
        </p:blipFill>
        <p:spPr>
          <a:xfrm>
            <a:off x="735153" y="3602182"/>
            <a:ext cx="4809113" cy="1607127"/>
          </a:xfrm>
          <a:prstGeom prst="rect">
            <a:avLst/>
          </a:prstGeom>
        </p:spPr>
      </p:pic>
      <p:sp>
        <p:nvSpPr>
          <p:cNvPr id="2" name="Foliennummernplatzhalter 1">
            <a:extLst>
              <a:ext uri="{FF2B5EF4-FFF2-40B4-BE49-F238E27FC236}">
                <a16:creationId xmlns:a16="http://schemas.microsoft.com/office/drawing/2014/main" id="{06831387-C70A-C588-DCD5-27C6E127067D}"/>
              </a:ext>
            </a:extLst>
          </p:cNvPr>
          <p:cNvSpPr>
            <a:spLocks noGrp="1"/>
          </p:cNvSpPr>
          <p:nvPr>
            <p:ph type="sldNum" sz="quarter" idx="12"/>
          </p:nvPr>
        </p:nvSpPr>
        <p:spPr/>
        <p:txBody>
          <a:bodyPr/>
          <a:lstStyle/>
          <a:p>
            <a:fld id="{C457ADC7-274A-47E8-AAD9-968732228F3F}" type="slidenum">
              <a:rPr lang="de-CH" smtClean="0"/>
              <a:t>10</a:t>
            </a:fld>
            <a:endParaRPr lang="de-CH"/>
          </a:p>
        </p:txBody>
      </p:sp>
    </p:spTree>
    <p:extLst>
      <p:ext uri="{BB962C8B-B14F-4D97-AF65-F5344CB8AC3E}">
        <p14:creationId xmlns:p14="http://schemas.microsoft.com/office/powerpoint/2010/main" val="2364479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5121308A-B043-857B-758E-5C69F5FF6B72}"/>
              </a:ext>
            </a:extLst>
          </p:cNvPr>
          <p:cNvSpPr>
            <a:spLocks noGrp="1"/>
          </p:cNvSpPr>
          <p:nvPr>
            <p:ph type="title"/>
          </p:nvPr>
        </p:nvSpPr>
        <p:spPr/>
        <p:txBody>
          <a:bodyPr/>
          <a:lstStyle/>
          <a:p>
            <a:r>
              <a:rPr lang="de-CH" dirty="0"/>
              <a:t>Übung für zuhause </a:t>
            </a:r>
          </a:p>
        </p:txBody>
      </p:sp>
      <p:sp>
        <p:nvSpPr>
          <p:cNvPr id="14" name="Rechteck 13">
            <a:extLst>
              <a:ext uri="{FF2B5EF4-FFF2-40B4-BE49-F238E27FC236}">
                <a16:creationId xmlns:a16="http://schemas.microsoft.com/office/drawing/2014/main" id="{0718DEF5-52AD-F001-2E1C-0BB28EBD14A0}"/>
              </a:ext>
            </a:extLst>
          </p:cNvPr>
          <p:cNvSpPr/>
          <p:nvPr/>
        </p:nvSpPr>
        <p:spPr>
          <a:xfrm>
            <a:off x="8597892" y="1243644"/>
            <a:ext cx="3418030" cy="2399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e-CH" dirty="0"/>
              <a:t>Bietet Status</a:t>
            </a:r>
          </a:p>
        </p:txBody>
      </p:sp>
      <p:sp>
        <p:nvSpPr>
          <p:cNvPr id="2" name="Rechteck 1">
            <a:extLst>
              <a:ext uri="{FF2B5EF4-FFF2-40B4-BE49-F238E27FC236}">
                <a16:creationId xmlns:a16="http://schemas.microsoft.com/office/drawing/2014/main" id="{B3C9D582-ECB1-BDC0-85CB-CC6FFAB2F80B}"/>
              </a:ext>
            </a:extLst>
          </p:cNvPr>
          <p:cNvSpPr/>
          <p:nvPr/>
        </p:nvSpPr>
        <p:spPr>
          <a:xfrm>
            <a:off x="169721" y="1181723"/>
            <a:ext cx="2192475" cy="2399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e-CH" dirty="0"/>
              <a:t>Ist Notwendig</a:t>
            </a:r>
          </a:p>
        </p:txBody>
      </p:sp>
      <p:sp>
        <p:nvSpPr>
          <p:cNvPr id="16" name="Rechteck 15">
            <a:extLst>
              <a:ext uri="{FF2B5EF4-FFF2-40B4-BE49-F238E27FC236}">
                <a16:creationId xmlns:a16="http://schemas.microsoft.com/office/drawing/2014/main" id="{6D2887FD-3945-BE9B-2808-5492B6A7CB0C}"/>
              </a:ext>
            </a:extLst>
          </p:cNvPr>
          <p:cNvSpPr/>
          <p:nvPr/>
        </p:nvSpPr>
        <p:spPr>
          <a:xfrm>
            <a:off x="8448645" y="6243478"/>
            <a:ext cx="3418030" cy="2399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e-CH" dirty="0"/>
              <a:t>Habe ich aus Bequemlichkeit</a:t>
            </a:r>
          </a:p>
        </p:txBody>
      </p:sp>
      <p:sp>
        <p:nvSpPr>
          <p:cNvPr id="24" name="Rechteck 23">
            <a:extLst>
              <a:ext uri="{FF2B5EF4-FFF2-40B4-BE49-F238E27FC236}">
                <a16:creationId xmlns:a16="http://schemas.microsoft.com/office/drawing/2014/main" id="{4C40A141-1865-D7AD-6829-F8EEE1DA2C3F}"/>
              </a:ext>
            </a:extLst>
          </p:cNvPr>
          <p:cNvSpPr/>
          <p:nvPr/>
        </p:nvSpPr>
        <p:spPr>
          <a:xfrm>
            <a:off x="169721" y="6363452"/>
            <a:ext cx="2192475" cy="2399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e-CH" dirty="0"/>
              <a:t>Macht mir Freude</a:t>
            </a:r>
          </a:p>
        </p:txBody>
      </p:sp>
      <p:cxnSp>
        <p:nvCxnSpPr>
          <p:cNvPr id="29" name="Gerader Verbinder 28">
            <a:extLst>
              <a:ext uri="{FF2B5EF4-FFF2-40B4-BE49-F238E27FC236}">
                <a16:creationId xmlns:a16="http://schemas.microsoft.com/office/drawing/2014/main" id="{A1EAAE65-4387-C5CA-D58A-61D71B993D58}"/>
              </a:ext>
            </a:extLst>
          </p:cNvPr>
          <p:cNvCxnSpPr/>
          <p:nvPr/>
        </p:nvCxnSpPr>
        <p:spPr>
          <a:xfrm>
            <a:off x="6096000" y="863600"/>
            <a:ext cx="69850" cy="5994400"/>
          </a:xfrm>
          <a:prstGeom prst="line">
            <a:avLst/>
          </a:prstGeom>
          <a:ln>
            <a:solidFill>
              <a:srgbClr val="004460"/>
            </a:solidFill>
          </a:ln>
        </p:spPr>
        <p:style>
          <a:lnRef idx="1">
            <a:schemeClr val="accent1"/>
          </a:lnRef>
          <a:fillRef idx="0">
            <a:schemeClr val="accent1"/>
          </a:fillRef>
          <a:effectRef idx="0">
            <a:schemeClr val="accent1"/>
          </a:effectRef>
          <a:fontRef idx="minor">
            <a:schemeClr val="tx1"/>
          </a:fontRef>
        </p:style>
      </p:cxnSp>
      <p:sp>
        <p:nvSpPr>
          <p:cNvPr id="30" name="Rechteck 29">
            <a:extLst>
              <a:ext uri="{FF2B5EF4-FFF2-40B4-BE49-F238E27FC236}">
                <a16:creationId xmlns:a16="http://schemas.microsoft.com/office/drawing/2014/main" id="{7FCD52FA-319D-1B6F-FF8F-97BEC73C2AFE}"/>
              </a:ext>
            </a:extLst>
          </p:cNvPr>
          <p:cNvSpPr/>
          <p:nvPr/>
        </p:nvSpPr>
        <p:spPr>
          <a:xfrm>
            <a:off x="4902218" y="3444629"/>
            <a:ext cx="2336800" cy="373762"/>
          </a:xfrm>
          <a:prstGeom prst="rect">
            <a:avLst/>
          </a:prstGeom>
          <a:solidFill>
            <a:schemeClr val="bg1"/>
          </a:solidFill>
          <a:ln>
            <a:solidFill>
              <a:srgbClr val="004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solidFill>
                  <a:srgbClr val="004460"/>
                </a:solidFill>
              </a:rPr>
              <a:t>Kleider</a:t>
            </a:r>
          </a:p>
        </p:txBody>
      </p:sp>
      <p:sp>
        <p:nvSpPr>
          <p:cNvPr id="31" name="Rechteck 30">
            <a:extLst>
              <a:ext uri="{FF2B5EF4-FFF2-40B4-BE49-F238E27FC236}">
                <a16:creationId xmlns:a16="http://schemas.microsoft.com/office/drawing/2014/main" id="{12664566-8778-5899-0E8B-E445267BFB51}"/>
              </a:ext>
            </a:extLst>
          </p:cNvPr>
          <p:cNvSpPr/>
          <p:nvPr/>
        </p:nvSpPr>
        <p:spPr>
          <a:xfrm>
            <a:off x="4902840" y="1425664"/>
            <a:ext cx="2336800" cy="373762"/>
          </a:xfrm>
          <a:prstGeom prst="rect">
            <a:avLst/>
          </a:prstGeom>
          <a:solidFill>
            <a:schemeClr val="bg1"/>
          </a:solidFill>
          <a:ln>
            <a:solidFill>
              <a:srgbClr val="004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solidFill>
                  <a:srgbClr val="004460"/>
                </a:solidFill>
              </a:rPr>
              <a:t>Auto</a:t>
            </a:r>
          </a:p>
        </p:txBody>
      </p:sp>
      <p:sp>
        <p:nvSpPr>
          <p:cNvPr id="32" name="Rechteck 31">
            <a:extLst>
              <a:ext uri="{FF2B5EF4-FFF2-40B4-BE49-F238E27FC236}">
                <a16:creationId xmlns:a16="http://schemas.microsoft.com/office/drawing/2014/main" id="{085637D8-958C-7078-CD24-8F057331BEBE}"/>
              </a:ext>
            </a:extLst>
          </p:cNvPr>
          <p:cNvSpPr/>
          <p:nvPr/>
        </p:nvSpPr>
        <p:spPr>
          <a:xfrm>
            <a:off x="4894621" y="2009214"/>
            <a:ext cx="2336800" cy="373762"/>
          </a:xfrm>
          <a:prstGeom prst="rect">
            <a:avLst/>
          </a:prstGeom>
          <a:solidFill>
            <a:schemeClr val="bg1"/>
          </a:solidFill>
          <a:ln>
            <a:solidFill>
              <a:srgbClr val="004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solidFill>
                  <a:srgbClr val="004460"/>
                </a:solidFill>
              </a:rPr>
              <a:t>Einrichtung</a:t>
            </a:r>
          </a:p>
        </p:txBody>
      </p:sp>
      <p:sp>
        <p:nvSpPr>
          <p:cNvPr id="34" name="Rechteck 33">
            <a:extLst>
              <a:ext uri="{FF2B5EF4-FFF2-40B4-BE49-F238E27FC236}">
                <a16:creationId xmlns:a16="http://schemas.microsoft.com/office/drawing/2014/main" id="{F8366443-512C-42C2-DCC1-781B9F53F466}"/>
              </a:ext>
            </a:extLst>
          </p:cNvPr>
          <p:cNvSpPr/>
          <p:nvPr/>
        </p:nvSpPr>
        <p:spPr>
          <a:xfrm>
            <a:off x="4895876" y="3015725"/>
            <a:ext cx="2325378" cy="373762"/>
          </a:xfrm>
          <a:prstGeom prst="rect">
            <a:avLst/>
          </a:prstGeom>
          <a:solidFill>
            <a:schemeClr val="bg1"/>
          </a:solidFill>
          <a:ln>
            <a:solidFill>
              <a:srgbClr val="004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solidFill>
                  <a:srgbClr val="004460"/>
                </a:solidFill>
              </a:rPr>
              <a:t>Elektronik</a:t>
            </a:r>
          </a:p>
        </p:txBody>
      </p:sp>
      <p:sp>
        <p:nvSpPr>
          <p:cNvPr id="35" name="Rechteck 34">
            <a:extLst>
              <a:ext uri="{FF2B5EF4-FFF2-40B4-BE49-F238E27FC236}">
                <a16:creationId xmlns:a16="http://schemas.microsoft.com/office/drawing/2014/main" id="{B4139503-55A6-4DD9-4DFD-705D45DAC633}"/>
              </a:ext>
            </a:extLst>
          </p:cNvPr>
          <p:cNvSpPr/>
          <p:nvPr/>
        </p:nvSpPr>
        <p:spPr>
          <a:xfrm>
            <a:off x="4943479" y="4979210"/>
            <a:ext cx="2316464" cy="373762"/>
          </a:xfrm>
          <a:prstGeom prst="rect">
            <a:avLst/>
          </a:prstGeom>
          <a:solidFill>
            <a:schemeClr val="bg1"/>
          </a:solidFill>
          <a:ln>
            <a:solidFill>
              <a:srgbClr val="004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solidFill>
                  <a:srgbClr val="004460"/>
                </a:solidFill>
              </a:rPr>
              <a:t>Ferien</a:t>
            </a:r>
          </a:p>
        </p:txBody>
      </p:sp>
      <p:sp>
        <p:nvSpPr>
          <p:cNvPr id="36" name="Rechteck 35">
            <a:extLst>
              <a:ext uri="{FF2B5EF4-FFF2-40B4-BE49-F238E27FC236}">
                <a16:creationId xmlns:a16="http://schemas.microsoft.com/office/drawing/2014/main" id="{FA1AF7DF-99FB-47DE-A9A9-937159AC097A}"/>
              </a:ext>
            </a:extLst>
          </p:cNvPr>
          <p:cNvSpPr/>
          <p:nvPr/>
        </p:nvSpPr>
        <p:spPr>
          <a:xfrm>
            <a:off x="4932057" y="5958323"/>
            <a:ext cx="2305042" cy="373762"/>
          </a:xfrm>
          <a:prstGeom prst="rect">
            <a:avLst/>
          </a:prstGeom>
          <a:solidFill>
            <a:schemeClr val="bg1"/>
          </a:solidFill>
          <a:ln>
            <a:solidFill>
              <a:srgbClr val="004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solidFill>
                  <a:srgbClr val="004460"/>
                </a:solidFill>
              </a:rPr>
              <a:t>Menschen einladen</a:t>
            </a:r>
          </a:p>
        </p:txBody>
      </p:sp>
      <p:sp>
        <p:nvSpPr>
          <p:cNvPr id="37" name="Rechteck 36">
            <a:extLst>
              <a:ext uri="{FF2B5EF4-FFF2-40B4-BE49-F238E27FC236}">
                <a16:creationId xmlns:a16="http://schemas.microsoft.com/office/drawing/2014/main" id="{10B1714B-874F-5E1A-5D03-34BDEE12A7FC}"/>
              </a:ext>
            </a:extLst>
          </p:cNvPr>
          <p:cNvSpPr/>
          <p:nvPr/>
        </p:nvSpPr>
        <p:spPr>
          <a:xfrm>
            <a:off x="4943479" y="6363452"/>
            <a:ext cx="2305042" cy="373762"/>
          </a:xfrm>
          <a:prstGeom prst="rect">
            <a:avLst/>
          </a:prstGeom>
          <a:solidFill>
            <a:schemeClr val="bg1"/>
          </a:solidFill>
          <a:ln>
            <a:solidFill>
              <a:srgbClr val="004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solidFill>
                  <a:srgbClr val="004460"/>
                </a:solidFill>
              </a:rPr>
              <a:t>Geschenke</a:t>
            </a:r>
          </a:p>
        </p:txBody>
      </p:sp>
      <p:sp>
        <p:nvSpPr>
          <p:cNvPr id="38" name="Rechteck 37">
            <a:extLst>
              <a:ext uri="{FF2B5EF4-FFF2-40B4-BE49-F238E27FC236}">
                <a16:creationId xmlns:a16="http://schemas.microsoft.com/office/drawing/2014/main" id="{06D840E1-2156-3F86-BB25-319F11609AC6}"/>
              </a:ext>
            </a:extLst>
          </p:cNvPr>
          <p:cNvSpPr/>
          <p:nvPr/>
        </p:nvSpPr>
        <p:spPr>
          <a:xfrm>
            <a:off x="4901586" y="2432175"/>
            <a:ext cx="2335546" cy="373762"/>
          </a:xfrm>
          <a:prstGeom prst="rect">
            <a:avLst/>
          </a:prstGeom>
          <a:solidFill>
            <a:schemeClr val="bg1"/>
          </a:solidFill>
          <a:ln>
            <a:solidFill>
              <a:srgbClr val="004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solidFill>
                  <a:srgbClr val="004460"/>
                </a:solidFill>
              </a:rPr>
              <a:t>Wohnung</a:t>
            </a:r>
          </a:p>
        </p:txBody>
      </p:sp>
      <p:sp>
        <p:nvSpPr>
          <p:cNvPr id="39" name="Rechteck 38">
            <a:extLst>
              <a:ext uri="{FF2B5EF4-FFF2-40B4-BE49-F238E27FC236}">
                <a16:creationId xmlns:a16="http://schemas.microsoft.com/office/drawing/2014/main" id="{AEA31872-8A03-2CE6-BC55-C8AEB843BC65}"/>
              </a:ext>
            </a:extLst>
          </p:cNvPr>
          <p:cNvSpPr/>
          <p:nvPr/>
        </p:nvSpPr>
        <p:spPr>
          <a:xfrm>
            <a:off x="4943479" y="5408114"/>
            <a:ext cx="2316464" cy="373762"/>
          </a:xfrm>
          <a:prstGeom prst="rect">
            <a:avLst/>
          </a:prstGeom>
          <a:solidFill>
            <a:schemeClr val="bg1"/>
          </a:solidFill>
          <a:ln>
            <a:solidFill>
              <a:srgbClr val="004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solidFill>
                  <a:srgbClr val="004460"/>
                </a:solidFill>
              </a:rPr>
              <a:t>Restaurantbesuche</a:t>
            </a:r>
          </a:p>
        </p:txBody>
      </p:sp>
      <p:sp>
        <p:nvSpPr>
          <p:cNvPr id="40" name="Rechteck 39">
            <a:extLst>
              <a:ext uri="{FF2B5EF4-FFF2-40B4-BE49-F238E27FC236}">
                <a16:creationId xmlns:a16="http://schemas.microsoft.com/office/drawing/2014/main" id="{9ED332A3-A925-C760-B5FA-A99290226C21}"/>
              </a:ext>
            </a:extLst>
          </p:cNvPr>
          <p:cNvSpPr/>
          <p:nvPr/>
        </p:nvSpPr>
        <p:spPr>
          <a:xfrm>
            <a:off x="4901586" y="4023296"/>
            <a:ext cx="2316464" cy="373762"/>
          </a:xfrm>
          <a:prstGeom prst="rect">
            <a:avLst/>
          </a:prstGeom>
          <a:solidFill>
            <a:schemeClr val="bg1"/>
          </a:solidFill>
          <a:ln>
            <a:solidFill>
              <a:srgbClr val="004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solidFill>
                  <a:srgbClr val="004460"/>
                </a:solidFill>
              </a:rPr>
              <a:t>Essen zuhause</a:t>
            </a:r>
          </a:p>
        </p:txBody>
      </p:sp>
      <p:sp>
        <p:nvSpPr>
          <p:cNvPr id="41" name="Rechteck 40">
            <a:extLst>
              <a:ext uri="{FF2B5EF4-FFF2-40B4-BE49-F238E27FC236}">
                <a16:creationId xmlns:a16="http://schemas.microsoft.com/office/drawing/2014/main" id="{63E4C186-5AD7-1B7B-B0D3-CA7AB7F0AC78}"/>
              </a:ext>
            </a:extLst>
          </p:cNvPr>
          <p:cNvSpPr/>
          <p:nvPr/>
        </p:nvSpPr>
        <p:spPr>
          <a:xfrm>
            <a:off x="4907297" y="4441891"/>
            <a:ext cx="2316464" cy="373762"/>
          </a:xfrm>
          <a:prstGeom prst="rect">
            <a:avLst/>
          </a:prstGeom>
          <a:solidFill>
            <a:schemeClr val="bg1"/>
          </a:solidFill>
          <a:ln>
            <a:solidFill>
              <a:srgbClr val="004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solidFill>
                  <a:srgbClr val="004460"/>
                </a:solidFill>
              </a:rPr>
              <a:t>Trinken zuhause</a:t>
            </a:r>
          </a:p>
        </p:txBody>
      </p:sp>
      <p:sp>
        <p:nvSpPr>
          <p:cNvPr id="42" name="Rechteck 41">
            <a:extLst>
              <a:ext uri="{FF2B5EF4-FFF2-40B4-BE49-F238E27FC236}">
                <a16:creationId xmlns:a16="http://schemas.microsoft.com/office/drawing/2014/main" id="{50C168E5-DE14-225D-7DD3-BEDB19C7D383}"/>
              </a:ext>
            </a:extLst>
          </p:cNvPr>
          <p:cNvSpPr/>
          <p:nvPr/>
        </p:nvSpPr>
        <p:spPr>
          <a:xfrm>
            <a:off x="4892672" y="1002703"/>
            <a:ext cx="2346968" cy="373762"/>
          </a:xfrm>
          <a:prstGeom prst="rect">
            <a:avLst/>
          </a:prstGeom>
          <a:solidFill>
            <a:schemeClr val="bg1"/>
          </a:solidFill>
          <a:ln>
            <a:solidFill>
              <a:srgbClr val="004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solidFill>
                  <a:srgbClr val="004460"/>
                </a:solidFill>
              </a:rPr>
              <a:t>Fahrrad</a:t>
            </a:r>
          </a:p>
        </p:txBody>
      </p:sp>
      <p:sp>
        <p:nvSpPr>
          <p:cNvPr id="3" name="Foliennummernplatzhalter 2">
            <a:extLst>
              <a:ext uri="{FF2B5EF4-FFF2-40B4-BE49-F238E27FC236}">
                <a16:creationId xmlns:a16="http://schemas.microsoft.com/office/drawing/2014/main" id="{73C64F19-E90B-1BB5-F030-E54E538EF728}"/>
              </a:ext>
            </a:extLst>
          </p:cNvPr>
          <p:cNvSpPr>
            <a:spLocks noGrp="1"/>
          </p:cNvSpPr>
          <p:nvPr>
            <p:ph type="sldNum" sz="quarter" idx="12"/>
          </p:nvPr>
        </p:nvSpPr>
        <p:spPr/>
        <p:txBody>
          <a:bodyPr/>
          <a:lstStyle/>
          <a:p>
            <a:fld id="{C457ADC7-274A-47E8-AAD9-968732228F3F}" type="slidenum">
              <a:rPr lang="de-CH" smtClean="0"/>
              <a:t>11</a:t>
            </a:fld>
            <a:endParaRPr lang="de-CH"/>
          </a:p>
        </p:txBody>
      </p:sp>
    </p:spTree>
    <p:extLst>
      <p:ext uri="{BB962C8B-B14F-4D97-AF65-F5344CB8AC3E}">
        <p14:creationId xmlns:p14="http://schemas.microsoft.com/office/powerpoint/2010/main" val="1478303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7864444B-C789-ED22-0F42-C838F8F65898}"/>
              </a:ext>
            </a:extLst>
          </p:cNvPr>
          <p:cNvSpPr>
            <a:spLocks noGrp="1"/>
          </p:cNvSpPr>
          <p:nvPr>
            <p:ph type="title"/>
          </p:nvPr>
        </p:nvSpPr>
        <p:spPr/>
        <p:txBody>
          <a:bodyPr/>
          <a:lstStyle/>
          <a:p>
            <a:r>
              <a:rPr lang="de-CH" dirty="0"/>
              <a:t>Sparen, wo es nicht schmerzt</a:t>
            </a:r>
          </a:p>
        </p:txBody>
      </p:sp>
      <p:sp>
        <p:nvSpPr>
          <p:cNvPr id="5" name="Textplatzhalter 4">
            <a:extLst>
              <a:ext uri="{FF2B5EF4-FFF2-40B4-BE49-F238E27FC236}">
                <a16:creationId xmlns:a16="http://schemas.microsoft.com/office/drawing/2014/main" id="{537824A5-0A41-594E-87CC-B22CF394C486}"/>
              </a:ext>
            </a:extLst>
          </p:cNvPr>
          <p:cNvSpPr>
            <a:spLocks noGrp="1"/>
          </p:cNvSpPr>
          <p:nvPr>
            <p:ph type="body" idx="1"/>
          </p:nvPr>
        </p:nvSpPr>
        <p:spPr/>
        <p:txBody>
          <a:bodyPr/>
          <a:lstStyle/>
          <a:p>
            <a:r>
              <a:rPr lang="de-CH" dirty="0"/>
              <a:t>Emotionslose Ausgaben</a:t>
            </a:r>
          </a:p>
        </p:txBody>
      </p:sp>
      <p:sp>
        <p:nvSpPr>
          <p:cNvPr id="2" name="Foliennummernplatzhalter 1">
            <a:extLst>
              <a:ext uri="{FF2B5EF4-FFF2-40B4-BE49-F238E27FC236}">
                <a16:creationId xmlns:a16="http://schemas.microsoft.com/office/drawing/2014/main" id="{56A64BA2-7AA8-59FA-5409-63520BD278A1}"/>
              </a:ext>
            </a:extLst>
          </p:cNvPr>
          <p:cNvSpPr>
            <a:spLocks noGrp="1"/>
          </p:cNvSpPr>
          <p:nvPr>
            <p:ph type="sldNum" sz="quarter" idx="12"/>
          </p:nvPr>
        </p:nvSpPr>
        <p:spPr/>
        <p:txBody>
          <a:bodyPr/>
          <a:lstStyle/>
          <a:p>
            <a:fld id="{C457ADC7-274A-47E8-AAD9-968732228F3F}" type="slidenum">
              <a:rPr lang="de-CH" smtClean="0"/>
              <a:t>12</a:t>
            </a:fld>
            <a:endParaRPr lang="de-CH"/>
          </a:p>
        </p:txBody>
      </p:sp>
    </p:spTree>
    <p:extLst>
      <p:ext uri="{BB962C8B-B14F-4D97-AF65-F5344CB8AC3E}">
        <p14:creationId xmlns:p14="http://schemas.microsoft.com/office/powerpoint/2010/main" val="1548799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7864444B-C789-ED22-0F42-C838F8F65898}"/>
              </a:ext>
            </a:extLst>
          </p:cNvPr>
          <p:cNvSpPr>
            <a:spLocks noGrp="1"/>
          </p:cNvSpPr>
          <p:nvPr>
            <p:ph type="title"/>
          </p:nvPr>
        </p:nvSpPr>
        <p:spPr/>
        <p:txBody>
          <a:bodyPr/>
          <a:lstStyle/>
          <a:p>
            <a:r>
              <a:rPr lang="de-CH" dirty="0"/>
              <a:t>Bankdienstleistungen</a:t>
            </a:r>
          </a:p>
        </p:txBody>
      </p:sp>
      <p:pic>
        <p:nvPicPr>
          <p:cNvPr id="3" name="Grafik 2">
            <a:extLst>
              <a:ext uri="{FF2B5EF4-FFF2-40B4-BE49-F238E27FC236}">
                <a16:creationId xmlns:a16="http://schemas.microsoft.com/office/drawing/2014/main" id="{47A40E26-9BA4-F749-2B3B-FB3F2D2E11F0}"/>
              </a:ext>
            </a:extLst>
          </p:cNvPr>
          <p:cNvPicPr>
            <a:picLocks noChangeAspect="1"/>
          </p:cNvPicPr>
          <p:nvPr/>
        </p:nvPicPr>
        <p:blipFill>
          <a:blip r:embed="rId3"/>
          <a:stretch>
            <a:fillRect/>
          </a:stretch>
        </p:blipFill>
        <p:spPr>
          <a:xfrm>
            <a:off x="279347" y="1304909"/>
            <a:ext cx="5563734" cy="4391904"/>
          </a:xfrm>
          <a:prstGeom prst="rect">
            <a:avLst/>
          </a:prstGeom>
        </p:spPr>
      </p:pic>
      <p:pic>
        <p:nvPicPr>
          <p:cNvPr id="7" name="Grafik 6">
            <a:extLst>
              <a:ext uri="{FF2B5EF4-FFF2-40B4-BE49-F238E27FC236}">
                <a16:creationId xmlns:a16="http://schemas.microsoft.com/office/drawing/2014/main" id="{0DFF851F-6270-0C2C-F3A2-65B9296A0650}"/>
              </a:ext>
            </a:extLst>
          </p:cNvPr>
          <p:cNvPicPr>
            <a:picLocks noChangeAspect="1"/>
          </p:cNvPicPr>
          <p:nvPr/>
        </p:nvPicPr>
        <p:blipFill>
          <a:blip r:embed="rId4"/>
          <a:stretch>
            <a:fillRect/>
          </a:stretch>
        </p:blipFill>
        <p:spPr>
          <a:xfrm>
            <a:off x="6046130" y="1304908"/>
            <a:ext cx="4595929" cy="3492451"/>
          </a:xfrm>
          <a:prstGeom prst="rect">
            <a:avLst/>
          </a:prstGeom>
        </p:spPr>
      </p:pic>
      <p:sp>
        <p:nvSpPr>
          <p:cNvPr id="8" name="Textfeld 7">
            <a:extLst>
              <a:ext uri="{FF2B5EF4-FFF2-40B4-BE49-F238E27FC236}">
                <a16:creationId xmlns:a16="http://schemas.microsoft.com/office/drawing/2014/main" id="{77FDD49E-F3ED-9912-AB2B-C2C21A56EC06}"/>
              </a:ext>
            </a:extLst>
          </p:cNvPr>
          <p:cNvSpPr txBox="1"/>
          <p:nvPr/>
        </p:nvSpPr>
        <p:spPr>
          <a:xfrm>
            <a:off x="6147881" y="5167438"/>
            <a:ext cx="2427268" cy="369332"/>
          </a:xfrm>
          <a:prstGeom prst="rect">
            <a:avLst/>
          </a:prstGeom>
          <a:noFill/>
        </p:spPr>
        <p:txBody>
          <a:bodyPr wrap="none" rtlCol="0">
            <a:spAutoFit/>
          </a:bodyPr>
          <a:lstStyle/>
          <a:p>
            <a:r>
              <a:rPr lang="de-CH" dirty="0" err="1">
                <a:hlinkClick r:id="rId5"/>
              </a:rPr>
              <a:t>moneyland</a:t>
            </a:r>
            <a:r>
              <a:rPr lang="de-CH" dirty="0">
                <a:hlinkClick r:id="rId5"/>
              </a:rPr>
              <a:t>-vergleich</a:t>
            </a:r>
            <a:endParaRPr lang="de-CH" dirty="0"/>
          </a:p>
        </p:txBody>
      </p:sp>
      <p:sp>
        <p:nvSpPr>
          <p:cNvPr id="2" name="Foliennummernplatzhalter 1">
            <a:extLst>
              <a:ext uri="{FF2B5EF4-FFF2-40B4-BE49-F238E27FC236}">
                <a16:creationId xmlns:a16="http://schemas.microsoft.com/office/drawing/2014/main" id="{C9FEDF18-9D08-55D0-4BFC-C5669545FE59}"/>
              </a:ext>
            </a:extLst>
          </p:cNvPr>
          <p:cNvSpPr>
            <a:spLocks noGrp="1"/>
          </p:cNvSpPr>
          <p:nvPr>
            <p:ph type="sldNum" sz="quarter" idx="12"/>
          </p:nvPr>
        </p:nvSpPr>
        <p:spPr/>
        <p:txBody>
          <a:bodyPr/>
          <a:lstStyle/>
          <a:p>
            <a:fld id="{C457ADC7-274A-47E8-AAD9-968732228F3F}" type="slidenum">
              <a:rPr lang="de-CH" smtClean="0"/>
              <a:t>13</a:t>
            </a:fld>
            <a:endParaRPr lang="de-CH"/>
          </a:p>
        </p:txBody>
      </p:sp>
    </p:spTree>
    <p:extLst>
      <p:ext uri="{BB962C8B-B14F-4D97-AF65-F5344CB8AC3E}">
        <p14:creationId xmlns:p14="http://schemas.microsoft.com/office/powerpoint/2010/main" val="77436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7864444B-C789-ED22-0F42-C838F8F65898}"/>
              </a:ext>
            </a:extLst>
          </p:cNvPr>
          <p:cNvSpPr>
            <a:spLocks noGrp="1"/>
          </p:cNvSpPr>
          <p:nvPr>
            <p:ph type="title"/>
          </p:nvPr>
        </p:nvSpPr>
        <p:spPr/>
        <p:txBody>
          <a:bodyPr/>
          <a:lstStyle/>
          <a:p>
            <a:r>
              <a:rPr lang="de-CH" dirty="0"/>
              <a:t>Bankdienstleistungen</a:t>
            </a:r>
          </a:p>
        </p:txBody>
      </p:sp>
      <p:pic>
        <p:nvPicPr>
          <p:cNvPr id="5" name="Grafik 4">
            <a:extLst>
              <a:ext uri="{FF2B5EF4-FFF2-40B4-BE49-F238E27FC236}">
                <a16:creationId xmlns:a16="http://schemas.microsoft.com/office/drawing/2014/main" id="{42F6521B-1520-5963-F888-EEED891A3043}"/>
              </a:ext>
            </a:extLst>
          </p:cNvPr>
          <p:cNvPicPr>
            <a:picLocks noChangeAspect="1"/>
          </p:cNvPicPr>
          <p:nvPr/>
        </p:nvPicPr>
        <p:blipFill>
          <a:blip r:embed="rId3"/>
          <a:stretch>
            <a:fillRect/>
          </a:stretch>
        </p:blipFill>
        <p:spPr>
          <a:xfrm>
            <a:off x="343667" y="995693"/>
            <a:ext cx="7060433" cy="2123777"/>
          </a:xfrm>
          <a:prstGeom prst="rect">
            <a:avLst/>
          </a:prstGeom>
        </p:spPr>
      </p:pic>
      <p:pic>
        <p:nvPicPr>
          <p:cNvPr id="13" name="Grafik 12">
            <a:extLst>
              <a:ext uri="{FF2B5EF4-FFF2-40B4-BE49-F238E27FC236}">
                <a16:creationId xmlns:a16="http://schemas.microsoft.com/office/drawing/2014/main" id="{6C25960E-F1FF-94E8-1FAE-F5BEFA85831B}"/>
              </a:ext>
            </a:extLst>
          </p:cNvPr>
          <p:cNvPicPr>
            <a:picLocks noChangeAspect="1"/>
          </p:cNvPicPr>
          <p:nvPr/>
        </p:nvPicPr>
        <p:blipFill>
          <a:blip r:embed="rId4"/>
          <a:stretch>
            <a:fillRect/>
          </a:stretch>
        </p:blipFill>
        <p:spPr>
          <a:xfrm>
            <a:off x="7152558" y="1598671"/>
            <a:ext cx="2446858" cy="4905889"/>
          </a:xfrm>
          <a:prstGeom prst="rect">
            <a:avLst/>
          </a:prstGeom>
        </p:spPr>
      </p:pic>
      <p:pic>
        <p:nvPicPr>
          <p:cNvPr id="15" name="Grafik 14">
            <a:extLst>
              <a:ext uri="{FF2B5EF4-FFF2-40B4-BE49-F238E27FC236}">
                <a16:creationId xmlns:a16="http://schemas.microsoft.com/office/drawing/2014/main" id="{D32CAA94-0789-0138-833D-AEDCA599071D}"/>
              </a:ext>
            </a:extLst>
          </p:cNvPr>
          <p:cNvPicPr>
            <a:picLocks noChangeAspect="1"/>
          </p:cNvPicPr>
          <p:nvPr/>
        </p:nvPicPr>
        <p:blipFill>
          <a:blip r:embed="rId5"/>
          <a:stretch>
            <a:fillRect/>
          </a:stretch>
        </p:blipFill>
        <p:spPr>
          <a:xfrm>
            <a:off x="9656939" y="1602578"/>
            <a:ext cx="2535061" cy="4901982"/>
          </a:xfrm>
          <a:prstGeom prst="rect">
            <a:avLst/>
          </a:prstGeom>
        </p:spPr>
      </p:pic>
      <p:graphicFrame>
        <p:nvGraphicFramePr>
          <p:cNvPr id="16" name="Tabelle 16">
            <a:extLst>
              <a:ext uri="{FF2B5EF4-FFF2-40B4-BE49-F238E27FC236}">
                <a16:creationId xmlns:a16="http://schemas.microsoft.com/office/drawing/2014/main" id="{E8889FB3-29EA-85C1-9B26-0C34C9AA5733}"/>
              </a:ext>
            </a:extLst>
          </p:cNvPr>
          <p:cNvGraphicFramePr>
            <a:graphicFrameLocks noGrp="1"/>
          </p:cNvGraphicFramePr>
          <p:nvPr>
            <p:extLst>
              <p:ext uri="{D42A27DB-BD31-4B8C-83A1-F6EECF244321}">
                <p14:modId xmlns:p14="http://schemas.microsoft.com/office/powerpoint/2010/main" val="3351216504"/>
              </p:ext>
            </p:extLst>
          </p:nvPr>
        </p:nvGraphicFramePr>
        <p:xfrm>
          <a:off x="397753" y="3949312"/>
          <a:ext cx="5698247" cy="1554480"/>
        </p:xfrm>
        <a:graphic>
          <a:graphicData uri="http://schemas.openxmlformats.org/drawingml/2006/table">
            <a:tbl>
              <a:tblPr firstRow="1" bandRow="1">
                <a:tableStyleId>{5C22544A-7EE6-4342-B048-85BDC9FD1C3A}</a:tableStyleId>
              </a:tblPr>
              <a:tblGrid>
                <a:gridCol w="2559456">
                  <a:extLst>
                    <a:ext uri="{9D8B030D-6E8A-4147-A177-3AD203B41FA5}">
                      <a16:colId xmlns:a16="http://schemas.microsoft.com/office/drawing/2014/main" val="9471012"/>
                    </a:ext>
                  </a:extLst>
                </a:gridCol>
                <a:gridCol w="1498060">
                  <a:extLst>
                    <a:ext uri="{9D8B030D-6E8A-4147-A177-3AD203B41FA5}">
                      <a16:colId xmlns:a16="http://schemas.microsoft.com/office/drawing/2014/main" val="4268598442"/>
                    </a:ext>
                  </a:extLst>
                </a:gridCol>
                <a:gridCol w="1640731">
                  <a:extLst>
                    <a:ext uri="{9D8B030D-6E8A-4147-A177-3AD203B41FA5}">
                      <a16:colId xmlns:a16="http://schemas.microsoft.com/office/drawing/2014/main" val="1787986526"/>
                    </a:ext>
                  </a:extLst>
                </a:gridCol>
              </a:tblGrid>
              <a:tr h="370840">
                <a:tc>
                  <a:txBody>
                    <a:bodyPr/>
                    <a:lstStyle/>
                    <a:p>
                      <a:endParaRPr lang="de-CH" sz="1200" dirty="0"/>
                    </a:p>
                  </a:txBody>
                  <a:tcPr>
                    <a:solidFill>
                      <a:srgbClr val="004460"/>
                    </a:solidFill>
                  </a:tcPr>
                </a:tc>
                <a:tc>
                  <a:txBody>
                    <a:bodyPr/>
                    <a:lstStyle/>
                    <a:p>
                      <a:r>
                        <a:rPr lang="de-CH" sz="1200" dirty="0"/>
                        <a:t>UBS Mastercard</a:t>
                      </a:r>
                    </a:p>
                  </a:txBody>
                  <a:tcPr>
                    <a:solidFill>
                      <a:srgbClr val="004460"/>
                    </a:solidFill>
                  </a:tcPr>
                </a:tc>
                <a:tc>
                  <a:txBody>
                    <a:bodyPr/>
                    <a:lstStyle/>
                    <a:p>
                      <a:r>
                        <a:rPr lang="de-CH" sz="1200" dirty="0" err="1"/>
                        <a:t>Revolut</a:t>
                      </a:r>
                      <a:r>
                        <a:rPr lang="de-CH" sz="1200" dirty="0"/>
                        <a:t> Mastercard</a:t>
                      </a:r>
                    </a:p>
                  </a:txBody>
                  <a:tcPr>
                    <a:solidFill>
                      <a:srgbClr val="004460"/>
                    </a:solidFill>
                  </a:tcPr>
                </a:tc>
                <a:extLst>
                  <a:ext uri="{0D108BD9-81ED-4DB2-BD59-A6C34878D82A}">
                    <a16:rowId xmlns:a16="http://schemas.microsoft.com/office/drawing/2014/main" val="3479179488"/>
                  </a:ext>
                </a:extLst>
              </a:tr>
              <a:tr h="370840">
                <a:tc>
                  <a:txBody>
                    <a:bodyPr/>
                    <a:lstStyle/>
                    <a:p>
                      <a:r>
                        <a:rPr lang="de-CH" sz="1200" dirty="0"/>
                        <a:t>Bearbeitungszuschlag</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r>
                        <a:rPr lang="de-CH" sz="1200" dirty="0"/>
                        <a:t>1.75%</a:t>
                      </a:r>
                    </a:p>
                    <a:p>
                      <a:r>
                        <a:rPr lang="de-CH" sz="1200" dirty="0"/>
                        <a:t>transparent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r>
                        <a:rPr lang="de-CH" sz="1200" dirty="0"/>
                        <a:t>0</a:t>
                      </a:r>
                    </a:p>
                    <a:p>
                      <a:r>
                        <a:rPr lang="de-CH" sz="1200" dirty="0"/>
                        <a:t>transparent</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41029227"/>
                  </a:ext>
                </a:extLst>
              </a:tr>
              <a:tr h="370840">
                <a:tc>
                  <a:txBody>
                    <a:bodyPr/>
                    <a:lstStyle/>
                    <a:p>
                      <a:r>
                        <a:rPr lang="de-CH" sz="1200" dirty="0"/>
                        <a:t>Wechselkurs</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r>
                        <a:rPr lang="de-CH" sz="1200" dirty="0"/>
                        <a:t>Kassakurs (</a:t>
                      </a:r>
                      <a:r>
                        <a:rPr lang="de-CH" sz="1200" dirty="0" err="1"/>
                        <a:t>Spotrate</a:t>
                      </a:r>
                      <a:r>
                        <a:rPr lang="de-CH" sz="1200" dirty="0"/>
                        <a:t>) + 1.7%</a:t>
                      </a:r>
                    </a:p>
                    <a:p>
                      <a:r>
                        <a:rPr lang="de-CH" sz="1200" dirty="0"/>
                        <a:t>intransparent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r>
                        <a:rPr lang="de-CH" sz="1200" dirty="0"/>
                        <a:t>Kassakurs (</a:t>
                      </a:r>
                      <a:r>
                        <a:rPr lang="de-CH" sz="1200" dirty="0" err="1"/>
                        <a:t>Spotrate</a:t>
                      </a:r>
                      <a:r>
                        <a:rPr lang="de-CH" sz="1200" dirty="0"/>
                        <a:t>)</a:t>
                      </a:r>
                    </a:p>
                    <a:p>
                      <a:endParaRPr lang="de-CH" sz="1200" dirty="0"/>
                    </a:p>
                    <a:p>
                      <a:r>
                        <a:rPr lang="de-CH" sz="1200" dirty="0"/>
                        <a:t>transparent</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3586754903"/>
                  </a:ext>
                </a:extLst>
              </a:tr>
            </a:tbl>
          </a:graphicData>
        </a:graphic>
      </p:graphicFrame>
      <p:sp>
        <p:nvSpPr>
          <p:cNvPr id="2" name="Foliennummernplatzhalter 1">
            <a:extLst>
              <a:ext uri="{FF2B5EF4-FFF2-40B4-BE49-F238E27FC236}">
                <a16:creationId xmlns:a16="http://schemas.microsoft.com/office/drawing/2014/main" id="{D9DC0A0C-C177-E33F-ECEC-13DBF2E1A37A}"/>
              </a:ext>
            </a:extLst>
          </p:cNvPr>
          <p:cNvSpPr>
            <a:spLocks noGrp="1"/>
          </p:cNvSpPr>
          <p:nvPr>
            <p:ph type="sldNum" sz="quarter" idx="12"/>
          </p:nvPr>
        </p:nvSpPr>
        <p:spPr/>
        <p:txBody>
          <a:bodyPr/>
          <a:lstStyle/>
          <a:p>
            <a:fld id="{C457ADC7-274A-47E8-AAD9-968732228F3F}" type="slidenum">
              <a:rPr lang="de-CH" smtClean="0"/>
              <a:t>14</a:t>
            </a:fld>
            <a:endParaRPr lang="de-CH"/>
          </a:p>
        </p:txBody>
      </p:sp>
    </p:spTree>
    <p:extLst>
      <p:ext uri="{BB962C8B-B14F-4D97-AF65-F5344CB8AC3E}">
        <p14:creationId xmlns:p14="http://schemas.microsoft.com/office/powerpoint/2010/main" val="3027255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7864444B-C789-ED22-0F42-C838F8F65898}"/>
              </a:ext>
            </a:extLst>
          </p:cNvPr>
          <p:cNvSpPr>
            <a:spLocks noGrp="1"/>
          </p:cNvSpPr>
          <p:nvPr>
            <p:ph type="title"/>
          </p:nvPr>
        </p:nvSpPr>
        <p:spPr/>
        <p:txBody>
          <a:bodyPr/>
          <a:lstStyle/>
          <a:p>
            <a:r>
              <a:rPr lang="de-CH" dirty="0"/>
              <a:t>Opportunitätskosten</a:t>
            </a:r>
          </a:p>
        </p:txBody>
      </p:sp>
      <p:sp>
        <p:nvSpPr>
          <p:cNvPr id="5" name="Textplatzhalter 4">
            <a:extLst>
              <a:ext uri="{FF2B5EF4-FFF2-40B4-BE49-F238E27FC236}">
                <a16:creationId xmlns:a16="http://schemas.microsoft.com/office/drawing/2014/main" id="{537824A5-0A41-594E-87CC-B22CF394C486}"/>
              </a:ext>
            </a:extLst>
          </p:cNvPr>
          <p:cNvSpPr>
            <a:spLocks noGrp="1"/>
          </p:cNvSpPr>
          <p:nvPr>
            <p:ph type="body" idx="1"/>
          </p:nvPr>
        </p:nvSpPr>
        <p:spPr/>
        <p:txBody>
          <a:bodyPr/>
          <a:lstStyle/>
          <a:p>
            <a:r>
              <a:rPr lang="de-CH" dirty="0"/>
              <a:t>Die Kosten der unterlassenen Alternative</a:t>
            </a:r>
          </a:p>
        </p:txBody>
      </p:sp>
      <p:sp>
        <p:nvSpPr>
          <p:cNvPr id="2" name="Foliennummernplatzhalter 1">
            <a:extLst>
              <a:ext uri="{FF2B5EF4-FFF2-40B4-BE49-F238E27FC236}">
                <a16:creationId xmlns:a16="http://schemas.microsoft.com/office/drawing/2014/main" id="{B0124D43-C3DF-A4D0-E449-A23CF60668AF}"/>
              </a:ext>
            </a:extLst>
          </p:cNvPr>
          <p:cNvSpPr>
            <a:spLocks noGrp="1"/>
          </p:cNvSpPr>
          <p:nvPr>
            <p:ph type="sldNum" sz="quarter" idx="12"/>
          </p:nvPr>
        </p:nvSpPr>
        <p:spPr/>
        <p:txBody>
          <a:bodyPr/>
          <a:lstStyle/>
          <a:p>
            <a:fld id="{C457ADC7-274A-47E8-AAD9-968732228F3F}" type="slidenum">
              <a:rPr lang="de-CH" smtClean="0"/>
              <a:t>15</a:t>
            </a:fld>
            <a:endParaRPr lang="de-CH"/>
          </a:p>
        </p:txBody>
      </p:sp>
    </p:spTree>
    <p:extLst>
      <p:ext uri="{BB962C8B-B14F-4D97-AF65-F5344CB8AC3E}">
        <p14:creationId xmlns:p14="http://schemas.microsoft.com/office/powerpoint/2010/main" val="5990425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5121308A-B043-857B-758E-5C69F5FF6B72}"/>
              </a:ext>
            </a:extLst>
          </p:cNvPr>
          <p:cNvSpPr>
            <a:spLocks noGrp="1"/>
          </p:cNvSpPr>
          <p:nvPr>
            <p:ph type="title"/>
          </p:nvPr>
        </p:nvSpPr>
        <p:spPr/>
        <p:txBody>
          <a:bodyPr>
            <a:normAutofit/>
          </a:bodyPr>
          <a:lstStyle/>
          <a:p>
            <a:r>
              <a:rPr lang="de-CH" dirty="0"/>
              <a:t>Die versteckten Kosten von Entscheidungen</a:t>
            </a:r>
          </a:p>
        </p:txBody>
      </p:sp>
      <p:sp>
        <p:nvSpPr>
          <p:cNvPr id="8" name="Rechteck 7">
            <a:extLst>
              <a:ext uri="{FF2B5EF4-FFF2-40B4-BE49-F238E27FC236}">
                <a16:creationId xmlns:a16="http://schemas.microsoft.com/office/drawing/2014/main" id="{3A32C8A5-A6E6-1865-DEFC-22BD62D986E1}"/>
              </a:ext>
            </a:extLst>
          </p:cNvPr>
          <p:cNvSpPr/>
          <p:nvPr/>
        </p:nvSpPr>
        <p:spPr>
          <a:xfrm>
            <a:off x="427910" y="4002956"/>
            <a:ext cx="11527562" cy="443346"/>
          </a:xfrm>
          <a:prstGeom prst="rect">
            <a:avLst/>
          </a:prstGeom>
          <a:noFill/>
          <a:ln>
            <a:solidFill>
              <a:srgbClr val="004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de-DE" b="0" i="0" dirty="0">
                <a:solidFill>
                  <a:srgbClr val="004460"/>
                </a:solidFill>
                <a:effectLst/>
                <a:latin typeface="Söhne"/>
              </a:rPr>
              <a:t>Wenn du dich für eine Option entscheidest, entgeht dir die Chance, die eine andere Optionen bietet</a:t>
            </a:r>
            <a:endParaRPr lang="de-CH" dirty="0">
              <a:solidFill>
                <a:srgbClr val="004460"/>
              </a:solidFill>
            </a:endParaRPr>
          </a:p>
        </p:txBody>
      </p:sp>
      <p:sp>
        <p:nvSpPr>
          <p:cNvPr id="12" name="Rechteck 11">
            <a:extLst>
              <a:ext uri="{FF2B5EF4-FFF2-40B4-BE49-F238E27FC236}">
                <a16:creationId xmlns:a16="http://schemas.microsoft.com/office/drawing/2014/main" id="{FE236B8D-D0F1-277B-BD82-D5EB6A6627EA}"/>
              </a:ext>
            </a:extLst>
          </p:cNvPr>
          <p:cNvSpPr/>
          <p:nvPr/>
        </p:nvSpPr>
        <p:spPr>
          <a:xfrm>
            <a:off x="427910" y="2236176"/>
            <a:ext cx="11527562" cy="443346"/>
          </a:xfrm>
          <a:prstGeom prst="rect">
            <a:avLst/>
          </a:prstGeom>
          <a:noFill/>
          <a:ln>
            <a:solidFill>
              <a:srgbClr val="004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de-DE" b="0" i="0" dirty="0">
                <a:solidFill>
                  <a:srgbClr val="004460"/>
                </a:solidFill>
                <a:effectLst/>
                <a:latin typeface="Söhne"/>
              </a:rPr>
              <a:t>Geld ist knapp und Du kannst es jeweils nur für etwas ausgeben.</a:t>
            </a:r>
            <a:endParaRPr lang="de-CH" dirty="0">
              <a:solidFill>
                <a:srgbClr val="004460"/>
              </a:solidFill>
            </a:endParaRPr>
          </a:p>
        </p:txBody>
      </p:sp>
      <p:sp>
        <p:nvSpPr>
          <p:cNvPr id="6" name="Pfeil: nach unten 5">
            <a:extLst>
              <a:ext uri="{FF2B5EF4-FFF2-40B4-BE49-F238E27FC236}">
                <a16:creationId xmlns:a16="http://schemas.microsoft.com/office/drawing/2014/main" id="{4E0B6D67-C605-621A-F5D8-78DB279E5509}"/>
              </a:ext>
            </a:extLst>
          </p:cNvPr>
          <p:cNvSpPr/>
          <p:nvPr/>
        </p:nvSpPr>
        <p:spPr>
          <a:xfrm>
            <a:off x="5797870" y="3155304"/>
            <a:ext cx="325582" cy="327953"/>
          </a:xfrm>
          <a:prstGeom prst="downArrow">
            <a:avLst/>
          </a:prstGeom>
          <a:noFill/>
          <a:ln>
            <a:solidFill>
              <a:srgbClr val="004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 name="Foliennummernplatzhalter 1">
            <a:extLst>
              <a:ext uri="{FF2B5EF4-FFF2-40B4-BE49-F238E27FC236}">
                <a16:creationId xmlns:a16="http://schemas.microsoft.com/office/drawing/2014/main" id="{AFA21940-26F8-E044-1E27-378217F09405}"/>
              </a:ext>
            </a:extLst>
          </p:cNvPr>
          <p:cNvSpPr>
            <a:spLocks noGrp="1"/>
          </p:cNvSpPr>
          <p:nvPr>
            <p:ph type="sldNum" sz="quarter" idx="12"/>
          </p:nvPr>
        </p:nvSpPr>
        <p:spPr/>
        <p:txBody>
          <a:bodyPr/>
          <a:lstStyle/>
          <a:p>
            <a:fld id="{C457ADC7-274A-47E8-AAD9-968732228F3F}" type="slidenum">
              <a:rPr lang="de-CH" smtClean="0"/>
              <a:t>16</a:t>
            </a:fld>
            <a:endParaRPr lang="de-CH"/>
          </a:p>
        </p:txBody>
      </p:sp>
    </p:spTree>
    <p:extLst>
      <p:ext uri="{BB962C8B-B14F-4D97-AF65-F5344CB8AC3E}">
        <p14:creationId xmlns:p14="http://schemas.microsoft.com/office/powerpoint/2010/main" val="791664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E8A5F153-67DB-C79F-9924-F63856BAC644}"/>
              </a:ext>
            </a:extLst>
          </p:cNvPr>
          <p:cNvPicPr>
            <a:picLocks noChangeAspect="1"/>
          </p:cNvPicPr>
          <p:nvPr/>
        </p:nvPicPr>
        <p:blipFill>
          <a:blip r:embed="rId3"/>
          <a:stretch>
            <a:fillRect/>
          </a:stretch>
        </p:blipFill>
        <p:spPr>
          <a:xfrm>
            <a:off x="2620370" y="1514033"/>
            <a:ext cx="6930907" cy="4710415"/>
          </a:xfrm>
          <a:prstGeom prst="rect">
            <a:avLst/>
          </a:prstGeom>
        </p:spPr>
      </p:pic>
      <p:sp>
        <p:nvSpPr>
          <p:cNvPr id="2" name="Foliennummernplatzhalter 1">
            <a:extLst>
              <a:ext uri="{FF2B5EF4-FFF2-40B4-BE49-F238E27FC236}">
                <a16:creationId xmlns:a16="http://schemas.microsoft.com/office/drawing/2014/main" id="{EC47167E-F622-725A-FC34-A0129255CD82}"/>
              </a:ext>
            </a:extLst>
          </p:cNvPr>
          <p:cNvSpPr>
            <a:spLocks noGrp="1"/>
          </p:cNvSpPr>
          <p:nvPr>
            <p:ph type="sldNum" sz="quarter" idx="12"/>
          </p:nvPr>
        </p:nvSpPr>
        <p:spPr/>
        <p:txBody>
          <a:bodyPr/>
          <a:lstStyle/>
          <a:p>
            <a:fld id="{C457ADC7-274A-47E8-AAD9-968732228F3F}" type="slidenum">
              <a:rPr lang="de-CH" smtClean="0"/>
              <a:t>17</a:t>
            </a:fld>
            <a:endParaRPr lang="de-CH"/>
          </a:p>
        </p:txBody>
      </p:sp>
    </p:spTree>
    <p:extLst>
      <p:ext uri="{BB962C8B-B14F-4D97-AF65-F5344CB8AC3E}">
        <p14:creationId xmlns:p14="http://schemas.microsoft.com/office/powerpoint/2010/main" val="28635749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65BF36BC-AAE7-3115-91CD-A5A921183438}"/>
              </a:ext>
            </a:extLst>
          </p:cNvPr>
          <p:cNvSpPr>
            <a:spLocks noGrp="1"/>
          </p:cNvSpPr>
          <p:nvPr>
            <p:ph idx="1"/>
          </p:nvPr>
        </p:nvSpPr>
        <p:spPr>
          <a:xfrm>
            <a:off x="343667" y="1023791"/>
            <a:ext cx="4996683" cy="317500"/>
          </a:xfrm>
        </p:spPr>
        <p:txBody>
          <a:bodyPr>
            <a:normAutofit fontScale="62500" lnSpcReduction="20000"/>
          </a:bodyPr>
          <a:lstStyle/>
          <a:p>
            <a:pPr marL="0" indent="0">
              <a:buNone/>
            </a:pPr>
            <a:r>
              <a:rPr lang="de-CH" dirty="0"/>
              <a:t>Bankbeziehung UBS vs. Alternative Neon &amp; </a:t>
            </a:r>
            <a:r>
              <a:rPr lang="de-CH" dirty="0" err="1"/>
              <a:t>Revolut</a:t>
            </a:r>
            <a:endParaRPr lang="de-CH" dirty="0"/>
          </a:p>
        </p:txBody>
      </p:sp>
      <p:sp>
        <p:nvSpPr>
          <p:cNvPr id="3" name="Titel 2">
            <a:extLst>
              <a:ext uri="{FF2B5EF4-FFF2-40B4-BE49-F238E27FC236}">
                <a16:creationId xmlns:a16="http://schemas.microsoft.com/office/drawing/2014/main" id="{A26E9945-9AA9-4D45-B93A-B683D188D81A}"/>
              </a:ext>
            </a:extLst>
          </p:cNvPr>
          <p:cNvSpPr>
            <a:spLocks noGrp="1"/>
          </p:cNvSpPr>
          <p:nvPr>
            <p:ph type="title"/>
          </p:nvPr>
        </p:nvSpPr>
        <p:spPr/>
        <p:txBody>
          <a:bodyPr/>
          <a:lstStyle/>
          <a:p>
            <a:r>
              <a:rPr lang="de-CH" dirty="0"/>
              <a:t>Anwendungsfall 1 – unnötige Kosten &amp; risikolose Investitionen</a:t>
            </a:r>
          </a:p>
        </p:txBody>
      </p:sp>
      <p:graphicFrame>
        <p:nvGraphicFramePr>
          <p:cNvPr id="4" name="Tabelle 4">
            <a:extLst>
              <a:ext uri="{FF2B5EF4-FFF2-40B4-BE49-F238E27FC236}">
                <a16:creationId xmlns:a16="http://schemas.microsoft.com/office/drawing/2014/main" id="{AA605DCC-3F11-DE44-8E16-0326F6C79D74}"/>
              </a:ext>
            </a:extLst>
          </p:cNvPr>
          <p:cNvGraphicFramePr>
            <a:graphicFrameLocks noGrp="1"/>
          </p:cNvGraphicFramePr>
          <p:nvPr>
            <p:extLst>
              <p:ext uri="{D42A27DB-BD31-4B8C-83A1-F6EECF244321}">
                <p14:modId xmlns:p14="http://schemas.microsoft.com/office/powerpoint/2010/main" val="4235699364"/>
              </p:ext>
            </p:extLst>
          </p:nvPr>
        </p:nvGraphicFramePr>
        <p:xfrm>
          <a:off x="454025" y="1505839"/>
          <a:ext cx="6673083" cy="1112520"/>
        </p:xfrm>
        <a:graphic>
          <a:graphicData uri="http://schemas.openxmlformats.org/drawingml/2006/table">
            <a:tbl>
              <a:tblPr firstRow="1" bandRow="1">
                <a:tableStyleId>{616DA210-FB5B-4158-B5E0-FEB733F419BA}</a:tableStyleId>
              </a:tblPr>
              <a:tblGrid>
                <a:gridCol w="5552081">
                  <a:extLst>
                    <a:ext uri="{9D8B030D-6E8A-4147-A177-3AD203B41FA5}">
                      <a16:colId xmlns:a16="http://schemas.microsoft.com/office/drawing/2014/main" val="108891491"/>
                    </a:ext>
                  </a:extLst>
                </a:gridCol>
                <a:gridCol w="1121002">
                  <a:extLst>
                    <a:ext uri="{9D8B030D-6E8A-4147-A177-3AD203B41FA5}">
                      <a16:colId xmlns:a16="http://schemas.microsoft.com/office/drawing/2014/main" val="1567015111"/>
                    </a:ext>
                  </a:extLst>
                </a:gridCol>
              </a:tblGrid>
              <a:tr h="370840">
                <a:tc>
                  <a:txBody>
                    <a:bodyPr/>
                    <a:lstStyle/>
                    <a:p>
                      <a:r>
                        <a:rPr lang="de-CH" b="0" dirty="0"/>
                        <a:t>Gebühren UBS vs. Neon</a:t>
                      </a:r>
                    </a:p>
                  </a:txBody>
                  <a:tcPr/>
                </a:tc>
                <a:tc>
                  <a:txBody>
                    <a:bodyPr/>
                    <a:lstStyle/>
                    <a:p>
                      <a:r>
                        <a:rPr lang="de-CH" b="0" dirty="0"/>
                        <a:t>220 CHF</a:t>
                      </a:r>
                    </a:p>
                  </a:txBody>
                  <a:tcPr/>
                </a:tc>
                <a:extLst>
                  <a:ext uri="{0D108BD9-81ED-4DB2-BD59-A6C34878D82A}">
                    <a16:rowId xmlns:a16="http://schemas.microsoft.com/office/drawing/2014/main" val="339118215"/>
                  </a:ext>
                </a:extLst>
              </a:tr>
              <a:tr h="370840">
                <a:tc>
                  <a:txBody>
                    <a:bodyPr/>
                    <a:lstStyle/>
                    <a:p>
                      <a:r>
                        <a:rPr lang="de-CH" dirty="0"/>
                        <a:t>Gebühren Mastercard Ausland UBS vs. </a:t>
                      </a:r>
                      <a:r>
                        <a:rPr lang="de-CH" dirty="0" err="1"/>
                        <a:t>Revolut</a:t>
                      </a:r>
                      <a:endParaRPr lang="de-CH" dirty="0"/>
                    </a:p>
                  </a:txBody>
                  <a:tcPr/>
                </a:tc>
                <a:tc>
                  <a:txBody>
                    <a:bodyPr/>
                    <a:lstStyle/>
                    <a:p>
                      <a:r>
                        <a:rPr lang="de-CH" dirty="0"/>
                        <a:t>340 CHF</a:t>
                      </a:r>
                    </a:p>
                  </a:txBody>
                  <a:tcPr/>
                </a:tc>
                <a:extLst>
                  <a:ext uri="{0D108BD9-81ED-4DB2-BD59-A6C34878D82A}">
                    <a16:rowId xmlns:a16="http://schemas.microsoft.com/office/drawing/2014/main" val="2483687742"/>
                  </a:ext>
                </a:extLst>
              </a:tr>
              <a:tr h="370840">
                <a:tc>
                  <a:txBody>
                    <a:bodyPr/>
                    <a:lstStyle/>
                    <a:p>
                      <a:pPr marL="0" algn="l" defTabSz="914400" rtl="0" eaLnBrk="1" latinLnBrk="0" hangingPunct="1"/>
                      <a:r>
                        <a:rPr lang="de-CH" sz="1800" b="1" kern="1200" dirty="0">
                          <a:solidFill>
                            <a:schemeClr val="tx1"/>
                          </a:solidFill>
                          <a:latin typeface="+mn-lt"/>
                          <a:ea typeface="+mn-ea"/>
                          <a:cs typeface="+mn-cs"/>
                        </a:rPr>
                        <a:t>Total pro Jahr</a:t>
                      </a:r>
                    </a:p>
                  </a:txBody>
                  <a:tcPr/>
                </a:tc>
                <a:tc>
                  <a:txBody>
                    <a:bodyPr/>
                    <a:lstStyle/>
                    <a:p>
                      <a:pPr marL="0" algn="l" defTabSz="914400" rtl="0" eaLnBrk="1" latinLnBrk="0" hangingPunct="1"/>
                      <a:r>
                        <a:rPr lang="de-CH" sz="1800" b="1" kern="1200" dirty="0">
                          <a:solidFill>
                            <a:schemeClr val="tx1"/>
                          </a:solidFill>
                          <a:latin typeface="+mn-lt"/>
                          <a:ea typeface="+mn-ea"/>
                          <a:cs typeface="+mn-cs"/>
                        </a:rPr>
                        <a:t>560 CHF</a:t>
                      </a:r>
                    </a:p>
                  </a:txBody>
                  <a:tcPr/>
                </a:tc>
                <a:extLst>
                  <a:ext uri="{0D108BD9-81ED-4DB2-BD59-A6C34878D82A}">
                    <a16:rowId xmlns:a16="http://schemas.microsoft.com/office/drawing/2014/main" val="1978854597"/>
                  </a:ext>
                </a:extLst>
              </a:tr>
            </a:tbl>
          </a:graphicData>
        </a:graphic>
      </p:graphicFrame>
      <p:sp>
        <p:nvSpPr>
          <p:cNvPr id="7" name="Inhaltsplatzhalter 1">
            <a:extLst>
              <a:ext uri="{FF2B5EF4-FFF2-40B4-BE49-F238E27FC236}">
                <a16:creationId xmlns:a16="http://schemas.microsoft.com/office/drawing/2014/main" id="{8A30EAD1-C9F7-FD04-857C-0FE077F28E7F}"/>
              </a:ext>
            </a:extLst>
          </p:cNvPr>
          <p:cNvSpPr txBox="1">
            <a:spLocks/>
          </p:cNvSpPr>
          <p:nvPr/>
        </p:nvSpPr>
        <p:spPr>
          <a:xfrm>
            <a:off x="454025" y="2969372"/>
            <a:ext cx="7371584" cy="317500"/>
          </a:xfrm>
          <a:prstGeom prst="rect">
            <a:avLst/>
          </a:prstGeom>
        </p:spPr>
        <p:txBody>
          <a:bodyPr vert="horz" lIns="91440" tIns="45720" rIns="91440" bIns="45720" rtlCol="0">
            <a:normAutofit/>
          </a:bodyPr>
          <a:lstStyle>
            <a:lvl1pPr indent="0">
              <a:lnSpc>
                <a:spcPct val="90000"/>
              </a:lnSpc>
              <a:spcBef>
                <a:spcPts val="1000"/>
              </a:spcBef>
              <a:buFont typeface="Arial" panose="020B0604020202020204" pitchFamily="34" charset="0"/>
              <a:buNone/>
              <a:defRPr sz="2400"/>
            </a:lvl1pPr>
            <a:lvl2pPr marL="685800" indent="-228600">
              <a:lnSpc>
                <a:spcPct val="90000"/>
              </a:lnSpc>
              <a:spcBef>
                <a:spcPts val="500"/>
              </a:spcBef>
              <a:buFont typeface="Arial" panose="020B0604020202020204" pitchFamily="34" charset="0"/>
              <a:buChar char="•"/>
              <a:defRPr sz="2000"/>
            </a:lvl2pPr>
            <a:lvl3pPr marL="1143000" indent="-228600">
              <a:lnSpc>
                <a:spcPct val="90000"/>
              </a:lnSpc>
              <a:spcBef>
                <a:spcPts val="500"/>
              </a:spcBef>
              <a:buFont typeface="Arial" panose="020B0604020202020204" pitchFamily="34" charset="0"/>
              <a:buChar char="•"/>
              <a:defRPr sz="1600"/>
            </a:lvl3pPr>
            <a:lvl4pPr marL="1600200" indent="-228600">
              <a:lnSpc>
                <a:spcPct val="90000"/>
              </a:lnSpc>
              <a:spcBef>
                <a:spcPts val="500"/>
              </a:spcBef>
              <a:buFont typeface="Arial" panose="020B0604020202020204" pitchFamily="34" charset="0"/>
              <a:buChar char="•"/>
              <a:defRPr sz="1200"/>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de-CH" sz="1500" dirty="0"/>
              <a:t>Alternative: Könnte Mensch auch investieren, anstatt der UBS zu schenken</a:t>
            </a:r>
          </a:p>
        </p:txBody>
      </p:sp>
      <p:graphicFrame>
        <p:nvGraphicFramePr>
          <p:cNvPr id="8" name="Diagramm 7">
            <a:extLst>
              <a:ext uri="{FF2B5EF4-FFF2-40B4-BE49-F238E27FC236}">
                <a16:creationId xmlns:a16="http://schemas.microsoft.com/office/drawing/2014/main" id="{F2AA9E2A-BDB6-7D4C-85CC-A0E957AC4775}"/>
              </a:ext>
            </a:extLst>
          </p:cNvPr>
          <p:cNvGraphicFramePr>
            <a:graphicFrameLocks/>
          </p:cNvGraphicFramePr>
          <p:nvPr>
            <p:extLst>
              <p:ext uri="{D42A27DB-BD31-4B8C-83A1-F6EECF244321}">
                <p14:modId xmlns:p14="http://schemas.microsoft.com/office/powerpoint/2010/main" val="4153835033"/>
              </p:ext>
            </p:extLst>
          </p:nvPr>
        </p:nvGraphicFramePr>
        <p:xfrm>
          <a:off x="454025" y="3485756"/>
          <a:ext cx="4575175" cy="24389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Diagramm 10">
            <a:extLst>
              <a:ext uri="{FF2B5EF4-FFF2-40B4-BE49-F238E27FC236}">
                <a16:creationId xmlns:a16="http://schemas.microsoft.com/office/drawing/2014/main" id="{E08552E7-E5C2-ACAD-A79C-77AB4F4D8784}"/>
              </a:ext>
            </a:extLst>
          </p:cNvPr>
          <p:cNvGraphicFramePr>
            <a:graphicFrameLocks/>
          </p:cNvGraphicFramePr>
          <p:nvPr>
            <p:extLst>
              <p:ext uri="{D42A27DB-BD31-4B8C-83A1-F6EECF244321}">
                <p14:modId xmlns:p14="http://schemas.microsoft.com/office/powerpoint/2010/main" val="66785953"/>
              </p:ext>
            </p:extLst>
          </p:nvPr>
        </p:nvGraphicFramePr>
        <p:xfrm>
          <a:off x="5791200" y="3485756"/>
          <a:ext cx="4629278" cy="2388201"/>
        </p:xfrm>
        <a:graphic>
          <a:graphicData uri="http://schemas.openxmlformats.org/drawingml/2006/chart">
            <c:chart xmlns:c="http://schemas.openxmlformats.org/drawingml/2006/chart" xmlns:r="http://schemas.openxmlformats.org/officeDocument/2006/relationships" r:id="rId4"/>
          </a:graphicData>
        </a:graphic>
      </p:graphicFrame>
      <p:sp>
        <p:nvSpPr>
          <p:cNvPr id="5" name="Foliennummernplatzhalter 4">
            <a:extLst>
              <a:ext uri="{FF2B5EF4-FFF2-40B4-BE49-F238E27FC236}">
                <a16:creationId xmlns:a16="http://schemas.microsoft.com/office/drawing/2014/main" id="{93A9172A-D106-ED3F-57DF-3D5BC9F96AD4}"/>
              </a:ext>
            </a:extLst>
          </p:cNvPr>
          <p:cNvSpPr>
            <a:spLocks noGrp="1"/>
          </p:cNvSpPr>
          <p:nvPr>
            <p:ph type="sldNum" sz="quarter" idx="12"/>
          </p:nvPr>
        </p:nvSpPr>
        <p:spPr/>
        <p:txBody>
          <a:bodyPr/>
          <a:lstStyle/>
          <a:p>
            <a:fld id="{C457ADC7-274A-47E8-AAD9-968732228F3F}" type="slidenum">
              <a:rPr lang="de-CH" smtClean="0"/>
              <a:t>18</a:t>
            </a:fld>
            <a:endParaRPr lang="de-CH"/>
          </a:p>
        </p:txBody>
      </p:sp>
    </p:spTree>
    <p:extLst>
      <p:ext uri="{BB962C8B-B14F-4D97-AF65-F5344CB8AC3E}">
        <p14:creationId xmlns:p14="http://schemas.microsoft.com/office/powerpoint/2010/main" val="23061593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628E2DDB-F910-65BA-A32D-26C6FF8616F8}"/>
              </a:ext>
            </a:extLst>
          </p:cNvPr>
          <p:cNvSpPr>
            <a:spLocks noGrp="1"/>
          </p:cNvSpPr>
          <p:nvPr>
            <p:ph type="sldNum" sz="quarter" idx="12"/>
          </p:nvPr>
        </p:nvSpPr>
        <p:spPr/>
        <p:txBody>
          <a:bodyPr/>
          <a:lstStyle/>
          <a:p>
            <a:fld id="{C457ADC7-274A-47E8-AAD9-968732228F3F}" type="slidenum">
              <a:rPr lang="de-CH" smtClean="0"/>
              <a:t>19</a:t>
            </a:fld>
            <a:endParaRPr lang="de-CH"/>
          </a:p>
        </p:txBody>
      </p:sp>
      <p:sp>
        <p:nvSpPr>
          <p:cNvPr id="2" name="Inhaltsplatzhalter 1">
            <a:extLst>
              <a:ext uri="{FF2B5EF4-FFF2-40B4-BE49-F238E27FC236}">
                <a16:creationId xmlns:a16="http://schemas.microsoft.com/office/drawing/2014/main" id="{3DB346A3-72BE-AB14-875A-C6616769A76D}"/>
              </a:ext>
            </a:extLst>
          </p:cNvPr>
          <p:cNvSpPr>
            <a:spLocks noGrp="1"/>
          </p:cNvSpPr>
          <p:nvPr>
            <p:ph idx="4294967295"/>
          </p:nvPr>
        </p:nvSpPr>
        <p:spPr>
          <a:xfrm>
            <a:off x="677863" y="1466850"/>
            <a:ext cx="11514137" cy="4710113"/>
          </a:xfrm>
        </p:spPr>
        <p:txBody>
          <a:bodyPr/>
          <a:lstStyle/>
          <a:p>
            <a:pPr marL="0" indent="0">
              <a:buNone/>
            </a:pPr>
            <a:endParaRPr lang="de-CH" dirty="0"/>
          </a:p>
          <a:p>
            <a:pPr marL="0" indent="0">
              <a:buNone/>
            </a:pPr>
            <a:endParaRPr lang="de-CH" dirty="0"/>
          </a:p>
          <a:p>
            <a:pPr marL="0" indent="0">
              <a:buNone/>
            </a:pPr>
            <a:endParaRPr lang="de-CH" dirty="0"/>
          </a:p>
          <a:p>
            <a:pPr marL="0" indent="0">
              <a:buNone/>
            </a:pPr>
            <a:endParaRPr lang="de-CH" dirty="0"/>
          </a:p>
          <a:p>
            <a:pPr marL="0" indent="0">
              <a:buNone/>
            </a:pPr>
            <a:endParaRPr lang="de-CH" dirty="0"/>
          </a:p>
          <a:p>
            <a:pPr marL="0" indent="0">
              <a:buNone/>
            </a:pPr>
            <a:endParaRPr lang="de-CH" dirty="0"/>
          </a:p>
        </p:txBody>
      </p:sp>
      <p:sp>
        <p:nvSpPr>
          <p:cNvPr id="5" name="Textfeld 4">
            <a:extLst>
              <a:ext uri="{FF2B5EF4-FFF2-40B4-BE49-F238E27FC236}">
                <a16:creationId xmlns:a16="http://schemas.microsoft.com/office/drawing/2014/main" id="{58C6775A-2351-0336-9C80-65C3100B3F78}"/>
              </a:ext>
            </a:extLst>
          </p:cNvPr>
          <p:cNvSpPr txBox="1"/>
          <p:nvPr/>
        </p:nvSpPr>
        <p:spPr>
          <a:xfrm>
            <a:off x="480274" y="1697832"/>
            <a:ext cx="10217797" cy="769441"/>
          </a:xfrm>
          <a:prstGeom prst="rect">
            <a:avLst/>
          </a:prstGeom>
          <a:noFill/>
        </p:spPr>
        <p:txBody>
          <a:bodyPr wrap="none" rtlCol="0">
            <a:spAutoFit/>
          </a:bodyPr>
          <a:lstStyle/>
          <a:p>
            <a:r>
              <a:rPr lang="de-CH" sz="2200" dirty="0"/>
              <a:t>Merke: Die Einsparung von unnötigen Kosten erlaubt risikolose Investments.</a:t>
            </a:r>
          </a:p>
          <a:p>
            <a:endParaRPr lang="de-CH" sz="2200" dirty="0"/>
          </a:p>
        </p:txBody>
      </p:sp>
      <p:sp>
        <p:nvSpPr>
          <p:cNvPr id="7" name="Textfeld 6">
            <a:extLst>
              <a:ext uri="{FF2B5EF4-FFF2-40B4-BE49-F238E27FC236}">
                <a16:creationId xmlns:a16="http://schemas.microsoft.com/office/drawing/2014/main" id="{03BF9E7F-28D5-78DE-E288-C22763D6BEB8}"/>
              </a:ext>
            </a:extLst>
          </p:cNvPr>
          <p:cNvSpPr txBox="1"/>
          <p:nvPr/>
        </p:nvSpPr>
        <p:spPr>
          <a:xfrm>
            <a:off x="2182901" y="3391019"/>
            <a:ext cx="9673614"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2200" dirty="0"/>
              <a:t>Im absoluten </a:t>
            </a:r>
            <a:r>
              <a:rPr lang="de-CH" sz="2200" dirty="0" err="1"/>
              <a:t>Worst</a:t>
            </a:r>
            <a:r>
              <a:rPr lang="de-CH" sz="2200" dirty="0"/>
              <a:t> Case verlierst Du alles und bist trotzdem gleich weit.</a:t>
            </a:r>
          </a:p>
        </p:txBody>
      </p:sp>
    </p:spTree>
    <p:extLst>
      <p:ext uri="{BB962C8B-B14F-4D97-AF65-F5344CB8AC3E}">
        <p14:creationId xmlns:p14="http://schemas.microsoft.com/office/powerpoint/2010/main" val="3864042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5121308A-B043-857B-758E-5C69F5FF6B72}"/>
              </a:ext>
            </a:extLst>
          </p:cNvPr>
          <p:cNvSpPr>
            <a:spLocks noGrp="1"/>
          </p:cNvSpPr>
          <p:nvPr>
            <p:ph type="title"/>
          </p:nvPr>
        </p:nvSpPr>
        <p:spPr/>
        <p:txBody>
          <a:bodyPr/>
          <a:lstStyle/>
          <a:p>
            <a:r>
              <a:rPr lang="de-CH" dirty="0"/>
              <a:t>Ziel</a:t>
            </a:r>
          </a:p>
        </p:txBody>
      </p:sp>
      <p:pic>
        <p:nvPicPr>
          <p:cNvPr id="16" name="Grafik 15" descr="Gehen mit einfarbiger Füllung">
            <a:extLst>
              <a:ext uri="{FF2B5EF4-FFF2-40B4-BE49-F238E27FC236}">
                <a16:creationId xmlns:a16="http://schemas.microsoft.com/office/drawing/2014/main" id="{7A1597E6-7C50-5FFE-20D1-89B1D184E93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27391" y="4416477"/>
            <a:ext cx="914400" cy="914400"/>
          </a:xfrm>
          <a:prstGeom prst="rect">
            <a:avLst/>
          </a:prstGeom>
        </p:spPr>
      </p:pic>
      <p:sp>
        <p:nvSpPr>
          <p:cNvPr id="17" name="Sprechblase: oval 16">
            <a:extLst>
              <a:ext uri="{FF2B5EF4-FFF2-40B4-BE49-F238E27FC236}">
                <a16:creationId xmlns:a16="http://schemas.microsoft.com/office/drawing/2014/main" id="{89664A0E-0456-97DB-BC97-B29F00130B8F}"/>
              </a:ext>
            </a:extLst>
          </p:cNvPr>
          <p:cNvSpPr/>
          <p:nvPr/>
        </p:nvSpPr>
        <p:spPr>
          <a:xfrm>
            <a:off x="3461712" y="3628002"/>
            <a:ext cx="914400" cy="612648"/>
          </a:xfrm>
          <a:prstGeom prst="wedgeEllipseCallout">
            <a:avLst/>
          </a:prstGeom>
          <a:solidFill>
            <a:schemeClr val="bg1"/>
          </a:solidFill>
          <a:ln>
            <a:solidFill>
              <a:srgbClr val="004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solidFill>
                  <a:srgbClr val="004460"/>
                </a:solidFill>
              </a:rPr>
              <a:t>?</a:t>
            </a:r>
          </a:p>
        </p:txBody>
      </p:sp>
      <p:sp>
        <p:nvSpPr>
          <p:cNvPr id="2" name="Ellipse 1">
            <a:extLst>
              <a:ext uri="{FF2B5EF4-FFF2-40B4-BE49-F238E27FC236}">
                <a16:creationId xmlns:a16="http://schemas.microsoft.com/office/drawing/2014/main" id="{8465338C-1D3C-49D0-531B-CCE243210490}"/>
              </a:ext>
            </a:extLst>
          </p:cNvPr>
          <p:cNvSpPr/>
          <p:nvPr/>
        </p:nvSpPr>
        <p:spPr>
          <a:xfrm>
            <a:off x="1590034" y="5487045"/>
            <a:ext cx="534321" cy="487114"/>
          </a:xfrm>
          <a:prstGeom prst="ellipse">
            <a:avLst/>
          </a:prstGeom>
          <a:solidFill>
            <a:srgbClr val="0044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 name="Textfeld 2">
            <a:extLst>
              <a:ext uri="{FF2B5EF4-FFF2-40B4-BE49-F238E27FC236}">
                <a16:creationId xmlns:a16="http://schemas.microsoft.com/office/drawing/2014/main" id="{9B0444D3-504B-390B-19F9-F69D1ACCA40C}"/>
              </a:ext>
            </a:extLst>
          </p:cNvPr>
          <p:cNvSpPr txBox="1"/>
          <p:nvPr/>
        </p:nvSpPr>
        <p:spPr>
          <a:xfrm>
            <a:off x="906826" y="6105499"/>
            <a:ext cx="1946367" cy="369332"/>
          </a:xfrm>
          <a:prstGeom prst="rect">
            <a:avLst/>
          </a:prstGeom>
          <a:noFill/>
        </p:spPr>
        <p:txBody>
          <a:bodyPr wrap="none" rtlCol="0">
            <a:spAutoFit/>
          </a:bodyPr>
          <a:lstStyle/>
          <a:p>
            <a:r>
              <a:rPr lang="de-CH" dirty="0"/>
              <a:t>Einfache Regeln</a:t>
            </a:r>
          </a:p>
        </p:txBody>
      </p:sp>
      <p:sp>
        <p:nvSpPr>
          <p:cNvPr id="5" name="Ellipse 4">
            <a:extLst>
              <a:ext uri="{FF2B5EF4-FFF2-40B4-BE49-F238E27FC236}">
                <a16:creationId xmlns:a16="http://schemas.microsoft.com/office/drawing/2014/main" id="{0B595582-714C-9CEC-A89B-50F298A75EA8}"/>
              </a:ext>
            </a:extLst>
          </p:cNvPr>
          <p:cNvSpPr/>
          <p:nvPr/>
        </p:nvSpPr>
        <p:spPr>
          <a:xfrm>
            <a:off x="4376112" y="4992783"/>
            <a:ext cx="534321" cy="487114"/>
          </a:xfrm>
          <a:prstGeom prst="ellipse">
            <a:avLst/>
          </a:prstGeom>
          <a:solidFill>
            <a:srgbClr val="0044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1" name="Textfeld 10">
            <a:extLst>
              <a:ext uri="{FF2B5EF4-FFF2-40B4-BE49-F238E27FC236}">
                <a16:creationId xmlns:a16="http://schemas.microsoft.com/office/drawing/2014/main" id="{4FE05692-731C-357C-1A9C-4207917CEEC6}"/>
              </a:ext>
            </a:extLst>
          </p:cNvPr>
          <p:cNvSpPr txBox="1"/>
          <p:nvPr/>
        </p:nvSpPr>
        <p:spPr>
          <a:xfrm>
            <a:off x="3857632" y="5760527"/>
            <a:ext cx="2783134" cy="369332"/>
          </a:xfrm>
          <a:prstGeom prst="rect">
            <a:avLst/>
          </a:prstGeom>
          <a:noFill/>
        </p:spPr>
        <p:txBody>
          <a:bodyPr wrap="none" rtlCol="0">
            <a:spAutoFit/>
          </a:bodyPr>
          <a:lstStyle/>
          <a:p>
            <a:r>
              <a:rPr lang="de-CH" dirty="0"/>
              <a:t>Persönliche Anwendung</a:t>
            </a:r>
          </a:p>
        </p:txBody>
      </p:sp>
      <p:sp>
        <p:nvSpPr>
          <p:cNvPr id="15" name="Ellipse 14">
            <a:extLst>
              <a:ext uri="{FF2B5EF4-FFF2-40B4-BE49-F238E27FC236}">
                <a16:creationId xmlns:a16="http://schemas.microsoft.com/office/drawing/2014/main" id="{C435CFB4-3583-E865-3855-F4CBBEFF2E1E}"/>
              </a:ext>
            </a:extLst>
          </p:cNvPr>
          <p:cNvSpPr/>
          <p:nvPr/>
        </p:nvSpPr>
        <p:spPr>
          <a:xfrm>
            <a:off x="6817570" y="4008290"/>
            <a:ext cx="534321" cy="487114"/>
          </a:xfrm>
          <a:prstGeom prst="ellipse">
            <a:avLst/>
          </a:prstGeom>
          <a:noFill/>
          <a:ln>
            <a:solidFill>
              <a:srgbClr val="004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8" name="Ellipse 17">
            <a:extLst>
              <a:ext uri="{FF2B5EF4-FFF2-40B4-BE49-F238E27FC236}">
                <a16:creationId xmlns:a16="http://schemas.microsoft.com/office/drawing/2014/main" id="{38E781A9-DF15-D796-11F9-CDFE7E4AF479}"/>
              </a:ext>
            </a:extLst>
          </p:cNvPr>
          <p:cNvSpPr/>
          <p:nvPr/>
        </p:nvSpPr>
        <p:spPr>
          <a:xfrm>
            <a:off x="8735122" y="2773936"/>
            <a:ext cx="534321" cy="487114"/>
          </a:xfrm>
          <a:prstGeom prst="ellipse">
            <a:avLst/>
          </a:prstGeom>
          <a:noFill/>
          <a:ln>
            <a:solidFill>
              <a:srgbClr val="004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9" name="Ellipse 18">
            <a:extLst>
              <a:ext uri="{FF2B5EF4-FFF2-40B4-BE49-F238E27FC236}">
                <a16:creationId xmlns:a16="http://schemas.microsoft.com/office/drawing/2014/main" id="{F182B8FF-8DD8-384C-3778-E639FD90D59D}"/>
              </a:ext>
            </a:extLst>
          </p:cNvPr>
          <p:cNvSpPr/>
          <p:nvPr/>
        </p:nvSpPr>
        <p:spPr>
          <a:xfrm>
            <a:off x="10146012" y="1500214"/>
            <a:ext cx="534321" cy="487114"/>
          </a:xfrm>
          <a:prstGeom prst="ellipse">
            <a:avLst/>
          </a:prstGeom>
          <a:noFill/>
          <a:ln>
            <a:solidFill>
              <a:srgbClr val="004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0" name="Textfeld 19">
            <a:extLst>
              <a:ext uri="{FF2B5EF4-FFF2-40B4-BE49-F238E27FC236}">
                <a16:creationId xmlns:a16="http://schemas.microsoft.com/office/drawing/2014/main" id="{8B3315B3-130D-3BDA-6EBF-113563FDF7F7}"/>
              </a:ext>
            </a:extLst>
          </p:cNvPr>
          <p:cNvSpPr txBox="1"/>
          <p:nvPr/>
        </p:nvSpPr>
        <p:spPr>
          <a:xfrm>
            <a:off x="6695165" y="4641535"/>
            <a:ext cx="1039067" cy="369332"/>
          </a:xfrm>
          <a:prstGeom prst="rect">
            <a:avLst/>
          </a:prstGeom>
          <a:noFill/>
        </p:spPr>
        <p:txBody>
          <a:bodyPr wrap="none" rtlCol="0">
            <a:spAutoFit/>
          </a:bodyPr>
          <a:lstStyle/>
          <a:p>
            <a:r>
              <a:rPr lang="de-CH" dirty="0"/>
              <a:t>Neugier</a:t>
            </a:r>
          </a:p>
        </p:txBody>
      </p:sp>
      <p:sp>
        <p:nvSpPr>
          <p:cNvPr id="21" name="Textfeld 20">
            <a:extLst>
              <a:ext uri="{FF2B5EF4-FFF2-40B4-BE49-F238E27FC236}">
                <a16:creationId xmlns:a16="http://schemas.microsoft.com/office/drawing/2014/main" id="{837FED6A-6C05-EEA5-F52B-D9A5ABC43D79}"/>
              </a:ext>
            </a:extLst>
          </p:cNvPr>
          <p:cNvSpPr txBox="1"/>
          <p:nvPr/>
        </p:nvSpPr>
        <p:spPr>
          <a:xfrm>
            <a:off x="8180275" y="3804270"/>
            <a:ext cx="1681871" cy="369332"/>
          </a:xfrm>
          <a:prstGeom prst="rect">
            <a:avLst/>
          </a:prstGeom>
          <a:noFill/>
        </p:spPr>
        <p:txBody>
          <a:bodyPr wrap="none" rtlCol="0">
            <a:spAutoFit/>
          </a:bodyPr>
          <a:lstStyle/>
          <a:p>
            <a:r>
              <a:rPr lang="de-CH" dirty="0"/>
              <a:t>Kompetenzen</a:t>
            </a:r>
          </a:p>
        </p:txBody>
      </p:sp>
      <p:sp>
        <p:nvSpPr>
          <p:cNvPr id="22" name="Textfeld 21">
            <a:extLst>
              <a:ext uri="{FF2B5EF4-FFF2-40B4-BE49-F238E27FC236}">
                <a16:creationId xmlns:a16="http://schemas.microsoft.com/office/drawing/2014/main" id="{5BD82B5B-FFE4-318B-331D-DDD473E080C1}"/>
              </a:ext>
            </a:extLst>
          </p:cNvPr>
          <p:cNvSpPr txBox="1"/>
          <p:nvPr/>
        </p:nvSpPr>
        <p:spPr>
          <a:xfrm>
            <a:off x="10074972" y="2282161"/>
            <a:ext cx="1852174" cy="369332"/>
          </a:xfrm>
          <a:prstGeom prst="rect">
            <a:avLst/>
          </a:prstGeom>
          <a:noFill/>
        </p:spPr>
        <p:txBody>
          <a:bodyPr wrap="none" rtlCol="0">
            <a:spAutoFit/>
          </a:bodyPr>
          <a:lstStyle/>
          <a:p>
            <a:r>
              <a:rPr lang="de-CH" dirty="0"/>
              <a:t>Veränderungen</a:t>
            </a:r>
          </a:p>
        </p:txBody>
      </p:sp>
      <p:cxnSp>
        <p:nvCxnSpPr>
          <p:cNvPr id="28" name="Gerade Verbindung mit Pfeil 27">
            <a:extLst>
              <a:ext uri="{FF2B5EF4-FFF2-40B4-BE49-F238E27FC236}">
                <a16:creationId xmlns:a16="http://schemas.microsoft.com/office/drawing/2014/main" id="{343AB14D-BCB0-E1FB-9CB5-16692EEB2D32}"/>
              </a:ext>
            </a:extLst>
          </p:cNvPr>
          <p:cNvCxnSpPr>
            <a:stCxn id="2" idx="6"/>
            <a:endCxn id="5" idx="2"/>
          </p:cNvCxnSpPr>
          <p:nvPr/>
        </p:nvCxnSpPr>
        <p:spPr>
          <a:xfrm flipV="1">
            <a:off x="2124355" y="5236340"/>
            <a:ext cx="2251757" cy="494262"/>
          </a:xfrm>
          <a:prstGeom prst="straightConnector1">
            <a:avLst/>
          </a:prstGeom>
          <a:ln>
            <a:solidFill>
              <a:srgbClr val="00446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Gerade Verbindung mit Pfeil 29">
            <a:extLst>
              <a:ext uri="{FF2B5EF4-FFF2-40B4-BE49-F238E27FC236}">
                <a16:creationId xmlns:a16="http://schemas.microsoft.com/office/drawing/2014/main" id="{D7E79053-AA4B-AB28-E5B5-958672AAE217}"/>
              </a:ext>
            </a:extLst>
          </p:cNvPr>
          <p:cNvCxnSpPr>
            <a:cxnSpLocks/>
            <a:stCxn id="5" idx="7"/>
            <a:endCxn id="15" idx="2"/>
          </p:cNvCxnSpPr>
          <p:nvPr/>
        </p:nvCxnSpPr>
        <p:spPr>
          <a:xfrm flipV="1">
            <a:off x="4832184" y="4251847"/>
            <a:ext cx="1985386" cy="812272"/>
          </a:xfrm>
          <a:prstGeom prst="straightConnector1">
            <a:avLst/>
          </a:prstGeom>
          <a:ln>
            <a:solidFill>
              <a:srgbClr val="00446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Gerade Verbindung mit Pfeil 34">
            <a:extLst>
              <a:ext uri="{FF2B5EF4-FFF2-40B4-BE49-F238E27FC236}">
                <a16:creationId xmlns:a16="http://schemas.microsoft.com/office/drawing/2014/main" id="{82BA3136-5645-44BB-2969-08FD4050E0FE}"/>
              </a:ext>
            </a:extLst>
          </p:cNvPr>
          <p:cNvCxnSpPr>
            <a:cxnSpLocks/>
            <a:stCxn id="15" idx="7"/>
            <a:endCxn id="18" idx="3"/>
          </p:cNvCxnSpPr>
          <p:nvPr/>
        </p:nvCxnSpPr>
        <p:spPr>
          <a:xfrm flipV="1">
            <a:off x="7273642" y="3189714"/>
            <a:ext cx="1539729" cy="889912"/>
          </a:xfrm>
          <a:prstGeom prst="straightConnector1">
            <a:avLst/>
          </a:prstGeom>
          <a:ln>
            <a:solidFill>
              <a:srgbClr val="00446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Gerade Verbindung mit Pfeil 37">
            <a:extLst>
              <a:ext uri="{FF2B5EF4-FFF2-40B4-BE49-F238E27FC236}">
                <a16:creationId xmlns:a16="http://schemas.microsoft.com/office/drawing/2014/main" id="{B9B7511B-EDE1-296E-F9CE-2B1B05D7E885}"/>
              </a:ext>
            </a:extLst>
          </p:cNvPr>
          <p:cNvCxnSpPr>
            <a:cxnSpLocks/>
            <a:stCxn id="18" idx="7"/>
            <a:endCxn id="19" idx="3"/>
          </p:cNvCxnSpPr>
          <p:nvPr/>
        </p:nvCxnSpPr>
        <p:spPr>
          <a:xfrm flipV="1">
            <a:off x="9191194" y="1915992"/>
            <a:ext cx="1033067" cy="929280"/>
          </a:xfrm>
          <a:prstGeom prst="straightConnector1">
            <a:avLst/>
          </a:prstGeom>
          <a:ln>
            <a:solidFill>
              <a:srgbClr val="004460"/>
            </a:solidFill>
            <a:tailEnd type="triangle"/>
          </a:ln>
        </p:spPr>
        <p:style>
          <a:lnRef idx="1">
            <a:schemeClr val="accent1"/>
          </a:lnRef>
          <a:fillRef idx="0">
            <a:schemeClr val="accent1"/>
          </a:fillRef>
          <a:effectRef idx="0">
            <a:schemeClr val="accent1"/>
          </a:effectRef>
          <a:fontRef idx="minor">
            <a:schemeClr val="tx1"/>
          </a:fontRef>
        </p:style>
      </p:cxnSp>
      <p:sp>
        <p:nvSpPr>
          <p:cNvPr id="6" name="Foliennummernplatzhalter 5">
            <a:extLst>
              <a:ext uri="{FF2B5EF4-FFF2-40B4-BE49-F238E27FC236}">
                <a16:creationId xmlns:a16="http://schemas.microsoft.com/office/drawing/2014/main" id="{B6B4D527-FFEF-7C26-FF21-10D2C51D4692}"/>
              </a:ext>
            </a:extLst>
          </p:cNvPr>
          <p:cNvSpPr>
            <a:spLocks noGrp="1"/>
          </p:cNvSpPr>
          <p:nvPr>
            <p:ph type="sldNum" sz="quarter" idx="12"/>
          </p:nvPr>
        </p:nvSpPr>
        <p:spPr/>
        <p:txBody>
          <a:bodyPr/>
          <a:lstStyle/>
          <a:p>
            <a:fld id="{C457ADC7-274A-47E8-AAD9-968732228F3F}" type="slidenum">
              <a:rPr lang="de-CH" smtClean="0"/>
              <a:t>2</a:t>
            </a:fld>
            <a:endParaRPr lang="de-CH"/>
          </a:p>
        </p:txBody>
      </p:sp>
    </p:spTree>
    <p:extLst>
      <p:ext uri="{BB962C8B-B14F-4D97-AF65-F5344CB8AC3E}">
        <p14:creationId xmlns:p14="http://schemas.microsoft.com/office/powerpoint/2010/main" val="26686521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B0FDF30F-2509-8049-4B7A-58163B93853B}"/>
              </a:ext>
            </a:extLst>
          </p:cNvPr>
          <p:cNvSpPr>
            <a:spLocks noGrp="1"/>
          </p:cNvSpPr>
          <p:nvPr>
            <p:ph type="title"/>
          </p:nvPr>
        </p:nvSpPr>
        <p:spPr/>
        <p:txBody>
          <a:bodyPr/>
          <a:lstStyle/>
          <a:p>
            <a:r>
              <a:rPr lang="de-CH" dirty="0"/>
              <a:t>Anwendungsfalls 2: Vorauszahlung von Fixkosten</a:t>
            </a:r>
          </a:p>
        </p:txBody>
      </p:sp>
      <p:graphicFrame>
        <p:nvGraphicFramePr>
          <p:cNvPr id="5" name="Tabelle 5">
            <a:extLst>
              <a:ext uri="{FF2B5EF4-FFF2-40B4-BE49-F238E27FC236}">
                <a16:creationId xmlns:a16="http://schemas.microsoft.com/office/drawing/2014/main" id="{234FCB74-8A40-E6DB-42B2-5CD9466B532E}"/>
              </a:ext>
            </a:extLst>
          </p:cNvPr>
          <p:cNvGraphicFramePr>
            <a:graphicFrameLocks noGrp="1"/>
          </p:cNvGraphicFramePr>
          <p:nvPr>
            <p:extLst>
              <p:ext uri="{D42A27DB-BD31-4B8C-83A1-F6EECF244321}">
                <p14:modId xmlns:p14="http://schemas.microsoft.com/office/powerpoint/2010/main" val="2000357304"/>
              </p:ext>
            </p:extLst>
          </p:nvPr>
        </p:nvGraphicFramePr>
        <p:xfrm>
          <a:off x="411018" y="2120221"/>
          <a:ext cx="4425950" cy="1112520"/>
        </p:xfrm>
        <a:graphic>
          <a:graphicData uri="http://schemas.openxmlformats.org/drawingml/2006/table">
            <a:tbl>
              <a:tblPr firstRow="1" bandRow="1">
                <a:tableStyleId>{073A0DAA-6AF3-43AB-8588-CEC1D06C72B9}</a:tableStyleId>
              </a:tblPr>
              <a:tblGrid>
                <a:gridCol w="1549400">
                  <a:extLst>
                    <a:ext uri="{9D8B030D-6E8A-4147-A177-3AD203B41FA5}">
                      <a16:colId xmlns:a16="http://schemas.microsoft.com/office/drawing/2014/main" val="4042422189"/>
                    </a:ext>
                  </a:extLst>
                </a:gridCol>
                <a:gridCol w="2876550">
                  <a:extLst>
                    <a:ext uri="{9D8B030D-6E8A-4147-A177-3AD203B41FA5}">
                      <a16:colId xmlns:a16="http://schemas.microsoft.com/office/drawing/2014/main" val="1568612113"/>
                    </a:ext>
                  </a:extLst>
                </a:gridCol>
              </a:tblGrid>
              <a:tr h="370840">
                <a:tc>
                  <a:txBody>
                    <a:bodyPr/>
                    <a:lstStyle/>
                    <a:p>
                      <a:r>
                        <a:rPr lang="de-CH" dirty="0"/>
                        <a:t>Institution</a:t>
                      </a:r>
                    </a:p>
                  </a:txBody>
                  <a:tcPr/>
                </a:tc>
                <a:tc>
                  <a:txBody>
                    <a:bodyPr/>
                    <a:lstStyle/>
                    <a:p>
                      <a:r>
                        <a:rPr lang="de-CH" dirty="0"/>
                        <a:t>Zins / Skonto p.a.</a:t>
                      </a:r>
                    </a:p>
                  </a:txBody>
                  <a:tcPr/>
                </a:tc>
                <a:extLst>
                  <a:ext uri="{0D108BD9-81ED-4DB2-BD59-A6C34878D82A}">
                    <a16:rowId xmlns:a16="http://schemas.microsoft.com/office/drawing/2014/main" val="3862719047"/>
                  </a:ext>
                </a:extLst>
              </a:tr>
              <a:tr h="370840">
                <a:tc>
                  <a:txBody>
                    <a:bodyPr/>
                    <a:lstStyle/>
                    <a:p>
                      <a:r>
                        <a:rPr lang="de-CH" dirty="0"/>
                        <a:t>STV Bern</a:t>
                      </a:r>
                    </a:p>
                  </a:txBody>
                  <a:tcPr/>
                </a:tc>
                <a:tc>
                  <a:txBody>
                    <a:bodyPr/>
                    <a:lstStyle/>
                    <a:p>
                      <a:r>
                        <a:rPr lang="de-CH" dirty="0"/>
                        <a:t>0.25%</a:t>
                      </a:r>
                    </a:p>
                  </a:txBody>
                  <a:tcPr/>
                </a:tc>
                <a:extLst>
                  <a:ext uri="{0D108BD9-81ED-4DB2-BD59-A6C34878D82A}">
                    <a16:rowId xmlns:a16="http://schemas.microsoft.com/office/drawing/2014/main" val="3763147534"/>
                  </a:ext>
                </a:extLst>
              </a:tr>
              <a:tr h="370840">
                <a:tc>
                  <a:txBody>
                    <a:bodyPr/>
                    <a:lstStyle/>
                    <a:p>
                      <a:r>
                        <a:rPr lang="de-CH" dirty="0"/>
                        <a:t>Helsana</a:t>
                      </a:r>
                    </a:p>
                  </a:txBody>
                  <a:tcPr/>
                </a:tc>
                <a:tc>
                  <a:txBody>
                    <a:bodyPr/>
                    <a:lstStyle/>
                    <a:p>
                      <a:r>
                        <a:rPr lang="de-CH" dirty="0"/>
                        <a:t>1.00%</a:t>
                      </a:r>
                    </a:p>
                  </a:txBody>
                  <a:tcPr/>
                </a:tc>
                <a:extLst>
                  <a:ext uri="{0D108BD9-81ED-4DB2-BD59-A6C34878D82A}">
                    <a16:rowId xmlns:a16="http://schemas.microsoft.com/office/drawing/2014/main" val="3492808492"/>
                  </a:ext>
                </a:extLst>
              </a:tr>
            </a:tbl>
          </a:graphicData>
        </a:graphic>
      </p:graphicFrame>
      <p:graphicFrame>
        <p:nvGraphicFramePr>
          <p:cNvPr id="6" name="Tabelle 5">
            <a:extLst>
              <a:ext uri="{FF2B5EF4-FFF2-40B4-BE49-F238E27FC236}">
                <a16:creationId xmlns:a16="http://schemas.microsoft.com/office/drawing/2014/main" id="{7F23285E-5165-980B-754D-3571F67B2CFD}"/>
              </a:ext>
            </a:extLst>
          </p:cNvPr>
          <p:cNvGraphicFramePr>
            <a:graphicFrameLocks noGrp="1"/>
          </p:cNvGraphicFramePr>
          <p:nvPr>
            <p:extLst>
              <p:ext uri="{D42A27DB-BD31-4B8C-83A1-F6EECF244321}">
                <p14:modId xmlns:p14="http://schemas.microsoft.com/office/powerpoint/2010/main" val="2365934802"/>
              </p:ext>
            </p:extLst>
          </p:nvPr>
        </p:nvGraphicFramePr>
        <p:xfrm>
          <a:off x="6526066" y="2120221"/>
          <a:ext cx="4959351" cy="1381760"/>
        </p:xfrm>
        <a:graphic>
          <a:graphicData uri="http://schemas.openxmlformats.org/drawingml/2006/table">
            <a:tbl>
              <a:tblPr firstRow="1" bandRow="1">
                <a:tableStyleId>{073A0DAA-6AF3-43AB-8588-CEC1D06C72B9}</a:tableStyleId>
              </a:tblPr>
              <a:tblGrid>
                <a:gridCol w="2654302">
                  <a:extLst>
                    <a:ext uri="{9D8B030D-6E8A-4147-A177-3AD203B41FA5}">
                      <a16:colId xmlns:a16="http://schemas.microsoft.com/office/drawing/2014/main" val="4042422189"/>
                    </a:ext>
                  </a:extLst>
                </a:gridCol>
                <a:gridCol w="2305049">
                  <a:extLst>
                    <a:ext uri="{9D8B030D-6E8A-4147-A177-3AD203B41FA5}">
                      <a16:colId xmlns:a16="http://schemas.microsoft.com/office/drawing/2014/main" val="1568612113"/>
                    </a:ext>
                  </a:extLst>
                </a:gridCol>
              </a:tblGrid>
              <a:tr h="370840">
                <a:tc>
                  <a:txBody>
                    <a:bodyPr/>
                    <a:lstStyle/>
                    <a:p>
                      <a:r>
                        <a:rPr lang="de-CH" dirty="0"/>
                        <a:t>Alternative</a:t>
                      </a:r>
                    </a:p>
                  </a:txBody>
                  <a:tcPr/>
                </a:tc>
                <a:tc>
                  <a:txBody>
                    <a:bodyPr/>
                    <a:lstStyle/>
                    <a:p>
                      <a:r>
                        <a:rPr lang="de-CH" dirty="0"/>
                        <a:t>Zins  / Rendite </a:t>
                      </a:r>
                      <a:r>
                        <a:rPr lang="de-CH" dirty="0" err="1"/>
                        <a:t>p.a</a:t>
                      </a:r>
                      <a:endParaRPr lang="de-CH" dirty="0"/>
                    </a:p>
                  </a:txBody>
                  <a:tcPr/>
                </a:tc>
                <a:extLst>
                  <a:ext uri="{0D108BD9-81ED-4DB2-BD59-A6C34878D82A}">
                    <a16:rowId xmlns:a16="http://schemas.microsoft.com/office/drawing/2014/main" val="3862719047"/>
                  </a:ext>
                </a:extLst>
              </a:tr>
              <a:tr h="370840">
                <a:tc>
                  <a:txBody>
                    <a:bodyPr/>
                    <a:lstStyle/>
                    <a:p>
                      <a:r>
                        <a:rPr lang="de-CH" dirty="0"/>
                        <a:t>UBS Sparkonto</a:t>
                      </a:r>
                    </a:p>
                  </a:txBody>
                  <a:tcPr/>
                </a:tc>
                <a:tc>
                  <a:txBody>
                    <a:bodyPr/>
                    <a:lstStyle/>
                    <a:p>
                      <a:r>
                        <a:rPr lang="de-CH" dirty="0"/>
                        <a:t>0.5%</a:t>
                      </a:r>
                    </a:p>
                  </a:txBody>
                  <a:tcPr/>
                </a:tc>
                <a:extLst>
                  <a:ext uri="{0D108BD9-81ED-4DB2-BD59-A6C34878D82A}">
                    <a16:rowId xmlns:a16="http://schemas.microsoft.com/office/drawing/2014/main" val="3763147534"/>
                  </a:ext>
                </a:extLst>
              </a:tr>
              <a:tr h="370840">
                <a:tc>
                  <a:txBody>
                    <a:bodyPr/>
                    <a:lstStyle/>
                    <a:p>
                      <a:r>
                        <a:rPr lang="de-CH" dirty="0"/>
                        <a:t>Ø-Rendite SPI letzte 30 Jahre</a:t>
                      </a:r>
                    </a:p>
                  </a:txBody>
                  <a:tcPr/>
                </a:tc>
                <a:tc>
                  <a:txBody>
                    <a:bodyPr/>
                    <a:lstStyle/>
                    <a:p>
                      <a:r>
                        <a:rPr lang="de-CH" dirty="0"/>
                        <a:t>9.2%</a:t>
                      </a:r>
                    </a:p>
                  </a:txBody>
                  <a:tcPr/>
                </a:tc>
                <a:extLst>
                  <a:ext uri="{0D108BD9-81ED-4DB2-BD59-A6C34878D82A}">
                    <a16:rowId xmlns:a16="http://schemas.microsoft.com/office/drawing/2014/main" val="3492808492"/>
                  </a:ext>
                </a:extLst>
              </a:tr>
            </a:tbl>
          </a:graphicData>
        </a:graphic>
      </p:graphicFrame>
      <p:sp>
        <p:nvSpPr>
          <p:cNvPr id="7" name="Ellipse 6">
            <a:extLst>
              <a:ext uri="{FF2B5EF4-FFF2-40B4-BE49-F238E27FC236}">
                <a16:creationId xmlns:a16="http://schemas.microsoft.com/office/drawing/2014/main" id="{076AE5F0-AF66-25FE-86B9-B12BE9FAC90B}"/>
              </a:ext>
            </a:extLst>
          </p:cNvPr>
          <p:cNvSpPr/>
          <p:nvPr/>
        </p:nvSpPr>
        <p:spPr>
          <a:xfrm>
            <a:off x="5002390" y="3718282"/>
            <a:ext cx="1381125" cy="1276350"/>
          </a:xfrm>
          <a:prstGeom prst="ellipse">
            <a:avLst/>
          </a:prstGeom>
          <a:noFill/>
          <a:ln w="28575">
            <a:solidFill>
              <a:srgbClr val="004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cxnSp>
        <p:nvCxnSpPr>
          <p:cNvPr id="9" name="Gerader Verbinder 8">
            <a:extLst>
              <a:ext uri="{FF2B5EF4-FFF2-40B4-BE49-F238E27FC236}">
                <a16:creationId xmlns:a16="http://schemas.microsoft.com/office/drawing/2014/main" id="{9421641B-31E2-EC24-8559-E6B87C7B46F1}"/>
              </a:ext>
            </a:extLst>
          </p:cNvPr>
          <p:cNvCxnSpPr>
            <a:cxnSpLocks/>
          </p:cNvCxnSpPr>
          <p:nvPr/>
        </p:nvCxnSpPr>
        <p:spPr>
          <a:xfrm>
            <a:off x="387018" y="3610131"/>
            <a:ext cx="11074399" cy="0"/>
          </a:xfrm>
          <a:prstGeom prst="line">
            <a:avLst/>
          </a:prstGeom>
          <a:ln w="38100">
            <a:solidFill>
              <a:srgbClr val="004460"/>
            </a:solidFill>
          </a:ln>
        </p:spPr>
        <p:style>
          <a:lnRef idx="1">
            <a:schemeClr val="accent1"/>
          </a:lnRef>
          <a:fillRef idx="0">
            <a:schemeClr val="accent1"/>
          </a:fillRef>
          <a:effectRef idx="0">
            <a:schemeClr val="accent1"/>
          </a:effectRef>
          <a:fontRef idx="minor">
            <a:schemeClr val="tx1"/>
          </a:fontRef>
        </p:style>
      </p:cxnSp>
      <p:sp>
        <p:nvSpPr>
          <p:cNvPr id="2" name="Foliennummernplatzhalter 1">
            <a:extLst>
              <a:ext uri="{FF2B5EF4-FFF2-40B4-BE49-F238E27FC236}">
                <a16:creationId xmlns:a16="http://schemas.microsoft.com/office/drawing/2014/main" id="{2B7A26CA-6E7E-DE00-6576-1E17A5083E56}"/>
              </a:ext>
            </a:extLst>
          </p:cNvPr>
          <p:cNvSpPr>
            <a:spLocks noGrp="1"/>
          </p:cNvSpPr>
          <p:nvPr>
            <p:ph type="sldNum" sz="quarter" idx="12"/>
          </p:nvPr>
        </p:nvSpPr>
        <p:spPr/>
        <p:txBody>
          <a:bodyPr/>
          <a:lstStyle/>
          <a:p>
            <a:fld id="{C457ADC7-274A-47E8-AAD9-968732228F3F}" type="slidenum">
              <a:rPr lang="de-CH" smtClean="0"/>
              <a:t>20</a:t>
            </a:fld>
            <a:endParaRPr lang="de-CH"/>
          </a:p>
        </p:txBody>
      </p:sp>
    </p:spTree>
    <p:extLst>
      <p:ext uri="{BB962C8B-B14F-4D97-AF65-F5344CB8AC3E}">
        <p14:creationId xmlns:p14="http://schemas.microsoft.com/office/powerpoint/2010/main" val="34381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B0FDF30F-2509-8049-4B7A-58163B93853B}"/>
              </a:ext>
            </a:extLst>
          </p:cNvPr>
          <p:cNvSpPr>
            <a:spLocks noGrp="1"/>
          </p:cNvSpPr>
          <p:nvPr>
            <p:ph type="title"/>
          </p:nvPr>
        </p:nvSpPr>
        <p:spPr/>
        <p:txBody>
          <a:bodyPr/>
          <a:lstStyle/>
          <a:p>
            <a:r>
              <a:rPr lang="de-CH" dirty="0"/>
              <a:t>Anwendungsfall 3: Ein Hauskauf ist immer vorteilhaft. Wirklich?</a:t>
            </a:r>
          </a:p>
        </p:txBody>
      </p:sp>
      <p:graphicFrame>
        <p:nvGraphicFramePr>
          <p:cNvPr id="13" name="Tabelle 12">
            <a:extLst>
              <a:ext uri="{FF2B5EF4-FFF2-40B4-BE49-F238E27FC236}">
                <a16:creationId xmlns:a16="http://schemas.microsoft.com/office/drawing/2014/main" id="{CAAA37B3-9036-339D-F085-AB158671161E}"/>
              </a:ext>
            </a:extLst>
          </p:cNvPr>
          <p:cNvGraphicFramePr>
            <a:graphicFrameLocks noGrp="1"/>
          </p:cNvGraphicFramePr>
          <p:nvPr>
            <p:extLst>
              <p:ext uri="{D42A27DB-BD31-4B8C-83A1-F6EECF244321}">
                <p14:modId xmlns:p14="http://schemas.microsoft.com/office/powerpoint/2010/main" val="270921525"/>
              </p:ext>
            </p:extLst>
          </p:nvPr>
        </p:nvGraphicFramePr>
        <p:xfrm>
          <a:off x="343667" y="1155700"/>
          <a:ext cx="8309675" cy="4906964"/>
        </p:xfrm>
        <a:graphic>
          <a:graphicData uri="http://schemas.openxmlformats.org/drawingml/2006/table">
            <a:tbl>
              <a:tblPr/>
              <a:tblGrid>
                <a:gridCol w="425495">
                  <a:extLst>
                    <a:ext uri="{9D8B030D-6E8A-4147-A177-3AD203B41FA5}">
                      <a16:colId xmlns:a16="http://schemas.microsoft.com/office/drawing/2014/main" val="4187863192"/>
                    </a:ext>
                  </a:extLst>
                </a:gridCol>
                <a:gridCol w="1752040">
                  <a:extLst>
                    <a:ext uri="{9D8B030D-6E8A-4147-A177-3AD203B41FA5}">
                      <a16:colId xmlns:a16="http://schemas.microsoft.com/office/drawing/2014/main" val="2216263610"/>
                    </a:ext>
                  </a:extLst>
                </a:gridCol>
                <a:gridCol w="3066070">
                  <a:extLst>
                    <a:ext uri="{9D8B030D-6E8A-4147-A177-3AD203B41FA5}">
                      <a16:colId xmlns:a16="http://schemas.microsoft.com/office/drawing/2014/main" val="2018320574"/>
                    </a:ext>
                  </a:extLst>
                </a:gridCol>
                <a:gridCol w="3066070">
                  <a:extLst>
                    <a:ext uri="{9D8B030D-6E8A-4147-A177-3AD203B41FA5}">
                      <a16:colId xmlns:a16="http://schemas.microsoft.com/office/drawing/2014/main" val="2450711780"/>
                    </a:ext>
                  </a:extLst>
                </a:gridCol>
              </a:tblGrid>
              <a:tr h="258426">
                <a:tc>
                  <a:txBody>
                    <a:bodyPr/>
                    <a:lstStyle/>
                    <a:p>
                      <a:pPr algn="l" fontAlgn="b"/>
                      <a:r>
                        <a:rPr lang="de-CH" sz="1400" b="0" i="0" u="none" strike="noStrike">
                          <a:solidFill>
                            <a:srgbClr val="000000"/>
                          </a:solidFill>
                          <a:effectLst/>
                          <a:latin typeface="Open Sans" panose="020B0606030504020204" pitchFamily="34" charset="0"/>
                        </a:rPr>
                        <a:t> </a:t>
                      </a:r>
                    </a:p>
                  </a:txBody>
                  <a:tcPr marL="4693" marR="4693" marT="469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CH" sz="1400" b="0" i="0" u="none" strike="noStrike">
                          <a:solidFill>
                            <a:srgbClr val="000000"/>
                          </a:solidFill>
                          <a:effectLst/>
                          <a:latin typeface="Open Sans" panose="020B0606030504020204" pitchFamily="34" charset="0"/>
                        </a:rPr>
                        <a:t>Miete</a:t>
                      </a:r>
                    </a:p>
                  </a:txBody>
                  <a:tcPr marL="4693" marR="4693" marT="469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CH" sz="1400" b="0" i="0" u="none" strike="noStrike">
                          <a:solidFill>
                            <a:srgbClr val="000000"/>
                          </a:solidFill>
                          <a:effectLst/>
                          <a:latin typeface="Open Sans" panose="020B0606030504020204" pitchFamily="34" charset="0"/>
                        </a:rPr>
                        <a:t>Kauf + Vermietung</a:t>
                      </a:r>
                    </a:p>
                  </a:txBody>
                  <a:tcPr marL="4693" marR="4693" marT="469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CH" sz="1400" b="0" i="0" u="none" strike="noStrike">
                          <a:solidFill>
                            <a:srgbClr val="000000"/>
                          </a:solidFill>
                          <a:effectLst/>
                          <a:latin typeface="Open Sans" panose="020B0606030504020204" pitchFamily="34" charset="0"/>
                        </a:rPr>
                        <a:t>Kauf + Eigenmiete</a:t>
                      </a:r>
                    </a:p>
                  </a:txBody>
                  <a:tcPr marL="4693" marR="4693" marT="469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45812791"/>
                  </a:ext>
                </a:extLst>
              </a:tr>
              <a:tr h="258426">
                <a:tc>
                  <a:txBody>
                    <a:bodyPr/>
                    <a:lstStyle/>
                    <a:p>
                      <a:pPr algn="l" fontAlgn="b"/>
                      <a:r>
                        <a:rPr lang="de-CH" sz="1400" b="0" i="0" u="none" strike="noStrike">
                          <a:solidFill>
                            <a:srgbClr val="000000"/>
                          </a:solidFill>
                          <a:effectLst/>
                          <a:latin typeface="Open Sans" panose="020B0606030504020204" pitchFamily="34" charset="0"/>
                        </a:rPr>
                        <a:t>-</a:t>
                      </a:r>
                    </a:p>
                  </a:txBody>
                  <a:tcPr marL="4693" marR="4693" marT="4693"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de-CH" sz="1400" b="0" i="0" u="none" strike="noStrike">
                          <a:solidFill>
                            <a:srgbClr val="000000"/>
                          </a:solidFill>
                          <a:effectLst/>
                          <a:latin typeface="Open Sans" panose="020B0606030504020204" pitchFamily="34" charset="0"/>
                        </a:rPr>
                        <a:t> </a:t>
                      </a:r>
                    </a:p>
                  </a:txBody>
                  <a:tcPr marL="4693" marR="4693" marT="4693"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de-CH" sz="1400" b="0" i="0" u="none" strike="noStrike">
                          <a:solidFill>
                            <a:srgbClr val="000000"/>
                          </a:solidFill>
                          <a:effectLst/>
                          <a:latin typeface="Open Sans" panose="020B0606030504020204" pitchFamily="34" charset="0"/>
                        </a:rPr>
                        <a:t> </a:t>
                      </a:r>
                    </a:p>
                  </a:txBody>
                  <a:tcPr marL="4693" marR="4693" marT="4693"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de-CH" sz="1400" b="0" i="0" u="none" strike="noStrike">
                          <a:solidFill>
                            <a:srgbClr val="000000"/>
                          </a:solidFill>
                          <a:effectLst/>
                          <a:latin typeface="Open Sans" panose="020B0606030504020204" pitchFamily="34" charset="0"/>
                        </a:rPr>
                        <a:t> </a:t>
                      </a:r>
                    </a:p>
                  </a:txBody>
                  <a:tcPr marL="4693" marR="4693" marT="4693"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834245094"/>
                  </a:ext>
                </a:extLst>
              </a:tr>
              <a:tr h="516226">
                <a:tc>
                  <a:txBody>
                    <a:bodyPr/>
                    <a:lstStyle/>
                    <a:p>
                      <a:pPr algn="l" fontAlgn="b"/>
                      <a:r>
                        <a:rPr lang="de-CH" sz="1400" b="0" i="0" u="none" strike="noStrike">
                          <a:solidFill>
                            <a:srgbClr val="000000"/>
                          </a:solidFill>
                          <a:effectLst/>
                          <a:latin typeface="Open Sans" panose="020B0606030504020204" pitchFamily="34" charset="0"/>
                        </a:rPr>
                        <a:t>+</a:t>
                      </a:r>
                    </a:p>
                  </a:txBody>
                  <a:tcPr marL="4693" marR="4693" marT="4693"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CH" sz="1400" b="0" i="0" u="none" strike="noStrike">
                          <a:solidFill>
                            <a:srgbClr val="000000"/>
                          </a:solidFill>
                          <a:effectLst/>
                          <a:latin typeface="Open Sans" panose="020B0606030504020204" pitchFamily="34" charset="0"/>
                        </a:rPr>
                        <a:t> </a:t>
                      </a:r>
                    </a:p>
                  </a:txBody>
                  <a:tcPr marL="4693" marR="4693" marT="4693"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CH" sz="1400" b="0" i="0" u="none" strike="noStrike">
                          <a:solidFill>
                            <a:srgbClr val="000000"/>
                          </a:solidFill>
                          <a:effectLst/>
                          <a:latin typeface="Open Sans" panose="020B0606030504020204" pitchFamily="34" charset="0"/>
                        </a:rPr>
                        <a:t>Mietzinseinnahmen</a:t>
                      </a:r>
                    </a:p>
                  </a:txBody>
                  <a:tcPr marL="4693" marR="4693" marT="4693"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CH" sz="1400" b="0" i="0" u="none" strike="noStrike" dirty="0">
                          <a:solidFill>
                            <a:srgbClr val="000000"/>
                          </a:solidFill>
                          <a:effectLst/>
                          <a:highlight>
                            <a:srgbClr val="FFFF00"/>
                          </a:highlight>
                          <a:latin typeface="Open Sans" panose="020B0606030504020204" pitchFamily="34" charset="0"/>
                        </a:rPr>
                        <a:t>gesparte Mietzinsausgaben</a:t>
                      </a:r>
                    </a:p>
                  </a:txBody>
                  <a:tcPr marL="4693" marR="4693" marT="4693"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65978229"/>
                  </a:ext>
                </a:extLst>
              </a:tr>
              <a:tr h="258426">
                <a:tc>
                  <a:txBody>
                    <a:bodyPr/>
                    <a:lstStyle/>
                    <a:p>
                      <a:pPr algn="l" fontAlgn="b"/>
                      <a:r>
                        <a:rPr lang="de-CH" sz="1400" b="0" i="0" u="none" strike="noStrike">
                          <a:solidFill>
                            <a:srgbClr val="000000"/>
                          </a:solidFill>
                          <a:effectLst/>
                          <a:latin typeface="Open Sans" panose="020B0606030504020204" pitchFamily="34" charset="0"/>
                        </a:rPr>
                        <a:t>-</a:t>
                      </a:r>
                    </a:p>
                  </a:txBody>
                  <a:tcPr marL="4693" marR="4693" marT="469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CH" sz="1400" b="0" i="0" u="none" strike="noStrike">
                          <a:solidFill>
                            <a:srgbClr val="000000"/>
                          </a:solidFill>
                          <a:effectLst/>
                          <a:latin typeface="Open Sans" panose="020B0606030504020204" pitchFamily="34" charset="0"/>
                        </a:rPr>
                        <a:t> </a:t>
                      </a:r>
                    </a:p>
                  </a:txBody>
                  <a:tcPr marL="4693" marR="4693" marT="469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CH" sz="1400" b="0" i="0" u="none" strike="noStrike">
                          <a:solidFill>
                            <a:srgbClr val="000000"/>
                          </a:solidFill>
                          <a:effectLst/>
                          <a:latin typeface="Open Sans" panose="020B0606030504020204" pitchFamily="34" charset="0"/>
                        </a:rPr>
                        <a:t>Transaktionskosten</a:t>
                      </a:r>
                    </a:p>
                  </a:txBody>
                  <a:tcPr marL="4693" marR="4693" marT="469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CH" sz="1400" b="0" i="0" u="none" strike="noStrike">
                          <a:solidFill>
                            <a:srgbClr val="000000"/>
                          </a:solidFill>
                          <a:effectLst/>
                          <a:latin typeface="Open Sans" panose="020B0606030504020204" pitchFamily="34" charset="0"/>
                        </a:rPr>
                        <a:t>Transaktionskosten</a:t>
                      </a:r>
                    </a:p>
                  </a:txBody>
                  <a:tcPr marL="4693" marR="4693" marT="469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18331467"/>
                  </a:ext>
                </a:extLst>
              </a:tr>
              <a:tr h="258426">
                <a:tc>
                  <a:txBody>
                    <a:bodyPr/>
                    <a:lstStyle/>
                    <a:p>
                      <a:pPr algn="l" fontAlgn="b"/>
                      <a:r>
                        <a:rPr lang="de-CH" sz="1400" b="0" i="0" u="none" strike="noStrike">
                          <a:solidFill>
                            <a:srgbClr val="000000"/>
                          </a:solidFill>
                          <a:effectLst/>
                          <a:latin typeface="Open Sans" panose="020B0606030504020204" pitchFamily="34" charset="0"/>
                        </a:rPr>
                        <a:t>-</a:t>
                      </a:r>
                    </a:p>
                  </a:txBody>
                  <a:tcPr marL="4693" marR="4693" marT="469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CH" sz="1400" b="0" i="0" u="none" strike="noStrike">
                          <a:solidFill>
                            <a:srgbClr val="000000"/>
                          </a:solidFill>
                          <a:effectLst/>
                          <a:latin typeface="Open Sans" panose="020B0606030504020204" pitchFamily="34" charset="0"/>
                        </a:rPr>
                        <a:t> </a:t>
                      </a:r>
                    </a:p>
                  </a:txBody>
                  <a:tcPr marL="4693" marR="4693" marT="469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CH" sz="1400" b="0" i="0" u="none" strike="noStrike">
                          <a:solidFill>
                            <a:srgbClr val="000000"/>
                          </a:solidFill>
                          <a:effectLst/>
                          <a:latin typeface="Open Sans" panose="020B0606030504020204" pitchFamily="34" charset="0"/>
                        </a:rPr>
                        <a:t>Fremdkapitalzinsen</a:t>
                      </a:r>
                    </a:p>
                  </a:txBody>
                  <a:tcPr marL="4693" marR="4693" marT="469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CH" sz="1400" b="0" i="0" u="none" strike="noStrike">
                          <a:solidFill>
                            <a:srgbClr val="000000"/>
                          </a:solidFill>
                          <a:effectLst/>
                          <a:latin typeface="Open Sans" panose="020B0606030504020204" pitchFamily="34" charset="0"/>
                        </a:rPr>
                        <a:t>Fremdkapitalzinsen</a:t>
                      </a:r>
                    </a:p>
                  </a:txBody>
                  <a:tcPr marL="4693" marR="4693" marT="469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78205553"/>
                  </a:ext>
                </a:extLst>
              </a:tr>
              <a:tr h="258426">
                <a:tc>
                  <a:txBody>
                    <a:bodyPr/>
                    <a:lstStyle/>
                    <a:p>
                      <a:pPr algn="l" fontAlgn="b"/>
                      <a:r>
                        <a:rPr lang="de-CH" sz="1400" b="0" i="0" u="none" strike="noStrike">
                          <a:solidFill>
                            <a:srgbClr val="000000"/>
                          </a:solidFill>
                          <a:effectLst/>
                          <a:latin typeface="Open Sans" panose="020B0606030504020204" pitchFamily="34" charset="0"/>
                        </a:rPr>
                        <a:t>-</a:t>
                      </a:r>
                    </a:p>
                  </a:txBody>
                  <a:tcPr marL="4693" marR="4693" marT="4693"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de-CH" sz="1400" b="0" i="0" u="none" strike="noStrike">
                          <a:solidFill>
                            <a:srgbClr val="000000"/>
                          </a:solidFill>
                          <a:effectLst/>
                          <a:latin typeface="Open Sans" panose="020B0606030504020204" pitchFamily="34" charset="0"/>
                        </a:rPr>
                        <a:t> </a:t>
                      </a:r>
                    </a:p>
                  </a:txBody>
                  <a:tcPr marL="4693" marR="4693" marT="4693"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de-CH" sz="1400" b="0" i="0" u="none" strike="noStrike">
                          <a:solidFill>
                            <a:srgbClr val="000000"/>
                          </a:solidFill>
                          <a:effectLst/>
                          <a:latin typeface="Open Sans" panose="020B0606030504020204" pitchFamily="34" charset="0"/>
                        </a:rPr>
                        <a:t>Steuern auf Mieteinnahme</a:t>
                      </a:r>
                    </a:p>
                  </a:txBody>
                  <a:tcPr marL="4693" marR="4693" marT="4693"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de-CH" sz="1400" b="0" i="0" u="none" strike="noStrike">
                          <a:solidFill>
                            <a:srgbClr val="000000"/>
                          </a:solidFill>
                          <a:effectLst/>
                          <a:latin typeface="Open Sans" panose="020B0606030504020204" pitchFamily="34" charset="0"/>
                        </a:rPr>
                        <a:t> </a:t>
                      </a:r>
                    </a:p>
                  </a:txBody>
                  <a:tcPr marL="4693" marR="4693" marT="4693"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427753736"/>
                  </a:ext>
                </a:extLst>
              </a:tr>
              <a:tr h="516226">
                <a:tc>
                  <a:txBody>
                    <a:bodyPr/>
                    <a:lstStyle/>
                    <a:p>
                      <a:pPr algn="l" fontAlgn="b"/>
                      <a:r>
                        <a:rPr lang="de-CH" sz="1400" b="0" i="0" u="none" strike="noStrike">
                          <a:solidFill>
                            <a:srgbClr val="000000"/>
                          </a:solidFill>
                          <a:effectLst/>
                          <a:latin typeface="Open Sans" panose="020B0606030504020204" pitchFamily="34" charset="0"/>
                        </a:rPr>
                        <a:t>-</a:t>
                      </a:r>
                    </a:p>
                  </a:txBody>
                  <a:tcPr marL="4693" marR="4693" marT="4693"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CH" sz="1400" b="0" i="0" u="none" strike="noStrike">
                          <a:solidFill>
                            <a:srgbClr val="000000"/>
                          </a:solidFill>
                          <a:effectLst/>
                          <a:latin typeface="Open Sans" panose="020B0606030504020204" pitchFamily="34" charset="0"/>
                        </a:rPr>
                        <a:t> </a:t>
                      </a:r>
                    </a:p>
                  </a:txBody>
                  <a:tcPr marL="4693" marR="4693" marT="4693"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CH" sz="1400" b="0" i="0" u="none" strike="noStrike">
                          <a:solidFill>
                            <a:srgbClr val="000000"/>
                          </a:solidFill>
                          <a:effectLst/>
                          <a:latin typeface="Open Sans" panose="020B0606030504020204" pitchFamily="34" charset="0"/>
                        </a:rPr>
                        <a:t> </a:t>
                      </a:r>
                    </a:p>
                  </a:txBody>
                  <a:tcPr marL="4693" marR="4693" marT="4693"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CH" sz="1400" b="0" i="0" u="none" strike="noStrike">
                          <a:solidFill>
                            <a:srgbClr val="000000"/>
                          </a:solidFill>
                          <a:effectLst/>
                          <a:latin typeface="Open Sans" panose="020B0606030504020204" pitchFamily="34" charset="0"/>
                        </a:rPr>
                        <a:t>Steuern auf Eigenmietwert</a:t>
                      </a:r>
                    </a:p>
                  </a:txBody>
                  <a:tcPr marL="4693" marR="4693" marT="4693"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93102919"/>
                  </a:ext>
                </a:extLst>
              </a:tr>
              <a:tr h="516226">
                <a:tc>
                  <a:txBody>
                    <a:bodyPr/>
                    <a:lstStyle/>
                    <a:p>
                      <a:pPr algn="l" fontAlgn="b"/>
                      <a:r>
                        <a:rPr lang="de-CH" sz="1400" b="0" i="0" u="none" strike="noStrike">
                          <a:solidFill>
                            <a:srgbClr val="000000"/>
                          </a:solidFill>
                          <a:effectLst/>
                          <a:latin typeface="Open Sans" panose="020B0606030504020204" pitchFamily="34" charset="0"/>
                        </a:rPr>
                        <a:t>-</a:t>
                      </a:r>
                    </a:p>
                  </a:txBody>
                  <a:tcPr marL="4693" marR="4693" marT="4693"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de-CH" sz="1400" b="0" i="0" u="none" strike="noStrike">
                          <a:solidFill>
                            <a:srgbClr val="000000"/>
                          </a:solidFill>
                          <a:effectLst/>
                          <a:latin typeface="Open Sans" panose="020B0606030504020204" pitchFamily="34" charset="0"/>
                        </a:rPr>
                        <a:t> </a:t>
                      </a:r>
                    </a:p>
                  </a:txBody>
                  <a:tcPr marL="4693" marR="4693" marT="4693"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de-CH" sz="1400" b="0" i="0" u="none" strike="noStrike">
                          <a:solidFill>
                            <a:srgbClr val="000000"/>
                          </a:solidFill>
                          <a:effectLst/>
                          <a:latin typeface="Open Sans" panose="020B0606030504020204" pitchFamily="34" charset="0"/>
                        </a:rPr>
                        <a:t>Unterhalt, Reparatur, Versicherung</a:t>
                      </a:r>
                    </a:p>
                  </a:txBody>
                  <a:tcPr marL="4693" marR="4693" marT="4693"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de-CH" sz="1400" b="0" i="0" u="none" strike="noStrike">
                          <a:solidFill>
                            <a:srgbClr val="000000"/>
                          </a:solidFill>
                          <a:effectLst/>
                          <a:latin typeface="Open Sans" panose="020B0606030504020204" pitchFamily="34" charset="0"/>
                        </a:rPr>
                        <a:t>Unterhalt, Reparatur, Versicherung</a:t>
                      </a:r>
                    </a:p>
                  </a:txBody>
                  <a:tcPr marL="4693" marR="4693" marT="4693"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745215398"/>
                  </a:ext>
                </a:extLst>
              </a:tr>
              <a:tr h="516226">
                <a:tc>
                  <a:txBody>
                    <a:bodyPr/>
                    <a:lstStyle/>
                    <a:p>
                      <a:pPr algn="l" fontAlgn="b"/>
                      <a:r>
                        <a:rPr lang="de-CH" sz="1400" b="0" i="0" u="none" strike="noStrike">
                          <a:solidFill>
                            <a:srgbClr val="000000"/>
                          </a:solidFill>
                          <a:effectLst/>
                          <a:latin typeface="Open Sans" panose="020B0606030504020204" pitchFamily="34" charset="0"/>
                        </a:rPr>
                        <a:t>-</a:t>
                      </a:r>
                    </a:p>
                  </a:txBody>
                  <a:tcPr marL="4693" marR="4693" marT="4693" marB="0" anchor="b">
                    <a:lnL>
                      <a:noFill/>
                    </a:lnL>
                    <a:lnR>
                      <a:noFill/>
                    </a:lnR>
                    <a:lnT>
                      <a:noFill/>
                    </a:lnT>
                    <a:lnB>
                      <a:noFill/>
                    </a:lnB>
                    <a:solidFill>
                      <a:srgbClr val="FFFFFF"/>
                    </a:solidFill>
                  </a:tcPr>
                </a:tc>
                <a:tc>
                  <a:txBody>
                    <a:bodyPr/>
                    <a:lstStyle/>
                    <a:p>
                      <a:pPr algn="l" fontAlgn="b"/>
                      <a:r>
                        <a:rPr lang="de-CH" sz="1400" b="0" i="0" u="none" strike="noStrike">
                          <a:solidFill>
                            <a:srgbClr val="000000"/>
                          </a:solidFill>
                          <a:effectLst/>
                          <a:latin typeface="Open Sans" panose="020B0606030504020204" pitchFamily="34" charset="0"/>
                        </a:rPr>
                        <a:t> </a:t>
                      </a:r>
                    </a:p>
                  </a:txBody>
                  <a:tcPr marL="4693" marR="4693" marT="4693" marB="0" anchor="b">
                    <a:lnL>
                      <a:noFill/>
                    </a:lnL>
                    <a:lnR>
                      <a:noFill/>
                    </a:lnR>
                    <a:lnT>
                      <a:noFill/>
                    </a:lnT>
                    <a:lnB>
                      <a:noFill/>
                    </a:lnB>
                    <a:solidFill>
                      <a:srgbClr val="FFFFFF"/>
                    </a:solidFill>
                  </a:tcPr>
                </a:tc>
                <a:tc>
                  <a:txBody>
                    <a:bodyPr/>
                    <a:lstStyle/>
                    <a:p>
                      <a:pPr algn="l" fontAlgn="b"/>
                      <a:r>
                        <a:rPr lang="de-CH" sz="1400" b="0" i="0" u="none" strike="noStrike">
                          <a:solidFill>
                            <a:srgbClr val="000000"/>
                          </a:solidFill>
                          <a:effectLst/>
                          <a:latin typeface="Open Sans" panose="020B0606030504020204" pitchFamily="34" charset="0"/>
                        </a:rPr>
                        <a:t>Arbeitsaufwand Unterhalt</a:t>
                      </a:r>
                    </a:p>
                  </a:txBody>
                  <a:tcPr marL="4693" marR="4693" marT="4693" marB="0" anchor="b">
                    <a:lnL>
                      <a:noFill/>
                    </a:lnL>
                    <a:lnR>
                      <a:noFill/>
                    </a:lnR>
                    <a:lnT>
                      <a:noFill/>
                    </a:lnT>
                    <a:lnB>
                      <a:noFill/>
                    </a:lnB>
                    <a:solidFill>
                      <a:srgbClr val="FFFFFF"/>
                    </a:solidFill>
                  </a:tcPr>
                </a:tc>
                <a:tc>
                  <a:txBody>
                    <a:bodyPr/>
                    <a:lstStyle/>
                    <a:p>
                      <a:pPr algn="l" fontAlgn="b"/>
                      <a:r>
                        <a:rPr lang="de-CH" sz="1400" b="0" i="0" u="none" strike="noStrike">
                          <a:solidFill>
                            <a:srgbClr val="000000"/>
                          </a:solidFill>
                          <a:effectLst/>
                          <a:latin typeface="Open Sans" panose="020B0606030504020204" pitchFamily="34" charset="0"/>
                        </a:rPr>
                        <a:t>Arbeitsaufwand Unterhalt</a:t>
                      </a:r>
                    </a:p>
                  </a:txBody>
                  <a:tcPr marL="4693" marR="4693" marT="4693" marB="0" anchor="b">
                    <a:lnL>
                      <a:noFill/>
                    </a:lnL>
                    <a:lnR>
                      <a:noFill/>
                    </a:lnR>
                    <a:lnT>
                      <a:noFill/>
                    </a:lnT>
                    <a:lnB>
                      <a:noFill/>
                    </a:lnB>
                    <a:solidFill>
                      <a:srgbClr val="FFFFFF"/>
                    </a:solidFill>
                  </a:tcPr>
                </a:tc>
                <a:extLst>
                  <a:ext uri="{0D108BD9-81ED-4DB2-BD59-A6C34878D82A}">
                    <a16:rowId xmlns:a16="http://schemas.microsoft.com/office/drawing/2014/main" val="2750768720"/>
                  </a:ext>
                </a:extLst>
              </a:tr>
              <a:tr h="258426">
                <a:tc>
                  <a:txBody>
                    <a:bodyPr/>
                    <a:lstStyle/>
                    <a:p>
                      <a:pPr algn="l" fontAlgn="b"/>
                      <a:r>
                        <a:rPr lang="de-CH" sz="1400" b="0" i="0" u="none" strike="noStrike">
                          <a:solidFill>
                            <a:srgbClr val="000000"/>
                          </a:solidFill>
                          <a:effectLst/>
                          <a:latin typeface="Open Sans" panose="020B0606030504020204" pitchFamily="34" charset="0"/>
                        </a:rPr>
                        <a:t>-</a:t>
                      </a:r>
                    </a:p>
                  </a:txBody>
                  <a:tcPr marL="4693" marR="4693" marT="4693"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CH" sz="1400" b="0" i="0" u="none" strike="noStrike">
                          <a:solidFill>
                            <a:srgbClr val="000000"/>
                          </a:solidFill>
                          <a:effectLst/>
                          <a:latin typeface="Open Sans" panose="020B0606030504020204" pitchFamily="34" charset="0"/>
                        </a:rPr>
                        <a:t> </a:t>
                      </a:r>
                    </a:p>
                  </a:txBody>
                  <a:tcPr marL="4693" marR="4693" marT="4693"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CH" sz="1400" b="0" i="0" u="none" strike="noStrike">
                          <a:solidFill>
                            <a:srgbClr val="000000"/>
                          </a:solidFill>
                          <a:effectLst/>
                          <a:latin typeface="Open Sans" panose="020B0606030504020204" pitchFamily="34" charset="0"/>
                        </a:rPr>
                        <a:t>Arbeitsaufwand Verwaltung</a:t>
                      </a:r>
                    </a:p>
                  </a:txBody>
                  <a:tcPr marL="4693" marR="4693" marT="4693"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CH" sz="1400" b="0" i="0" u="none" strike="noStrike">
                          <a:solidFill>
                            <a:srgbClr val="000000"/>
                          </a:solidFill>
                          <a:effectLst/>
                          <a:latin typeface="Open Sans" panose="020B0606030504020204" pitchFamily="34" charset="0"/>
                        </a:rPr>
                        <a:t> </a:t>
                      </a:r>
                    </a:p>
                  </a:txBody>
                  <a:tcPr marL="4693" marR="4693" marT="4693"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4356808"/>
                  </a:ext>
                </a:extLst>
              </a:tr>
              <a:tr h="516226">
                <a:tc>
                  <a:txBody>
                    <a:bodyPr/>
                    <a:lstStyle/>
                    <a:p>
                      <a:pPr algn="l" fontAlgn="b"/>
                      <a:r>
                        <a:rPr lang="de-CH" sz="1400" b="0" i="0" u="none" strike="noStrike">
                          <a:solidFill>
                            <a:srgbClr val="000000"/>
                          </a:solidFill>
                          <a:effectLst/>
                          <a:latin typeface="Open Sans" panose="020B0606030504020204" pitchFamily="34" charset="0"/>
                        </a:rPr>
                        <a:t>-</a:t>
                      </a:r>
                    </a:p>
                  </a:txBody>
                  <a:tcPr marL="4693" marR="4693" marT="4693"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de-CH" sz="1400" b="0" i="0" u="none" strike="noStrike">
                          <a:solidFill>
                            <a:srgbClr val="000000"/>
                          </a:solidFill>
                          <a:effectLst/>
                          <a:latin typeface="Open Sans" panose="020B0606030504020204" pitchFamily="34" charset="0"/>
                        </a:rPr>
                        <a:t> </a:t>
                      </a:r>
                    </a:p>
                  </a:txBody>
                  <a:tcPr marL="4693" marR="4693" marT="4693"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de-CH" sz="1400" b="0" i="0" u="none" strike="noStrike" dirty="0">
                          <a:solidFill>
                            <a:srgbClr val="000000"/>
                          </a:solidFill>
                          <a:effectLst/>
                          <a:highlight>
                            <a:srgbClr val="FFFF00"/>
                          </a:highlight>
                          <a:latin typeface="Open Sans" panose="020B0606030504020204" pitchFamily="34" charset="0"/>
                        </a:rPr>
                        <a:t>Opportunitätskosten der Investition</a:t>
                      </a:r>
                    </a:p>
                  </a:txBody>
                  <a:tcPr marL="4693" marR="4693" marT="4693"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de-CH" sz="1400" b="0" i="0" u="none" strike="noStrike" dirty="0">
                          <a:solidFill>
                            <a:srgbClr val="000000"/>
                          </a:solidFill>
                          <a:effectLst/>
                          <a:highlight>
                            <a:srgbClr val="FFFF00"/>
                          </a:highlight>
                          <a:latin typeface="Open Sans" panose="020B0606030504020204" pitchFamily="34" charset="0"/>
                        </a:rPr>
                        <a:t>Opportunitätskosten der Investition</a:t>
                      </a:r>
                    </a:p>
                  </a:txBody>
                  <a:tcPr marL="4693" marR="4693" marT="4693"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091775331"/>
                  </a:ext>
                </a:extLst>
              </a:tr>
              <a:tr h="258426">
                <a:tc>
                  <a:txBody>
                    <a:bodyPr/>
                    <a:lstStyle/>
                    <a:p>
                      <a:pPr algn="l" fontAlgn="b"/>
                      <a:endParaRPr lang="de-CH" sz="1400" b="0" i="0" u="none" strike="noStrike" dirty="0">
                        <a:solidFill>
                          <a:srgbClr val="000000"/>
                        </a:solidFill>
                        <a:effectLst/>
                        <a:latin typeface="Open Sans" panose="020B0606030504020204" pitchFamily="34" charset="0"/>
                      </a:endParaRPr>
                    </a:p>
                  </a:txBody>
                  <a:tcPr marL="4693" marR="4693" marT="4693"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CH" sz="1400" b="0" i="0" u="none" strike="noStrike" dirty="0">
                          <a:solidFill>
                            <a:srgbClr val="000000"/>
                          </a:solidFill>
                          <a:effectLst/>
                          <a:latin typeface="Open Sans" panose="020B0606030504020204" pitchFamily="34" charset="0"/>
                        </a:rPr>
                        <a:t> </a:t>
                      </a:r>
                    </a:p>
                  </a:txBody>
                  <a:tcPr marL="4693" marR="4693" marT="4693"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CH" sz="1400" b="0" i="0" u="none" strike="noStrike" dirty="0">
                          <a:solidFill>
                            <a:srgbClr val="000000"/>
                          </a:solidFill>
                          <a:effectLst/>
                          <a:latin typeface="Open Sans" panose="020B0606030504020204" pitchFamily="34" charset="0"/>
                        </a:rPr>
                        <a:t> </a:t>
                      </a:r>
                    </a:p>
                  </a:txBody>
                  <a:tcPr marL="4693" marR="4693" marT="4693"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de-CH" sz="1400" b="0" i="0" u="none" strike="noStrike" dirty="0">
                        <a:solidFill>
                          <a:srgbClr val="000000"/>
                        </a:solidFill>
                        <a:effectLst/>
                        <a:latin typeface="Open Sans" panose="020B0606030504020204" pitchFamily="34" charset="0"/>
                      </a:endParaRPr>
                    </a:p>
                  </a:txBody>
                  <a:tcPr marL="4693" marR="4693" marT="4693"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31580372"/>
                  </a:ext>
                </a:extLst>
              </a:tr>
              <a:tr h="258426">
                <a:tc>
                  <a:txBody>
                    <a:bodyPr/>
                    <a:lstStyle/>
                    <a:p>
                      <a:pPr algn="l" fontAlgn="b"/>
                      <a:r>
                        <a:rPr lang="de-CH" sz="1400" b="0" i="0" u="none" strike="noStrike">
                          <a:solidFill>
                            <a:srgbClr val="000000"/>
                          </a:solidFill>
                          <a:effectLst/>
                          <a:latin typeface="Open Sans" panose="020B0606030504020204" pitchFamily="34" charset="0"/>
                        </a:rPr>
                        <a:t> </a:t>
                      </a:r>
                    </a:p>
                  </a:txBody>
                  <a:tcPr marL="4693" marR="4693" marT="4693"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de-CH" sz="1400" b="0" i="0" u="none" strike="noStrike">
                          <a:solidFill>
                            <a:srgbClr val="000000"/>
                          </a:solidFill>
                          <a:effectLst/>
                          <a:latin typeface="Open Sans" panose="020B0606030504020204" pitchFamily="34" charset="0"/>
                        </a:rPr>
                        <a:t> </a:t>
                      </a:r>
                    </a:p>
                  </a:txBody>
                  <a:tcPr marL="4693" marR="4693" marT="4693"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de-CH" sz="1400" b="0" i="0" u="none" strike="noStrike">
                          <a:solidFill>
                            <a:srgbClr val="000000"/>
                          </a:solidFill>
                          <a:effectLst/>
                          <a:latin typeface="Open Sans" panose="020B0606030504020204" pitchFamily="34" charset="0"/>
                        </a:rPr>
                        <a:t> </a:t>
                      </a:r>
                    </a:p>
                  </a:txBody>
                  <a:tcPr marL="4693" marR="4693" marT="4693"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de-CH" sz="1400" b="0" i="0" u="none" strike="noStrike">
                          <a:solidFill>
                            <a:srgbClr val="000000"/>
                          </a:solidFill>
                          <a:effectLst/>
                          <a:latin typeface="Open Sans" panose="020B0606030504020204" pitchFamily="34" charset="0"/>
                        </a:rPr>
                        <a:t> </a:t>
                      </a:r>
                    </a:p>
                  </a:txBody>
                  <a:tcPr marL="4693" marR="4693" marT="4693"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620509917"/>
                  </a:ext>
                </a:extLst>
              </a:tr>
              <a:tr h="258426">
                <a:tc>
                  <a:txBody>
                    <a:bodyPr/>
                    <a:lstStyle/>
                    <a:p>
                      <a:pPr algn="l" fontAlgn="b"/>
                      <a:r>
                        <a:rPr lang="el-GR" sz="1400" b="1" i="0" u="none" strike="noStrike">
                          <a:solidFill>
                            <a:srgbClr val="000000"/>
                          </a:solidFill>
                          <a:effectLst/>
                          <a:latin typeface="Open Sans" panose="020B0606030504020204" pitchFamily="34" charset="0"/>
                        </a:rPr>
                        <a:t>Σ</a:t>
                      </a:r>
                    </a:p>
                  </a:txBody>
                  <a:tcPr marL="4693" marR="4693" marT="4693"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CH" sz="1400" b="1" i="0" u="none" strike="noStrike">
                          <a:solidFill>
                            <a:srgbClr val="000000"/>
                          </a:solidFill>
                          <a:effectLst/>
                          <a:latin typeface="Open Sans" panose="020B0606030504020204" pitchFamily="34" charset="0"/>
                        </a:rPr>
                        <a:t>Total</a:t>
                      </a:r>
                    </a:p>
                  </a:txBody>
                  <a:tcPr marL="4693" marR="4693" marT="4693"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CH" sz="1400" b="1" i="0" u="none" strike="noStrike" dirty="0">
                          <a:solidFill>
                            <a:srgbClr val="000000"/>
                          </a:solidFill>
                          <a:effectLst/>
                          <a:latin typeface="Open Sans" panose="020B0606030504020204" pitchFamily="34" charset="0"/>
                        </a:rPr>
                        <a:t>Total</a:t>
                      </a:r>
                    </a:p>
                  </a:txBody>
                  <a:tcPr marL="4693" marR="4693" marT="4693"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CH" sz="1400" b="1" i="0" u="none" strike="noStrike" dirty="0">
                          <a:solidFill>
                            <a:srgbClr val="000000"/>
                          </a:solidFill>
                          <a:effectLst/>
                          <a:latin typeface="Open Sans" panose="020B0606030504020204" pitchFamily="34" charset="0"/>
                        </a:rPr>
                        <a:t>Total</a:t>
                      </a:r>
                    </a:p>
                  </a:txBody>
                  <a:tcPr marL="4693" marR="4693" marT="4693"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06206560"/>
                  </a:ext>
                </a:extLst>
              </a:tr>
            </a:tbl>
          </a:graphicData>
        </a:graphic>
      </p:graphicFrame>
      <p:sp>
        <p:nvSpPr>
          <p:cNvPr id="2" name="Foliennummernplatzhalter 1">
            <a:extLst>
              <a:ext uri="{FF2B5EF4-FFF2-40B4-BE49-F238E27FC236}">
                <a16:creationId xmlns:a16="http://schemas.microsoft.com/office/drawing/2014/main" id="{2B79B8E2-2471-2126-853F-81C6F6F2F0C2}"/>
              </a:ext>
            </a:extLst>
          </p:cNvPr>
          <p:cNvSpPr>
            <a:spLocks noGrp="1"/>
          </p:cNvSpPr>
          <p:nvPr>
            <p:ph type="sldNum" sz="quarter" idx="12"/>
          </p:nvPr>
        </p:nvSpPr>
        <p:spPr/>
        <p:txBody>
          <a:bodyPr/>
          <a:lstStyle/>
          <a:p>
            <a:fld id="{C457ADC7-274A-47E8-AAD9-968732228F3F}" type="slidenum">
              <a:rPr lang="de-CH" smtClean="0"/>
              <a:t>21</a:t>
            </a:fld>
            <a:endParaRPr lang="de-CH"/>
          </a:p>
        </p:txBody>
      </p:sp>
    </p:spTree>
    <p:extLst>
      <p:ext uri="{BB962C8B-B14F-4D97-AF65-F5344CB8AC3E}">
        <p14:creationId xmlns:p14="http://schemas.microsoft.com/office/powerpoint/2010/main" val="20214624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B0FDF30F-2509-8049-4B7A-58163B93853B}"/>
              </a:ext>
            </a:extLst>
          </p:cNvPr>
          <p:cNvSpPr>
            <a:spLocks noGrp="1"/>
          </p:cNvSpPr>
          <p:nvPr>
            <p:ph type="title"/>
          </p:nvPr>
        </p:nvSpPr>
        <p:spPr/>
        <p:txBody>
          <a:bodyPr/>
          <a:lstStyle/>
          <a:p>
            <a:r>
              <a:rPr lang="de-CH" dirty="0"/>
              <a:t>Hypothetische Einnahmen und Ausgaben haben reale Pendants</a:t>
            </a:r>
          </a:p>
        </p:txBody>
      </p:sp>
      <p:graphicFrame>
        <p:nvGraphicFramePr>
          <p:cNvPr id="4" name="Tabelle 3">
            <a:extLst>
              <a:ext uri="{FF2B5EF4-FFF2-40B4-BE49-F238E27FC236}">
                <a16:creationId xmlns:a16="http://schemas.microsoft.com/office/drawing/2014/main" id="{06BE28EF-0AA3-C184-51F5-F696758B601B}"/>
              </a:ext>
            </a:extLst>
          </p:cNvPr>
          <p:cNvGraphicFramePr>
            <a:graphicFrameLocks noGrp="1"/>
          </p:cNvGraphicFramePr>
          <p:nvPr>
            <p:extLst>
              <p:ext uri="{D42A27DB-BD31-4B8C-83A1-F6EECF244321}">
                <p14:modId xmlns:p14="http://schemas.microsoft.com/office/powerpoint/2010/main" val="3900802901"/>
              </p:ext>
            </p:extLst>
          </p:nvPr>
        </p:nvGraphicFramePr>
        <p:xfrm>
          <a:off x="416719" y="1428590"/>
          <a:ext cx="10076810" cy="4429288"/>
        </p:xfrm>
        <a:graphic>
          <a:graphicData uri="http://schemas.openxmlformats.org/drawingml/2006/table">
            <a:tbl>
              <a:tblPr/>
              <a:tblGrid>
                <a:gridCol w="515981">
                  <a:extLst>
                    <a:ext uri="{9D8B030D-6E8A-4147-A177-3AD203B41FA5}">
                      <a16:colId xmlns:a16="http://schemas.microsoft.com/office/drawing/2014/main" val="1422731872"/>
                    </a:ext>
                  </a:extLst>
                </a:gridCol>
                <a:gridCol w="2124629">
                  <a:extLst>
                    <a:ext uri="{9D8B030D-6E8A-4147-A177-3AD203B41FA5}">
                      <a16:colId xmlns:a16="http://schemas.microsoft.com/office/drawing/2014/main" val="3594364369"/>
                    </a:ext>
                  </a:extLst>
                </a:gridCol>
                <a:gridCol w="3718100">
                  <a:extLst>
                    <a:ext uri="{9D8B030D-6E8A-4147-A177-3AD203B41FA5}">
                      <a16:colId xmlns:a16="http://schemas.microsoft.com/office/drawing/2014/main" val="2856688786"/>
                    </a:ext>
                  </a:extLst>
                </a:gridCol>
                <a:gridCol w="3718100">
                  <a:extLst>
                    <a:ext uri="{9D8B030D-6E8A-4147-A177-3AD203B41FA5}">
                      <a16:colId xmlns:a16="http://schemas.microsoft.com/office/drawing/2014/main" val="871271288"/>
                    </a:ext>
                  </a:extLst>
                </a:gridCol>
              </a:tblGrid>
              <a:tr h="340778">
                <a:tc>
                  <a:txBody>
                    <a:bodyPr/>
                    <a:lstStyle/>
                    <a:p>
                      <a:pPr algn="l" fontAlgn="b"/>
                      <a:r>
                        <a:rPr lang="de-CH" sz="1400" b="0" i="0" u="none" strike="noStrike">
                          <a:solidFill>
                            <a:srgbClr val="000000"/>
                          </a:solidFill>
                          <a:effectLst/>
                          <a:latin typeface="Open Sans" panose="020B0606030504020204" pitchFamily="34" charset="0"/>
                        </a:rPr>
                        <a:t> </a:t>
                      </a:r>
                    </a:p>
                  </a:txBody>
                  <a:tcPr marL="4763" marR="4763" marT="476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CH" sz="1400" b="0" i="0" u="none" strike="noStrike" dirty="0">
                          <a:solidFill>
                            <a:srgbClr val="000000"/>
                          </a:solidFill>
                          <a:effectLst/>
                          <a:latin typeface="Open Sans" panose="020B0606030504020204" pitchFamily="34" charset="0"/>
                        </a:rPr>
                        <a:t>Miete</a:t>
                      </a:r>
                    </a:p>
                  </a:txBody>
                  <a:tcPr marL="4763" marR="4763" marT="476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CH" sz="1400" b="0" i="0" u="none" strike="noStrike" dirty="0">
                          <a:solidFill>
                            <a:srgbClr val="000000"/>
                          </a:solidFill>
                          <a:effectLst/>
                          <a:latin typeface="Open Sans" panose="020B0606030504020204" pitchFamily="34" charset="0"/>
                        </a:rPr>
                        <a:t>Kauf + Vermietung</a:t>
                      </a:r>
                    </a:p>
                  </a:txBody>
                  <a:tcPr marL="4763" marR="4763" marT="476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CH" sz="1400" b="0" i="0" u="none" strike="noStrike" dirty="0">
                          <a:solidFill>
                            <a:srgbClr val="000000"/>
                          </a:solidFill>
                          <a:effectLst/>
                          <a:latin typeface="Open Sans" panose="020B0606030504020204" pitchFamily="34" charset="0"/>
                        </a:rPr>
                        <a:t>Kauf + Eigenmiete</a:t>
                      </a:r>
                    </a:p>
                  </a:txBody>
                  <a:tcPr marL="4763" marR="4763" marT="476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11466026"/>
                  </a:ext>
                </a:extLst>
              </a:tr>
              <a:tr h="340778">
                <a:tc>
                  <a:txBody>
                    <a:bodyPr/>
                    <a:lstStyle/>
                    <a:p>
                      <a:pPr algn="l" fontAlgn="b"/>
                      <a:r>
                        <a:rPr lang="de-CH" sz="1400" b="0" i="0" u="none" strike="noStrike">
                          <a:solidFill>
                            <a:srgbClr val="000000"/>
                          </a:solidFill>
                          <a:effectLst/>
                          <a:latin typeface="Open Sans" panose="020B0606030504020204" pitchFamily="34" charset="0"/>
                        </a:rPr>
                        <a:t>-</a:t>
                      </a:r>
                    </a:p>
                  </a:txBody>
                  <a:tcPr marL="4763" marR="4763" marT="4763"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de-CH" sz="1400" b="0" i="0" u="none" strike="noStrike" dirty="0">
                          <a:solidFill>
                            <a:srgbClr val="000000"/>
                          </a:solidFill>
                          <a:effectLst/>
                          <a:highlight>
                            <a:srgbClr val="00FFFF"/>
                          </a:highlight>
                          <a:latin typeface="Open Sans" panose="020B0606030504020204" pitchFamily="34" charset="0"/>
                        </a:rPr>
                        <a:t>Mietzinsausgaben</a:t>
                      </a:r>
                    </a:p>
                  </a:txBody>
                  <a:tcPr marL="4763" marR="4763" marT="4763"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de-CH" sz="1400" b="0" i="0" u="none" strike="noStrike" dirty="0">
                          <a:solidFill>
                            <a:srgbClr val="000000"/>
                          </a:solidFill>
                          <a:effectLst/>
                          <a:highlight>
                            <a:srgbClr val="00FFFF"/>
                          </a:highlight>
                          <a:latin typeface="Open Sans" panose="020B0606030504020204" pitchFamily="34" charset="0"/>
                        </a:rPr>
                        <a:t>Mietzinsausgaben</a:t>
                      </a:r>
                    </a:p>
                  </a:txBody>
                  <a:tcPr marL="4763" marR="4763" marT="4763"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de-CH" sz="1400" b="0" i="0" u="none" strike="noStrike" dirty="0">
                          <a:solidFill>
                            <a:srgbClr val="000000"/>
                          </a:solidFill>
                          <a:effectLst/>
                          <a:latin typeface="Open Sans" panose="020B0606030504020204" pitchFamily="34" charset="0"/>
                        </a:rPr>
                        <a:t> </a:t>
                      </a:r>
                    </a:p>
                  </a:txBody>
                  <a:tcPr marL="4763" marR="4763" marT="4763"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824141279"/>
                  </a:ext>
                </a:extLst>
              </a:tr>
              <a:tr h="340778">
                <a:tc>
                  <a:txBody>
                    <a:bodyPr/>
                    <a:lstStyle/>
                    <a:p>
                      <a:pPr algn="l" fontAlgn="b"/>
                      <a:r>
                        <a:rPr lang="de-CH" sz="1400" b="0" i="0" u="none" strike="noStrike">
                          <a:solidFill>
                            <a:srgbClr val="000000"/>
                          </a:solidFill>
                          <a:effectLst/>
                          <a:latin typeface="Open Sans" panose="020B0606030504020204" pitchFamily="34" charset="0"/>
                        </a:rPr>
                        <a:t>+</a:t>
                      </a:r>
                    </a:p>
                  </a:txBody>
                  <a:tcPr marL="4763" marR="4763" marT="4763"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CH" sz="1400" b="0" i="0" u="none" strike="noStrike">
                          <a:solidFill>
                            <a:srgbClr val="000000"/>
                          </a:solidFill>
                          <a:effectLst/>
                          <a:latin typeface="Open Sans" panose="020B0606030504020204" pitchFamily="34" charset="0"/>
                        </a:rPr>
                        <a:t> </a:t>
                      </a:r>
                    </a:p>
                  </a:txBody>
                  <a:tcPr marL="4763" marR="4763" marT="4763"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CH" sz="1400" b="0" i="0" u="none" strike="noStrike">
                          <a:solidFill>
                            <a:srgbClr val="000000"/>
                          </a:solidFill>
                          <a:effectLst/>
                          <a:latin typeface="Open Sans" panose="020B0606030504020204" pitchFamily="34" charset="0"/>
                        </a:rPr>
                        <a:t>Mietzinseinnahmen</a:t>
                      </a:r>
                    </a:p>
                  </a:txBody>
                  <a:tcPr marL="4763" marR="4763" marT="4763"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CH" sz="1400" b="0" i="0" u="none" strike="sngStrike" dirty="0">
                          <a:solidFill>
                            <a:srgbClr val="000000"/>
                          </a:solidFill>
                          <a:effectLst/>
                          <a:highlight>
                            <a:srgbClr val="FFFF00"/>
                          </a:highlight>
                          <a:latin typeface="Open Sans" panose="020B0606030504020204" pitchFamily="34" charset="0"/>
                        </a:rPr>
                        <a:t>Gesparte Mietzinsausgaben </a:t>
                      </a:r>
                    </a:p>
                  </a:txBody>
                  <a:tcPr marL="4763" marR="4763" marT="4763"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71407899"/>
                  </a:ext>
                </a:extLst>
              </a:tr>
              <a:tr h="340778">
                <a:tc>
                  <a:txBody>
                    <a:bodyPr/>
                    <a:lstStyle/>
                    <a:p>
                      <a:pPr algn="l" fontAlgn="b"/>
                      <a:r>
                        <a:rPr lang="de-CH" sz="1400" b="0" i="0" u="none" strike="noStrike">
                          <a:solidFill>
                            <a:srgbClr val="000000"/>
                          </a:solidFill>
                          <a:effectLst/>
                          <a:latin typeface="Open Sans" panose="020B0606030504020204" pitchFamily="34" charset="0"/>
                        </a:rPr>
                        <a:t>-</a:t>
                      </a:r>
                    </a:p>
                  </a:txBody>
                  <a:tcPr marL="4763" marR="4763" marT="476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CH" sz="1400" b="0" i="0" u="none" strike="noStrike">
                          <a:solidFill>
                            <a:srgbClr val="000000"/>
                          </a:solidFill>
                          <a:effectLst/>
                          <a:latin typeface="Open Sans" panose="020B0606030504020204" pitchFamily="34" charset="0"/>
                        </a:rPr>
                        <a:t> </a:t>
                      </a:r>
                    </a:p>
                  </a:txBody>
                  <a:tcPr marL="4763" marR="4763" marT="476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CH" sz="1400" b="0" i="0" u="none" strike="noStrike">
                          <a:solidFill>
                            <a:srgbClr val="000000"/>
                          </a:solidFill>
                          <a:effectLst/>
                          <a:latin typeface="Open Sans" panose="020B0606030504020204" pitchFamily="34" charset="0"/>
                        </a:rPr>
                        <a:t>Transaktionskosten</a:t>
                      </a:r>
                    </a:p>
                  </a:txBody>
                  <a:tcPr marL="4763" marR="4763" marT="476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CH" sz="1400" b="0" i="0" u="none" strike="noStrike">
                          <a:solidFill>
                            <a:srgbClr val="000000"/>
                          </a:solidFill>
                          <a:effectLst/>
                          <a:latin typeface="Open Sans" panose="020B0606030504020204" pitchFamily="34" charset="0"/>
                        </a:rPr>
                        <a:t>Transaktionskosten</a:t>
                      </a:r>
                    </a:p>
                  </a:txBody>
                  <a:tcPr marL="4763" marR="4763" marT="476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72674220"/>
                  </a:ext>
                </a:extLst>
              </a:tr>
              <a:tr h="340778">
                <a:tc>
                  <a:txBody>
                    <a:bodyPr/>
                    <a:lstStyle/>
                    <a:p>
                      <a:pPr algn="l" fontAlgn="b"/>
                      <a:r>
                        <a:rPr lang="de-CH" sz="1400" b="0" i="0" u="none" strike="noStrike">
                          <a:solidFill>
                            <a:srgbClr val="000000"/>
                          </a:solidFill>
                          <a:effectLst/>
                          <a:latin typeface="Open Sans" panose="020B0606030504020204" pitchFamily="34" charset="0"/>
                        </a:rPr>
                        <a:t>-</a:t>
                      </a:r>
                    </a:p>
                  </a:txBody>
                  <a:tcPr marL="4763" marR="4763" marT="476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CH" sz="1400" b="0" i="0" u="none" strike="noStrike">
                          <a:solidFill>
                            <a:srgbClr val="000000"/>
                          </a:solidFill>
                          <a:effectLst/>
                          <a:latin typeface="Open Sans" panose="020B0606030504020204" pitchFamily="34" charset="0"/>
                        </a:rPr>
                        <a:t> </a:t>
                      </a:r>
                    </a:p>
                  </a:txBody>
                  <a:tcPr marL="4763" marR="4763" marT="476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CH" sz="1400" b="0" i="0" u="none" strike="noStrike">
                          <a:solidFill>
                            <a:srgbClr val="000000"/>
                          </a:solidFill>
                          <a:effectLst/>
                          <a:latin typeface="Open Sans" panose="020B0606030504020204" pitchFamily="34" charset="0"/>
                        </a:rPr>
                        <a:t>Hypothekarzinsen</a:t>
                      </a:r>
                    </a:p>
                  </a:txBody>
                  <a:tcPr marL="4763" marR="4763" marT="476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CH" sz="1400" b="0" i="0" u="none" strike="noStrike">
                          <a:solidFill>
                            <a:srgbClr val="000000"/>
                          </a:solidFill>
                          <a:effectLst/>
                          <a:latin typeface="Open Sans" panose="020B0606030504020204" pitchFamily="34" charset="0"/>
                        </a:rPr>
                        <a:t>Hypothekarzinsen</a:t>
                      </a:r>
                    </a:p>
                  </a:txBody>
                  <a:tcPr marL="4763" marR="4763" marT="476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82974152"/>
                  </a:ext>
                </a:extLst>
              </a:tr>
              <a:tr h="340778">
                <a:tc>
                  <a:txBody>
                    <a:bodyPr/>
                    <a:lstStyle/>
                    <a:p>
                      <a:pPr algn="l" fontAlgn="b"/>
                      <a:r>
                        <a:rPr lang="de-CH" sz="1400" b="0" i="0" u="none" strike="noStrike">
                          <a:solidFill>
                            <a:srgbClr val="000000"/>
                          </a:solidFill>
                          <a:effectLst/>
                          <a:latin typeface="Open Sans" panose="020B0606030504020204" pitchFamily="34" charset="0"/>
                        </a:rPr>
                        <a:t>-</a:t>
                      </a:r>
                    </a:p>
                  </a:txBody>
                  <a:tcPr marL="4763" marR="4763" marT="4763"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de-CH" sz="1400" b="0" i="0" u="none" strike="noStrike" dirty="0">
                          <a:solidFill>
                            <a:srgbClr val="000000"/>
                          </a:solidFill>
                          <a:effectLst/>
                          <a:latin typeface="Open Sans" panose="020B0606030504020204" pitchFamily="34" charset="0"/>
                        </a:rPr>
                        <a:t> </a:t>
                      </a:r>
                    </a:p>
                  </a:txBody>
                  <a:tcPr marL="4763" marR="4763" marT="4763"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de-CH" sz="1400" b="0" i="0" u="none" strike="noStrike" dirty="0">
                          <a:solidFill>
                            <a:srgbClr val="000000"/>
                          </a:solidFill>
                          <a:effectLst/>
                          <a:latin typeface="Open Sans" panose="020B0606030504020204" pitchFamily="34" charset="0"/>
                        </a:rPr>
                        <a:t>Steuern auf Mieteinnahme</a:t>
                      </a:r>
                    </a:p>
                  </a:txBody>
                  <a:tcPr marL="4763" marR="4763" marT="4763"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de-CH" sz="1400" b="0" i="0" u="none" strike="noStrike" dirty="0">
                          <a:solidFill>
                            <a:srgbClr val="000000"/>
                          </a:solidFill>
                          <a:effectLst/>
                          <a:latin typeface="Open Sans" panose="020B0606030504020204" pitchFamily="34" charset="0"/>
                        </a:rPr>
                        <a:t> </a:t>
                      </a:r>
                    </a:p>
                  </a:txBody>
                  <a:tcPr marL="4763" marR="4763" marT="4763"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515529929"/>
                  </a:ext>
                </a:extLst>
              </a:tr>
              <a:tr h="340778">
                <a:tc>
                  <a:txBody>
                    <a:bodyPr/>
                    <a:lstStyle/>
                    <a:p>
                      <a:pPr algn="l" fontAlgn="b"/>
                      <a:r>
                        <a:rPr lang="de-CH" sz="1400" b="0" i="0" u="none" strike="noStrike">
                          <a:solidFill>
                            <a:srgbClr val="000000"/>
                          </a:solidFill>
                          <a:effectLst/>
                          <a:latin typeface="Open Sans" panose="020B0606030504020204" pitchFamily="34" charset="0"/>
                        </a:rPr>
                        <a:t>-</a:t>
                      </a:r>
                    </a:p>
                  </a:txBody>
                  <a:tcPr marL="4763" marR="4763" marT="4763"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CH" sz="1400" b="0" i="0" u="none" strike="noStrike">
                          <a:solidFill>
                            <a:srgbClr val="000000"/>
                          </a:solidFill>
                          <a:effectLst/>
                          <a:latin typeface="Open Sans" panose="020B0606030504020204" pitchFamily="34" charset="0"/>
                        </a:rPr>
                        <a:t> </a:t>
                      </a:r>
                    </a:p>
                  </a:txBody>
                  <a:tcPr marL="4763" marR="4763" marT="4763"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CH" sz="1400" b="0" i="0" u="none" strike="noStrike" dirty="0">
                          <a:solidFill>
                            <a:srgbClr val="000000"/>
                          </a:solidFill>
                          <a:effectLst/>
                          <a:latin typeface="Open Sans" panose="020B0606030504020204" pitchFamily="34" charset="0"/>
                        </a:rPr>
                        <a:t> </a:t>
                      </a:r>
                    </a:p>
                  </a:txBody>
                  <a:tcPr marL="4763" marR="4763" marT="4763"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CH" sz="1400" b="0" i="0" u="none" strike="noStrike" dirty="0">
                          <a:solidFill>
                            <a:srgbClr val="000000"/>
                          </a:solidFill>
                          <a:effectLst/>
                          <a:latin typeface="Open Sans" panose="020B0606030504020204" pitchFamily="34" charset="0"/>
                        </a:rPr>
                        <a:t>Steuern auf Eigenmietwert</a:t>
                      </a:r>
                    </a:p>
                  </a:txBody>
                  <a:tcPr marL="4763" marR="4763" marT="4763"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72905935"/>
                  </a:ext>
                </a:extLst>
              </a:tr>
              <a:tr h="340778">
                <a:tc>
                  <a:txBody>
                    <a:bodyPr/>
                    <a:lstStyle/>
                    <a:p>
                      <a:pPr algn="l" fontAlgn="b"/>
                      <a:r>
                        <a:rPr lang="de-CH" sz="1400" b="0" i="0" u="none" strike="noStrike">
                          <a:solidFill>
                            <a:srgbClr val="000000"/>
                          </a:solidFill>
                          <a:effectLst/>
                          <a:latin typeface="Open Sans" panose="020B0606030504020204" pitchFamily="34" charset="0"/>
                        </a:rPr>
                        <a:t>-</a:t>
                      </a:r>
                    </a:p>
                  </a:txBody>
                  <a:tcPr marL="4763" marR="4763" marT="4763"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de-CH" sz="1400" b="0" i="0" u="none" strike="noStrike">
                          <a:solidFill>
                            <a:srgbClr val="000000"/>
                          </a:solidFill>
                          <a:effectLst/>
                          <a:latin typeface="Open Sans" panose="020B0606030504020204" pitchFamily="34" charset="0"/>
                        </a:rPr>
                        <a:t> </a:t>
                      </a:r>
                    </a:p>
                  </a:txBody>
                  <a:tcPr marL="4763" marR="4763" marT="4763"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de-CH" sz="1400" b="0" i="0" u="none" strike="noStrike">
                          <a:solidFill>
                            <a:srgbClr val="000000"/>
                          </a:solidFill>
                          <a:effectLst/>
                          <a:latin typeface="Open Sans" panose="020B0606030504020204" pitchFamily="34" charset="0"/>
                        </a:rPr>
                        <a:t>Unterhalt und Reparatur</a:t>
                      </a:r>
                    </a:p>
                  </a:txBody>
                  <a:tcPr marL="4763" marR="4763" marT="4763"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de-CH" sz="1400" b="0" i="0" u="none" strike="noStrike">
                          <a:solidFill>
                            <a:srgbClr val="000000"/>
                          </a:solidFill>
                          <a:effectLst/>
                          <a:latin typeface="Open Sans" panose="020B0606030504020204" pitchFamily="34" charset="0"/>
                        </a:rPr>
                        <a:t>Unterhalt und Reparatur</a:t>
                      </a:r>
                    </a:p>
                  </a:txBody>
                  <a:tcPr marL="4763" marR="4763" marT="4763"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547482081"/>
                  </a:ext>
                </a:extLst>
              </a:tr>
              <a:tr h="340778">
                <a:tc>
                  <a:txBody>
                    <a:bodyPr/>
                    <a:lstStyle/>
                    <a:p>
                      <a:pPr algn="l" fontAlgn="b"/>
                      <a:r>
                        <a:rPr lang="de-CH" sz="1400" b="0" i="0" u="none" strike="noStrike">
                          <a:solidFill>
                            <a:srgbClr val="000000"/>
                          </a:solidFill>
                          <a:effectLst/>
                          <a:latin typeface="Open Sans" panose="020B0606030504020204" pitchFamily="34" charset="0"/>
                        </a:rPr>
                        <a:t>-</a:t>
                      </a:r>
                    </a:p>
                  </a:txBody>
                  <a:tcPr marL="4763" marR="4763" marT="4763" marB="0" anchor="b">
                    <a:lnL>
                      <a:noFill/>
                    </a:lnL>
                    <a:lnR>
                      <a:noFill/>
                    </a:lnR>
                    <a:lnT>
                      <a:noFill/>
                    </a:lnT>
                    <a:lnB>
                      <a:noFill/>
                    </a:lnB>
                    <a:solidFill>
                      <a:srgbClr val="FFFFFF"/>
                    </a:solidFill>
                  </a:tcPr>
                </a:tc>
                <a:tc>
                  <a:txBody>
                    <a:bodyPr/>
                    <a:lstStyle/>
                    <a:p>
                      <a:pPr algn="l" fontAlgn="b"/>
                      <a:r>
                        <a:rPr lang="de-CH" sz="1400" b="0" i="0" u="none" strike="noStrike">
                          <a:solidFill>
                            <a:srgbClr val="000000"/>
                          </a:solidFill>
                          <a:effectLst/>
                          <a:latin typeface="Open Sans" panose="020B0606030504020204" pitchFamily="34" charset="0"/>
                        </a:rPr>
                        <a:t> </a:t>
                      </a:r>
                    </a:p>
                  </a:txBody>
                  <a:tcPr marL="4763" marR="4763" marT="4763" marB="0" anchor="b">
                    <a:lnL>
                      <a:noFill/>
                    </a:lnL>
                    <a:lnR>
                      <a:noFill/>
                    </a:lnR>
                    <a:lnT>
                      <a:noFill/>
                    </a:lnT>
                    <a:lnB>
                      <a:noFill/>
                    </a:lnB>
                    <a:solidFill>
                      <a:srgbClr val="FFFFFF"/>
                    </a:solidFill>
                  </a:tcPr>
                </a:tc>
                <a:tc>
                  <a:txBody>
                    <a:bodyPr/>
                    <a:lstStyle/>
                    <a:p>
                      <a:pPr algn="l" fontAlgn="b"/>
                      <a:r>
                        <a:rPr lang="de-CH" sz="1400" b="0" i="0" u="none" strike="noStrike">
                          <a:solidFill>
                            <a:srgbClr val="000000"/>
                          </a:solidFill>
                          <a:effectLst/>
                          <a:latin typeface="Open Sans" panose="020B0606030504020204" pitchFamily="34" charset="0"/>
                        </a:rPr>
                        <a:t>Arbeitsaufwand Unterhalt</a:t>
                      </a:r>
                    </a:p>
                  </a:txBody>
                  <a:tcPr marL="4763" marR="4763" marT="4763" marB="0" anchor="b">
                    <a:lnL>
                      <a:noFill/>
                    </a:lnL>
                    <a:lnR>
                      <a:noFill/>
                    </a:lnR>
                    <a:lnT>
                      <a:noFill/>
                    </a:lnT>
                    <a:lnB>
                      <a:noFill/>
                    </a:lnB>
                    <a:solidFill>
                      <a:srgbClr val="FFFFFF"/>
                    </a:solidFill>
                  </a:tcPr>
                </a:tc>
                <a:tc>
                  <a:txBody>
                    <a:bodyPr/>
                    <a:lstStyle/>
                    <a:p>
                      <a:pPr algn="l" fontAlgn="b"/>
                      <a:r>
                        <a:rPr lang="de-CH" sz="1400" b="0" i="0" u="none" strike="noStrike">
                          <a:solidFill>
                            <a:srgbClr val="000000"/>
                          </a:solidFill>
                          <a:effectLst/>
                          <a:latin typeface="Open Sans" panose="020B0606030504020204" pitchFamily="34" charset="0"/>
                        </a:rPr>
                        <a:t>Arbeitsaufwand Unterhalt</a:t>
                      </a:r>
                    </a:p>
                  </a:txBody>
                  <a:tcPr marL="4763" marR="4763" marT="4763" marB="0" anchor="b">
                    <a:lnL>
                      <a:noFill/>
                    </a:lnL>
                    <a:lnR>
                      <a:noFill/>
                    </a:lnR>
                    <a:lnT>
                      <a:noFill/>
                    </a:lnT>
                    <a:lnB>
                      <a:noFill/>
                    </a:lnB>
                    <a:solidFill>
                      <a:srgbClr val="FFFFFF"/>
                    </a:solidFill>
                  </a:tcPr>
                </a:tc>
                <a:extLst>
                  <a:ext uri="{0D108BD9-81ED-4DB2-BD59-A6C34878D82A}">
                    <a16:rowId xmlns:a16="http://schemas.microsoft.com/office/drawing/2014/main" val="1002151202"/>
                  </a:ext>
                </a:extLst>
              </a:tr>
              <a:tr h="340778">
                <a:tc>
                  <a:txBody>
                    <a:bodyPr/>
                    <a:lstStyle/>
                    <a:p>
                      <a:pPr algn="l" fontAlgn="b"/>
                      <a:r>
                        <a:rPr lang="de-CH" sz="1400" b="0" i="0" u="none" strike="noStrike">
                          <a:solidFill>
                            <a:srgbClr val="000000"/>
                          </a:solidFill>
                          <a:effectLst/>
                          <a:latin typeface="Open Sans" panose="020B0606030504020204" pitchFamily="34" charset="0"/>
                        </a:rPr>
                        <a:t>-</a:t>
                      </a:r>
                    </a:p>
                  </a:txBody>
                  <a:tcPr marL="4763" marR="4763" marT="4763"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CH" sz="1400" b="0" i="0" u="none" strike="noStrike">
                          <a:solidFill>
                            <a:srgbClr val="000000"/>
                          </a:solidFill>
                          <a:effectLst/>
                          <a:latin typeface="Open Sans" panose="020B0606030504020204" pitchFamily="34" charset="0"/>
                        </a:rPr>
                        <a:t> </a:t>
                      </a:r>
                    </a:p>
                  </a:txBody>
                  <a:tcPr marL="4763" marR="4763" marT="4763"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CH" sz="1400" b="0" i="0" u="none" strike="noStrike">
                          <a:solidFill>
                            <a:srgbClr val="000000"/>
                          </a:solidFill>
                          <a:effectLst/>
                          <a:latin typeface="Open Sans" panose="020B0606030504020204" pitchFamily="34" charset="0"/>
                        </a:rPr>
                        <a:t>Arbeitsaufwand Verwaltung</a:t>
                      </a:r>
                    </a:p>
                  </a:txBody>
                  <a:tcPr marL="4763" marR="4763" marT="4763"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CH" sz="1400" b="0" i="0" u="none" strike="noStrike">
                          <a:solidFill>
                            <a:srgbClr val="000000"/>
                          </a:solidFill>
                          <a:effectLst/>
                          <a:latin typeface="Open Sans" panose="020B0606030504020204" pitchFamily="34" charset="0"/>
                        </a:rPr>
                        <a:t> </a:t>
                      </a:r>
                    </a:p>
                  </a:txBody>
                  <a:tcPr marL="4763" marR="4763" marT="4763"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1793262"/>
                  </a:ext>
                </a:extLst>
              </a:tr>
              <a:tr h="340778">
                <a:tc>
                  <a:txBody>
                    <a:bodyPr/>
                    <a:lstStyle/>
                    <a:p>
                      <a:pPr algn="l" fontAlgn="b"/>
                      <a:r>
                        <a:rPr lang="de-CH" sz="1400" b="0" i="0" u="none" strike="noStrike">
                          <a:solidFill>
                            <a:srgbClr val="000000"/>
                          </a:solidFill>
                          <a:effectLst/>
                          <a:latin typeface="Open Sans" panose="020B0606030504020204" pitchFamily="34" charset="0"/>
                        </a:rPr>
                        <a:t>-</a:t>
                      </a:r>
                    </a:p>
                  </a:txBody>
                  <a:tcPr marL="4763" marR="4763" marT="4763"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de-CH" sz="1400" b="0" i="0" u="none" strike="noStrike">
                          <a:solidFill>
                            <a:srgbClr val="000000"/>
                          </a:solidFill>
                          <a:effectLst/>
                          <a:latin typeface="Open Sans" panose="020B0606030504020204" pitchFamily="34" charset="0"/>
                        </a:rPr>
                        <a:t> </a:t>
                      </a:r>
                    </a:p>
                  </a:txBody>
                  <a:tcPr marL="4763" marR="4763" marT="4763"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de-CH" sz="1400" b="0" i="0" u="none" strike="noStrike" dirty="0">
                          <a:solidFill>
                            <a:srgbClr val="000000"/>
                          </a:solidFill>
                          <a:effectLst/>
                          <a:latin typeface="Open Sans" panose="020B0606030504020204" pitchFamily="34" charset="0"/>
                        </a:rPr>
                        <a:t> </a:t>
                      </a:r>
                      <a:r>
                        <a:rPr lang="de-CH" sz="1400" b="0" i="0" u="none" strike="sngStrike" dirty="0">
                          <a:solidFill>
                            <a:srgbClr val="000000"/>
                          </a:solidFill>
                          <a:effectLst/>
                          <a:highlight>
                            <a:srgbClr val="FFFF00"/>
                          </a:highlight>
                          <a:latin typeface="Open Sans" panose="020B0606030504020204" pitchFamily="34" charset="0"/>
                        </a:rPr>
                        <a:t>Opportunitätskosten der Investition</a:t>
                      </a:r>
                    </a:p>
                  </a:txBody>
                  <a:tcPr marL="4763" marR="4763" marT="4763"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de-CH" sz="1400" b="0" i="0" u="none" strike="noStrike" dirty="0">
                          <a:solidFill>
                            <a:srgbClr val="000000"/>
                          </a:solidFill>
                          <a:effectLst/>
                          <a:latin typeface="Open Sans" panose="020B0606030504020204" pitchFamily="34" charset="0"/>
                        </a:rPr>
                        <a:t> </a:t>
                      </a:r>
                      <a:r>
                        <a:rPr lang="de-CH" sz="1400" b="0" i="0" u="none" strike="sngStrike" dirty="0">
                          <a:solidFill>
                            <a:srgbClr val="000000"/>
                          </a:solidFill>
                          <a:effectLst/>
                          <a:highlight>
                            <a:srgbClr val="FFFF00"/>
                          </a:highlight>
                          <a:latin typeface="Open Sans" panose="020B0606030504020204" pitchFamily="34" charset="0"/>
                        </a:rPr>
                        <a:t>Opportunitätskosten der Investition</a:t>
                      </a:r>
                      <a:endParaRPr lang="de-CH" sz="1400" b="0" i="0" u="none" strike="noStrike" dirty="0">
                        <a:solidFill>
                          <a:srgbClr val="000000"/>
                        </a:solidFill>
                        <a:effectLst/>
                        <a:highlight>
                          <a:srgbClr val="FFFF00"/>
                        </a:highlight>
                        <a:latin typeface="Open Sans" panose="020B0606030504020204" pitchFamily="34" charset="0"/>
                      </a:endParaRPr>
                    </a:p>
                  </a:txBody>
                  <a:tcPr marL="4763" marR="4763" marT="4763"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226013239"/>
                  </a:ext>
                </a:extLst>
              </a:tr>
              <a:tr h="680730">
                <a:tc>
                  <a:txBody>
                    <a:bodyPr/>
                    <a:lstStyle/>
                    <a:p>
                      <a:pPr algn="l" fontAlgn="b"/>
                      <a:r>
                        <a:rPr lang="de-CH" sz="1400" b="0" i="0" u="none" strike="noStrike">
                          <a:solidFill>
                            <a:srgbClr val="000000"/>
                          </a:solidFill>
                          <a:effectLst/>
                          <a:latin typeface="Open Sans" panose="020B0606030504020204" pitchFamily="34" charset="0"/>
                        </a:rPr>
                        <a:t>+</a:t>
                      </a:r>
                    </a:p>
                  </a:txBody>
                  <a:tcPr marL="4763" marR="4763" marT="4763"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CH" sz="1400" b="0" i="0" u="none" strike="noStrike" dirty="0">
                          <a:solidFill>
                            <a:srgbClr val="000000"/>
                          </a:solidFill>
                          <a:effectLst/>
                          <a:highlight>
                            <a:srgbClr val="00FFFF"/>
                          </a:highlight>
                          <a:latin typeface="Open Sans" panose="020B0606030504020204" pitchFamily="34" charset="0"/>
                        </a:rPr>
                        <a:t>Rendite auf investiertes Kapital</a:t>
                      </a:r>
                    </a:p>
                  </a:txBody>
                  <a:tcPr marL="4763" marR="4763" marT="4763"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CH" sz="1400" b="0" i="0" u="none" strike="noStrike" dirty="0">
                          <a:solidFill>
                            <a:srgbClr val="000000"/>
                          </a:solidFill>
                          <a:effectLst/>
                          <a:latin typeface="Open Sans" panose="020B0606030504020204" pitchFamily="34" charset="0"/>
                        </a:rPr>
                        <a:t> </a:t>
                      </a:r>
                    </a:p>
                  </a:txBody>
                  <a:tcPr marL="4763" marR="4763" marT="4763"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de-CH" sz="1400" b="0" i="0" u="none" strike="noStrike" dirty="0">
                          <a:solidFill>
                            <a:srgbClr val="000000"/>
                          </a:solidFill>
                          <a:effectLst/>
                          <a:latin typeface="Open Sans" panose="020B0606030504020204" pitchFamily="34" charset="0"/>
                        </a:rPr>
                        <a:t> </a:t>
                      </a:r>
                    </a:p>
                  </a:txBody>
                  <a:tcPr marL="4763" marR="4763" marT="4763"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7930824"/>
                  </a:ext>
                </a:extLst>
              </a:tr>
            </a:tbl>
          </a:graphicData>
        </a:graphic>
      </p:graphicFrame>
      <p:sp>
        <p:nvSpPr>
          <p:cNvPr id="2" name="Foliennummernplatzhalter 1">
            <a:extLst>
              <a:ext uri="{FF2B5EF4-FFF2-40B4-BE49-F238E27FC236}">
                <a16:creationId xmlns:a16="http://schemas.microsoft.com/office/drawing/2014/main" id="{F59BA28C-A759-671F-930F-D93AB4079C96}"/>
              </a:ext>
            </a:extLst>
          </p:cNvPr>
          <p:cNvSpPr>
            <a:spLocks noGrp="1"/>
          </p:cNvSpPr>
          <p:nvPr>
            <p:ph type="sldNum" sz="quarter" idx="12"/>
          </p:nvPr>
        </p:nvSpPr>
        <p:spPr/>
        <p:txBody>
          <a:bodyPr/>
          <a:lstStyle/>
          <a:p>
            <a:fld id="{C457ADC7-274A-47E8-AAD9-968732228F3F}" type="slidenum">
              <a:rPr lang="de-CH" smtClean="0"/>
              <a:t>22</a:t>
            </a:fld>
            <a:endParaRPr lang="de-CH"/>
          </a:p>
        </p:txBody>
      </p:sp>
    </p:spTree>
    <p:extLst>
      <p:ext uri="{BB962C8B-B14F-4D97-AF65-F5344CB8AC3E}">
        <p14:creationId xmlns:p14="http://schemas.microsoft.com/office/powerpoint/2010/main" val="41878952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7864444B-C789-ED22-0F42-C838F8F65898}"/>
              </a:ext>
            </a:extLst>
          </p:cNvPr>
          <p:cNvSpPr>
            <a:spLocks noGrp="1"/>
          </p:cNvSpPr>
          <p:nvPr>
            <p:ph type="title"/>
          </p:nvPr>
        </p:nvSpPr>
        <p:spPr/>
        <p:txBody>
          <a:bodyPr/>
          <a:lstStyle/>
          <a:p>
            <a:r>
              <a:rPr lang="de-CH" dirty="0"/>
              <a:t>Der Erwartungswert</a:t>
            </a:r>
          </a:p>
        </p:txBody>
      </p:sp>
      <p:sp>
        <p:nvSpPr>
          <p:cNvPr id="5" name="Textplatzhalter 4">
            <a:extLst>
              <a:ext uri="{FF2B5EF4-FFF2-40B4-BE49-F238E27FC236}">
                <a16:creationId xmlns:a16="http://schemas.microsoft.com/office/drawing/2014/main" id="{537824A5-0A41-594E-87CC-B22CF394C486}"/>
              </a:ext>
            </a:extLst>
          </p:cNvPr>
          <p:cNvSpPr>
            <a:spLocks noGrp="1"/>
          </p:cNvSpPr>
          <p:nvPr>
            <p:ph type="body" idx="1"/>
          </p:nvPr>
        </p:nvSpPr>
        <p:spPr/>
        <p:txBody>
          <a:bodyPr/>
          <a:lstStyle/>
          <a:p>
            <a:r>
              <a:rPr lang="de-CH" dirty="0"/>
              <a:t>Entscheidungen treffen bei Unsicherheit</a:t>
            </a:r>
          </a:p>
        </p:txBody>
      </p:sp>
      <p:sp>
        <p:nvSpPr>
          <p:cNvPr id="2" name="Foliennummernplatzhalter 1">
            <a:extLst>
              <a:ext uri="{FF2B5EF4-FFF2-40B4-BE49-F238E27FC236}">
                <a16:creationId xmlns:a16="http://schemas.microsoft.com/office/drawing/2014/main" id="{4D948C14-9C3D-E2D0-A8BE-C4FC250F9E35}"/>
              </a:ext>
            </a:extLst>
          </p:cNvPr>
          <p:cNvSpPr>
            <a:spLocks noGrp="1"/>
          </p:cNvSpPr>
          <p:nvPr>
            <p:ph type="sldNum" sz="quarter" idx="12"/>
          </p:nvPr>
        </p:nvSpPr>
        <p:spPr/>
        <p:txBody>
          <a:bodyPr/>
          <a:lstStyle/>
          <a:p>
            <a:fld id="{C457ADC7-274A-47E8-AAD9-968732228F3F}" type="slidenum">
              <a:rPr lang="de-CH" smtClean="0"/>
              <a:t>23</a:t>
            </a:fld>
            <a:endParaRPr lang="de-CH"/>
          </a:p>
        </p:txBody>
      </p:sp>
    </p:spTree>
    <p:extLst>
      <p:ext uri="{BB962C8B-B14F-4D97-AF65-F5344CB8AC3E}">
        <p14:creationId xmlns:p14="http://schemas.microsoft.com/office/powerpoint/2010/main" val="19014300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1E1C94B-4655-D985-70CA-94F3C1C355B8}"/>
              </a:ext>
            </a:extLst>
          </p:cNvPr>
          <p:cNvSpPr>
            <a:spLocks noGrp="1"/>
          </p:cNvSpPr>
          <p:nvPr>
            <p:ph type="title"/>
          </p:nvPr>
        </p:nvSpPr>
        <p:spPr/>
        <p:txBody>
          <a:bodyPr/>
          <a:lstStyle/>
          <a:p>
            <a:r>
              <a:rPr lang="de-CH" dirty="0"/>
              <a:t>Wahrscheinlichkeiten</a:t>
            </a:r>
          </a:p>
        </p:txBody>
      </p:sp>
      <p:sp>
        <p:nvSpPr>
          <p:cNvPr id="24" name="Teilkreis 23">
            <a:extLst>
              <a:ext uri="{FF2B5EF4-FFF2-40B4-BE49-F238E27FC236}">
                <a16:creationId xmlns:a16="http://schemas.microsoft.com/office/drawing/2014/main" id="{17BD6CE5-728F-8185-E95B-1430B78BE737}"/>
              </a:ext>
            </a:extLst>
          </p:cNvPr>
          <p:cNvSpPr/>
          <p:nvPr/>
        </p:nvSpPr>
        <p:spPr>
          <a:xfrm rot="5400000" flipH="1">
            <a:off x="5208531" y="2363984"/>
            <a:ext cx="2086876" cy="2347227"/>
          </a:xfrm>
          <a:prstGeom prst="pie">
            <a:avLst>
              <a:gd name="adj1" fmla="val 0"/>
              <a:gd name="adj2" fmla="val 10806964"/>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chemeClr val="tx1"/>
              </a:solidFill>
            </a:endParaRPr>
          </a:p>
        </p:txBody>
      </p:sp>
      <p:sp>
        <p:nvSpPr>
          <p:cNvPr id="25" name="Teilkreis 24">
            <a:extLst>
              <a:ext uri="{FF2B5EF4-FFF2-40B4-BE49-F238E27FC236}">
                <a16:creationId xmlns:a16="http://schemas.microsoft.com/office/drawing/2014/main" id="{48A15A66-CB37-174E-914D-A98FEC6ED096}"/>
              </a:ext>
            </a:extLst>
          </p:cNvPr>
          <p:cNvSpPr/>
          <p:nvPr/>
        </p:nvSpPr>
        <p:spPr>
          <a:xfrm rot="16200000" flipH="1">
            <a:off x="5208532" y="2363363"/>
            <a:ext cx="2086876" cy="2347227"/>
          </a:xfrm>
          <a:prstGeom prst="pie">
            <a:avLst>
              <a:gd name="adj1" fmla="val 0"/>
              <a:gd name="adj2" fmla="val 10806964"/>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chemeClr val="tx1"/>
              </a:solidFill>
            </a:endParaRPr>
          </a:p>
        </p:txBody>
      </p:sp>
      <p:sp>
        <p:nvSpPr>
          <p:cNvPr id="26" name="Teilkreis 25">
            <a:extLst>
              <a:ext uri="{FF2B5EF4-FFF2-40B4-BE49-F238E27FC236}">
                <a16:creationId xmlns:a16="http://schemas.microsoft.com/office/drawing/2014/main" id="{3C519D92-DCE7-7DAE-24D6-C32AE5ECBF86}"/>
              </a:ext>
            </a:extLst>
          </p:cNvPr>
          <p:cNvSpPr/>
          <p:nvPr/>
        </p:nvSpPr>
        <p:spPr>
          <a:xfrm flipH="1">
            <a:off x="5078355" y="2444808"/>
            <a:ext cx="2347228" cy="2185580"/>
          </a:xfrm>
          <a:prstGeom prst="pie">
            <a:avLst>
              <a:gd name="adj1" fmla="val 0"/>
              <a:gd name="adj2" fmla="val 10806964"/>
            </a:avLst>
          </a:prstGeom>
          <a:solidFill>
            <a:schemeClr val="tx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chemeClr val="tx1"/>
              </a:solidFill>
            </a:endParaRPr>
          </a:p>
        </p:txBody>
      </p:sp>
      <p:sp>
        <p:nvSpPr>
          <p:cNvPr id="27" name="Textfeld 26">
            <a:extLst>
              <a:ext uri="{FF2B5EF4-FFF2-40B4-BE49-F238E27FC236}">
                <a16:creationId xmlns:a16="http://schemas.microsoft.com/office/drawing/2014/main" id="{DC124095-489C-721E-0D14-0CB199F9A9AF}"/>
              </a:ext>
            </a:extLst>
          </p:cNvPr>
          <p:cNvSpPr txBox="1"/>
          <p:nvPr/>
        </p:nvSpPr>
        <p:spPr>
          <a:xfrm>
            <a:off x="5978496" y="3858777"/>
            <a:ext cx="548548" cy="307777"/>
          </a:xfrm>
          <a:prstGeom prst="rect">
            <a:avLst/>
          </a:prstGeom>
          <a:noFill/>
        </p:spPr>
        <p:txBody>
          <a:bodyPr wrap="none" rtlCol="0">
            <a:spAutoFit/>
          </a:bodyPr>
          <a:lstStyle/>
          <a:p>
            <a:r>
              <a:rPr lang="de-DE" sz="1400" dirty="0"/>
              <a:t>0 Fr.</a:t>
            </a:r>
            <a:endParaRPr lang="de-CH" sz="1400" dirty="0"/>
          </a:p>
        </p:txBody>
      </p:sp>
      <p:sp>
        <p:nvSpPr>
          <p:cNvPr id="28" name="Textfeld 27">
            <a:extLst>
              <a:ext uri="{FF2B5EF4-FFF2-40B4-BE49-F238E27FC236}">
                <a16:creationId xmlns:a16="http://schemas.microsoft.com/office/drawing/2014/main" id="{B6BDD612-9D3E-E06B-2D8C-47D02421CF25}"/>
              </a:ext>
            </a:extLst>
          </p:cNvPr>
          <p:cNvSpPr txBox="1"/>
          <p:nvPr/>
        </p:nvSpPr>
        <p:spPr>
          <a:xfrm>
            <a:off x="6488345" y="2923677"/>
            <a:ext cx="548548" cy="307777"/>
          </a:xfrm>
          <a:prstGeom prst="rect">
            <a:avLst/>
          </a:prstGeom>
          <a:noFill/>
        </p:spPr>
        <p:txBody>
          <a:bodyPr wrap="none" rtlCol="0">
            <a:spAutoFit/>
          </a:bodyPr>
          <a:lstStyle/>
          <a:p>
            <a:r>
              <a:rPr lang="de-DE" sz="1400" dirty="0"/>
              <a:t>5</a:t>
            </a:r>
            <a:r>
              <a:rPr lang="de-CH" sz="1400" dirty="0"/>
              <a:t> Fr.</a:t>
            </a:r>
          </a:p>
        </p:txBody>
      </p:sp>
      <p:sp>
        <p:nvSpPr>
          <p:cNvPr id="29" name="Textfeld 28">
            <a:extLst>
              <a:ext uri="{FF2B5EF4-FFF2-40B4-BE49-F238E27FC236}">
                <a16:creationId xmlns:a16="http://schemas.microsoft.com/office/drawing/2014/main" id="{6F83A83E-5F8D-2FFF-43C1-D9E0299D4129}"/>
              </a:ext>
            </a:extLst>
          </p:cNvPr>
          <p:cNvSpPr txBox="1"/>
          <p:nvPr/>
        </p:nvSpPr>
        <p:spPr>
          <a:xfrm>
            <a:off x="5509878" y="2923676"/>
            <a:ext cx="651140" cy="307777"/>
          </a:xfrm>
          <a:prstGeom prst="rect">
            <a:avLst/>
          </a:prstGeom>
          <a:noFill/>
        </p:spPr>
        <p:txBody>
          <a:bodyPr wrap="none" rtlCol="0">
            <a:spAutoFit/>
          </a:bodyPr>
          <a:lstStyle/>
          <a:p>
            <a:r>
              <a:rPr lang="de-DE" sz="1400" dirty="0"/>
              <a:t>10 Fr.</a:t>
            </a:r>
            <a:endParaRPr lang="de-CH" sz="1400" dirty="0"/>
          </a:p>
        </p:txBody>
      </p:sp>
      <p:sp>
        <p:nvSpPr>
          <p:cNvPr id="30" name="Gleichschenkliges Dreieck 29">
            <a:extLst>
              <a:ext uri="{FF2B5EF4-FFF2-40B4-BE49-F238E27FC236}">
                <a16:creationId xmlns:a16="http://schemas.microsoft.com/office/drawing/2014/main" id="{A28CBFD4-9088-6CBE-0D4E-838DC9395699}"/>
              </a:ext>
            </a:extLst>
          </p:cNvPr>
          <p:cNvSpPr/>
          <p:nvPr/>
        </p:nvSpPr>
        <p:spPr>
          <a:xfrm>
            <a:off x="5289944" y="3503955"/>
            <a:ext cx="1924050" cy="1781740"/>
          </a:xfrm>
          <a:prstGeom prst="triangl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2" name="Textfeld 31">
            <a:extLst>
              <a:ext uri="{FF2B5EF4-FFF2-40B4-BE49-F238E27FC236}">
                <a16:creationId xmlns:a16="http://schemas.microsoft.com/office/drawing/2014/main" id="{203D6821-F5D8-072E-E523-F95D75DBF96C}"/>
              </a:ext>
            </a:extLst>
          </p:cNvPr>
          <p:cNvSpPr txBox="1"/>
          <p:nvPr/>
        </p:nvSpPr>
        <p:spPr>
          <a:xfrm>
            <a:off x="5078355" y="1653109"/>
            <a:ext cx="2470676" cy="369332"/>
          </a:xfrm>
          <a:prstGeom prst="rect">
            <a:avLst/>
          </a:prstGeom>
          <a:noFill/>
        </p:spPr>
        <p:txBody>
          <a:bodyPr wrap="none" rtlCol="0">
            <a:spAutoFit/>
          </a:bodyPr>
          <a:lstStyle/>
          <a:p>
            <a:r>
              <a:rPr lang="de-CH" dirty="0"/>
              <a:t>Glücksrad Turnverein</a:t>
            </a:r>
          </a:p>
        </p:txBody>
      </p:sp>
      <p:sp>
        <p:nvSpPr>
          <p:cNvPr id="2" name="Foliennummernplatzhalter 1">
            <a:extLst>
              <a:ext uri="{FF2B5EF4-FFF2-40B4-BE49-F238E27FC236}">
                <a16:creationId xmlns:a16="http://schemas.microsoft.com/office/drawing/2014/main" id="{7A2698AB-AD4A-34C3-826F-391762950C2C}"/>
              </a:ext>
            </a:extLst>
          </p:cNvPr>
          <p:cNvSpPr>
            <a:spLocks noGrp="1"/>
          </p:cNvSpPr>
          <p:nvPr>
            <p:ph type="sldNum" sz="quarter" idx="12"/>
          </p:nvPr>
        </p:nvSpPr>
        <p:spPr/>
        <p:txBody>
          <a:bodyPr/>
          <a:lstStyle/>
          <a:p>
            <a:fld id="{C457ADC7-274A-47E8-AAD9-968732228F3F}" type="slidenum">
              <a:rPr lang="de-CH" smtClean="0"/>
              <a:t>24</a:t>
            </a:fld>
            <a:endParaRPr lang="de-CH"/>
          </a:p>
        </p:txBody>
      </p:sp>
    </p:spTree>
    <p:extLst>
      <p:ext uri="{BB962C8B-B14F-4D97-AF65-F5344CB8AC3E}">
        <p14:creationId xmlns:p14="http://schemas.microsoft.com/office/powerpoint/2010/main" val="25096771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1E1C94B-4655-D985-70CA-94F3C1C355B8}"/>
              </a:ext>
            </a:extLst>
          </p:cNvPr>
          <p:cNvSpPr>
            <a:spLocks noGrp="1"/>
          </p:cNvSpPr>
          <p:nvPr>
            <p:ph type="title"/>
          </p:nvPr>
        </p:nvSpPr>
        <p:spPr/>
        <p:txBody>
          <a:bodyPr/>
          <a:lstStyle/>
          <a:p>
            <a:r>
              <a:rPr lang="de-CH" dirty="0"/>
              <a:t>Wahrscheinlichkeiten</a:t>
            </a:r>
          </a:p>
        </p:txBody>
      </p:sp>
      <p:sp>
        <p:nvSpPr>
          <p:cNvPr id="34" name="Rechteck 33">
            <a:extLst>
              <a:ext uri="{FF2B5EF4-FFF2-40B4-BE49-F238E27FC236}">
                <a16:creationId xmlns:a16="http://schemas.microsoft.com/office/drawing/2014/main" id="{95BD5870-F64B-FCE5-C4A1-3A7199F5AB92}"/>
              </a:ext>
            </a:extLst>
          </p:cNvPr>
          <p:cNvSpPr/>
          <p:nvPr/>
        </p:nvSpPr>
        <p:spPr>
          <a:xfrm>
            <a:off x="6655861" y="5883561"/>
            <a:ext cx="5040729" cy="762000"/>
          </a:xfrm>
          <a:prstGeom prst="rect">
            <a:avLst/>
          </a:prstGeom>
          <a:noFill/>
          <a:ln>
            <a:solidFill>
              <a:srgbClr val="004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solidFill>
                  <a:srgbClr val="004460"/>
                </a:solidFill>
              </a:rPr>
              <a:t>Versicherungen haben negative Erwartungswerte für Versicherte</a:t>
            </a:r>
          </a:p>
        </p:txBody>
      </p:sp>
      <p:sp>
        <p:nvSpPr>
          <p:cNvPr id="35" name="Rechteck 34">
            <a:extLst>
              <a:ext uri="{FF2B5EF4-FFF2-40B4-BE49-F238E27FC236}">
                <a16:creationId xmlns:a16="http://schemas.microsoft.com/office/drawing/2014/main" id="{B892EA9E-E03D-412E-E3B0-7769BC6880F4}"/>
              </a:ext>
            </a:extLst>
          </p:cNvPr>
          <p:cNvSpPr/>
          <p:nvPr/>
        </p:nvSpPr>
        <p:spPr>
          <a:xfrm>
            <a:off x="495412" y="5887657"/>
            <a:ext cx="5040729" cy="762000"/>
          </a:xfrm>
          <a:prstGeom prst="rect">
            <a:avLst/>
          </a:prstGeom>
          <a:noFill/>
          <a:ln>
            <a:solidFill>
              <a:srgbClr val="004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solidFill>
                  <a:srgbClr val="004460"/>
                </a:solidFill>
              </a:rPr>
              <a:t>Glücksspiele haben negative Erwartungswerte für </a:t>
            </a:r>
            <a:r>
              <a:rPr lang="de-CH" dirty="0" err="1">
                <a:solidFill>
                  <a:srgbClr val="004460"/>
                </a:solidFill>
              </a:rPr>
              <a:t>Spieler:innen</a:t>
            </a:r>
            <a:endParaRPr lang="de-CH" dirty="0">
              <a:solidFill>
                <a:srgbClr val="004460"/>
              </a:solidFill>
            </a:endParaRPr>
          </a:p>
        </p:txBody>
      </p:sp>
      <p:sp>
        <p:nvSpPr>
          <p:cNvPr id="11" name="Teilkreis 10">
            <a:extLst>
              <a:ext uri="{FF2B5EF4-FFF2-40B4-BE49-F238E27FC236}">
                <a16:creationId xmlns:a16="http://schemas.microsoft.com/office/drawing/2014/main" id="{EF804FAE-6CB2-430F-AFE1-F275727EFAF1}"/>
              </a:ext>
            </a:extLst>
          </p:cNvPr>
          <p:cNvSpPr/>
          <p:nvPr/>
        </p:nvSpPr>
        <p:spPr>
          <a:xfrm rot="5400000" flipH="1">
            <a:off x="8406259" y="2153246"/>
            <a:ext cx="2086876" cy="2347227"/>
          </a:xfrm>
          <a:prstGeom prst="pie">
            <a:avLst>
              <a:gd name="adj1" fmla="val 4351331"/>
              <a:gd name="adj2" fmla="val 10806964"/>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chemeClr val="tx1"/>
              </a:solidFill>
            </a:endParaRPr>
          </a:p>
        </p:txBody>
      </p:sp>
      <p:sp>
        <p:nvSpPr>
          <p:cNvPr id="12" name="Teilkreis 11">
            <a:extLst>
              <a:ext uri="{FF2B5EF4-FFF2-40B4-BE49-F238E27FC236}">
                <a16:creationId xmlns:a16="http://schemas.microsoft.com/office/drawing/2014/main" id="{B5EA48FE-C05F-8E7B-77AC-4A4251FA3448}"/>
              </a:ext>
            </a:extLst>
          </p:cNvPr>
          <p:cNvSpPr/>
          <p:nvPr/>
        </p:nvSpPr>
        <p:spPr>
          <a:xfrm rot="16200000" flipH="1">
            <a:off x="8381896" y="2128260"/>
            <a:ext cx="2135606" cy="2347227"/>
          </a:xfrm>
          <a:prstGeom prst="pie">
            <a:avLst>
              <a:gd name="adj1" fmla="val 10341471"/>
              <a:gd name="adj2" fmla="val 16046239"/>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chemeClr val="tx1"/>
              </a:solidFill>
            </a:endParaRPr>
          </a:p>
        </p:txBody>
      </p:sp>
      <p:sp>
        <p:nvSpPr>
          <p:cNvPr id="13" name="Teilkreis 12">
            <a:extLst>
              <a:ext uri="{FF2B5EF4-FFF2-40B4-BE49-F238E27FC236}">
                <a16:creationId xmlns:a16="http://schemas.microsoft.com/office/drawing/2014/main" id="{F92A3020-7DCF-17C4-CBD8-5C40D380275B}"/>
              </a:ext>
            </a:extLst>
          </p:cNvPr>
          <p:cNvSpPr/>
          <p:nvPr/>
        </p:nvSpPr>
        <p:spPr>
          <a:xfrm flipH="1">
            <a:off x="8276083" y="2234069"/>
            <a:ext cx="2347228" cy="2185580"/>
          </a:xfrm>
          <a:prstGeom prst="pie">
            <a:avLst>
              <a:gd name="adj1" fmla="val 20224"/>
              <a:gd name="adj2" fmla="val 15751729"/>
            </a:avLst>
          </a:prstGeom>
          <a:solidFill>
            <a:schemeClr val="tx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chemeClr val="tx1"/>
              </a:solidFill>
            </a:endParaRPr>
          </a:p>
        </p:txBody>
      </p:sp>
      <p:sp>
        <p:nvSpPr>
          <p:cNvPr id="20" name="Textfeld 19">
            <a:extLst>
              <a:ext uri="{FF2B5EF4-FFF2-40B4-BE49-F238E27FC236}">
                <a16:creationId xmlns:a16="http://schemas.microsoft.com/office/drawing/2014/main" id="{4B4E6BEE-7578-6375-76C1-DB30BC8B3A52}"/>
              </a:ext>
            </a:extLst>
          </p:cNvPr>
          <p:cNvSpPr txBox="1"/>
          <p:nvPr/>
        </p:nvSpPr>
        <p:spPr>
          <a:xfrm>
            <a:off x="9176224" y="3648039"/>
            <a:ext cx="548548" cy="307777"/>
          </a:xfrm>
          <a:prstGeom prst="rect">
            <a:avLst/>
          </a:prstGeom>
          <a:noFill/>
        </p:spPr>
        <p:txBody>
          <a:bodyPr wrap="none" rtlCol="0">
            <a:spAutoFit/>
          </a:bodyPr>
          <a:lstStyle/>
          <a:p>
            <a:r>
              <a:rPr lang="de-CH" sz="1400" dirty="0"/>
              <a:t>0 Fr.</a:t>
            </a:r>
          </a:p>
        </p:txBody>
      </p:sp>
      <p:sp>
        <p:nvSpPr>
          <p:cNvPr id="21" name="Textfeld 20">
            <a:extLst>
              <a:ext uri="{FF2B5EF4-FFF2-40B4-BE49-F238E27FC236}">
                <a16:creationId xmlns:a16="http://schemas.microsoft.com/office/drawing/2014/main" id="{FA9EA27B-8E47-28EF-46F2-1D96D3BA0C53}"/>
              </a:ext>
            </a:extLst>
          </p:cNvPr>
          <p:cNvSpPr txBox="1"/>
          <p:nvPr/>
        </p:nvSpPr>
        <p:spPr>
          <a:xfrm>
            <a:off x="8695964" y="2647305"/>
            <a:ext cx="753732" cy="307777"/>
          </a:xfrm>
          <a:prstGeom prst="rect">
            <a:avLst/>
          </a:prstGeom>
          <a:noFill/>
        </p:spPr>
        <p:txBody>
          <a:bodyPr wrap="none" rtlCol="0">
            <a:spAutoFit/>
          </a:bodyPr>
          <a:lstStyle/>
          <a:p>
            <a:r>
              <a:rPr lang="de-CH" sz="1400" dirty="0"/>
              <a:t>200 Fr.</a:t>
            </a:r>
          </a:p>
        </p:txBody>
      </p:sp>
      <p:sp>
        <p:nvSpPr>
          <p:cNvPr id="22" name="Textfeld 21">
            <a:extLst>
              <a:ext uri="{FF2B5EF4-FFF2-40B4-BE49-F238E27FC236}">
                <a16:creationId xmlns:a16="http://schemas.microsoft.com/office/drawing/2014/main" id="{2285D54E-BF32-AC97-BE97-57ED2C4241E9}"/>
              </a:ext>
            </a:extLst>
          </p:cNvPr>
          <p:cNvSpPr txBox="1"/>
          <p:nvPr/>
        </p:nvSpPr>
        <p:spPr>
          <a:xfrm>
            <a:off x="7283507" y="3079946"/>
            <a:ext cx="989373" cy="307777"/>
          </a:xfrm>
          <a:prstGeom prst="rect">
            <a:avLst/>
          </a:prstGeom>
          <a:noFill/>
        </p:spPr>
        <p:txBody>
          <a:bodyPr wrap="none" rtlCol="0">
            <a:spAutoFit/>
          </a:bodyPr>
          <a:lstStyle/>
          <a:p>
            <a:r>
              <a:rPr lang="de-CH" sz="1400" dirty="0"/>
              <a:t>15’000 Fr.</a:t>
            </a:r>
          </a:p>
        </p:txBody>
      </p:sp>
      <p:sp>
        <p:nvSpPr>
          <p:cNvPr id="23" name="Gleichschenkliges Dreieck 22">
            <a:extLst>
              <a:ext uri="{FF2B5EF4-FFF2-40B4-BE49-F238E27FC236}">
                <a16:creationId xmlns:a16="http://schemas.microsoft.com/office/drawing/2014/main" id="{D96DDEE2-22D6-658A-E974-BB7323BFA7D9}"/>
              </a:ext>
            </a:extLst>
          </p:cNvPr>
          <p:cNvSpPr/>
          <p:nvPr/>
        </p:nvSpPr>
        <p:spPr>
          <a:xfrm>
            <a:off x="8487671" y="3295235"/>
            <a:ext cx="1924050" cy="1781740"/>
          </a:xfrm>
          <a:prstGeom prst="triangl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4" name="Teilkreis 23">
            <a:extLst>
              <a:ext uri="{FF2B5EF4-FFF2-40B4-BE49-F238E27FC236}">
                <a16:creationId xmlns:a16="http://schemas.microsoft.com/office/drawing/2014/main" id="{17BD6CE5-728F-8185-E95B-1430B78BE737}"/>
              </a:ext>
            </a:extLst>
          </p:cNvPr>
          <p:cNvSpPr/>
          <p:nvPr/>
        </p:nvSpPr>
        <p:spPr>
          <a:xfrm rot="5400000" flipH="1">
            <a:off x="1994879" y="2238088"/>
            <a:ext cx="2086876" cy="2347227"/>
          </a:xfrm>
          <a:prstGeom prst="pie">
            <a:avLst>
              <a:gd name="adj1" fmla="val 0"/>
              <a:gd name="adj2" fmla="val 10806964"/>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chemeClr val="tx1"/>
              </a:solidFill>
            </a:endParaRPr>
          </a:p>
        </p:txBody>
      </p:sp>
      <p:sp>
        <p:nvSpPr>
          <p:cNvPr id="25" name="Teilkreis 24">
            <a:extLst>
              <a:ext uri="{FF2B5EF4-FFF2-40B4-BE49-F238E27FC236}">
                <a16:creationId xmlns:a16="http://schemas.microsoft.com/office/drawing/2014/main" id="{48A15A66-CB37-174E-914D-A98FEC6ED096}"/>
              </a:ext>
            </a:extLst>
          </p:cNvPr>
          <p:cNvSpPr/>
          <p:nvPr/>
        </p:nvSpPr>
        <p:spPr>
          <a:xfrm rot="16200000" flipH="1">
            <a:off x="1994880" y="2237467"/>
            <a:ext cx="2086876" cy="2347227"/>
          </a:xfrm>
          <a:prstGeom prst="pie">
            <a:avLst>
              <a:gd name="adj1" fmla="val 0"/>
              <a:gd name="adj2" fmla="val 10806964"/>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chemeClr val="tx1"/>
              </a:solidFill>
            </a:endParaRPr>
          </a:p>
        </p:txBody>
      </p:sp>
      <p:sp>
        <p:nvSpPr>
          <p:cNvPr id="26" name="Teilkreis 25">
            <a:extLst>
              <a:ext uri="{FF2B5EF4-FFF2-40B4-BE49-F238E27FC236}">
                <a16:creationId xmlns:a16="http://schemas.microsoft.com/office/drawing/2014/main" id="{3C519D92-DCE7-7DAE-24D6-C32AE5ECBF86}"/>
              </a:ext>
            </a:extLst>
          </p:cNvPr>
          <p:cNvSpPr/>
          <p:nvPr/>
        </p:nvSpPr>
        <p:spPr>
          <a:xfrm flipH="1">
            <a:off x="1864703" y="2318912"/>
            <a:ext cx="2347228" cy="2185580"/>
          </a:xfrm>
          <a:prstGeom prst="pie">
            <a:avLst>
              <a:gd name="adj1" fmla="val 0"/>
              <a:gd name="adj2" fmla="val 10806964"/>
            </a:avLst>
          </a:prstGeom>
          <a:solidFill>
            <a:schemeClr val="tx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chemeClr val="tx1"/>
              </a:solidFill>
            </a:endParaRPr>
          </a:p>
        </p:txBody>
      </p:sp>
      <p:sp>
        <p:nvSpPr>
          <p:cNvPr id="27" name="Textfeld 26">
            <a:extLst>
              <a:ext uri="{FF2B5EF4-FFF2-40B4-BE49-F238E27FC236}">
                <a16:creationId xmlns:a16="http://schemas.microsoft.com/office/drawing/2014/main" id="{DC124095-489C-721E-0D14-0CB199F9A9AF}"/>
              </a:ext>
            </a:extLst>
          </p:cNvPr>
          <p:cNvSpPr txBox="1"/>
          <p:nvPr/>
        </p:nvSpPr>
        <p:spPr>
          <a:xfrm>
            <a:off x="2764844" y="3732881"/>
            <a:ext cx="548548" cy="307777"/>
          </a:xfrm>
          <a:prstGeom prst="rect">
            <a:avLst/>
          </a:prstGeom>
          <a:noFill/>
        </p:spPr>
        <p:txBody>
          <a:bodyPr wrap="none" rtlCol="0">
            <a:spAutoFit/>
          </a:bodyPr>
          <a:lstStyle/>
          <a:p>
            <a:r>
              <a:rPr lang="de-DE" sz="1400" dirty="0"/>
              <a:t>0 Fr.</a:t>
            </a:r>
            <a:endParaRPr lang="de-CH" sz="1400" dirty="0"/>
          </a:p>
        </p:txBody>
      </p:sp>
      <p:sp>
        <p:nvSpPr>
          <p:cNvPr id="28" name="Textfeld 27">
            <a:extLst>
              <a:ext uri="{FF2B5EF4-FFF2-40B4-BE49-F238E27FC236}">
                <a16:creationId xmlns:a16="http://schemas.microsoft.com/office/drawing/2014/main" id="{B6BDD612-9D3E-E06B-2D8C-47D02421CF25}"/>
              </a:ext>
            </a:extLst>
          </p:cNvPr>
          <p:cNvSpPr txBox="1"/>
          <p:nvPr/>
        </p:nvSpPr>
        <p:spPr>
          <a:xfrm>
            <a:off x="3274693" y="2797781"/>
            <a:ext cx="548548" cy="307777"/>
          </a:xfrm>
          <a:prstGeom prst="rect">
            <a:avLst/>
          </a:prstGeom>
          <a:noFill/>
        </p:spPr>
        <p:txBody>
          <a:bodyPr wrap="none" rtlCol="0">
            <a:spAutoFit/>
          </a:bodyPr>
          <a:lstStyle/>
          <a:p>
            <a:r>
              <a:rPr lang="de-DE" sz="1400" dirty="0"/>
              <a:t>5</a:t>
            </a:r>
            <a:r>
              <a:rPr lang="de-CH" sz="1400" dirty="0"/>
              <a:t> Fr.</a:t>
            </a:r>
          </a:p>
        </p:txBody>
      </p:sp>
      <p:sp>
        <p:nvSpPr>
          <p:cNvPr id="29" name="Textfeld 28">
            <a:extLst>
              <a:ext uri="{FF2B5EF4-FFF2-40B4-BE49-F238E27FC236}">
                <a16:creationId xmlns:a16="http://schemas.microsoft.com/office/drawing/2014/main" id="{6F83A83E-5F8D-2FFF-43C1-D9E0299D4129}"/>
              </a:ext>
            </a:extLst>
          </p:cNvPr>
          <p:cNvSpPr txBox="1"/>
          <p:nvPr/>
        </p:nvSpPr>
        <p:spPr>
          <a:xfrm>
            <a:off x="2296226" y="2797780"/>
            <a:ext cx="651140" cy="307777"/>
          </a:xfrm>
          <a:prstGeom prst="rect">
            <a:avLst/>
          </a:prstGeom>
          <a:noFill/>
        </p:spPr>
        <p:txBody>
          <a:bodyPr wrap="none" rtlCol="0">
            <a:spAutoFit/>
          </a:bodyPr>
          <a:lstStyle/>
          <a:p>
            <a:r>
              <a:rPr lang="de-DE" sz="1400" dirty="0"/>
              <a:t>10 Fr.</a:t>
            </a:r>
            <a:endParaRPr lang="de-CH" sz="1400" dirty="0"/>
          </a:p>
        </p:txBody>
      </p:sp>
      <p:sp>
        <p:nvSpPr>
          <p:cNvPr id="30" name="Gleichschenkliges Dreieck 29">
            <a:extLst>
              <a:ext uri="{FF2B5EF4-FFF2-40B4-BE49-F238E27FC236}">
                <a16:creationId xmlns:a16="http://schemas.microsoft.com/office/drawing/2014/main" id="{A28CBFD4-9088-6CBE-0D4E-838DC9395699}"/>
              </a:ext>
            </a:extLst>
          </p:cNvPr>
          <p:cNvSpPr/>
          <p:nvPr/>
        </p:nvSpPr>
        <p:spPr>
          <a:xfrm>
            <a:off x="2076292" y="3378059"/>
            <a:ext cx="1924050" cy="1781740"/>
          </a:xfrm>
          <a:prstGeom prst="triangl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2" name="Textfeld 31">
            <a:extLst>
              <a:ext uri="{FF2B5EF4-FFF2-40B4-BE49-F238E27FC236}">
                <a16:creationId xmlns:a16="http://schemas.microsoft.com/office/drawing/2014/main" id="{203D6821-F5D8-072E-E523-F95D75DBF96C}"/>
              </a:ext>
            </a:extLst>
          </p:cNvPr>
          <p:cNvSpPr txBox="1"/>
          <p:nvPr/>
        </p:nvSpPr>
        <p:spPr>
          <a:xfrm>
            <a:off x="1864703" y="1527213"/>
            <a:ext cx="2470676" cy="369332"/>
          </a:xfrm>
          <a:prstGeom prst="rect">
            <a:avLst/>
          </a:prstGeom>
          <a:noFill/>
        </p:spPr>
        <p:txBody>
          <a:bodyPr wrap="none" rtlCol="0">
            <a:spAutoFit/>
          </a:bodyPr>
          <a:lstStyle/>
          <a:p>
            <a:r>
              <a:rPr lang="de-CH" dirty="0"/>
              <a:t>Glücksrad Turnverein</a:t>
            </a:r>
          </a:p>
        </p:txBody>
      </p:sp>
      <p:sp>
        <p:nvSpPr>
          <p:cNvPr id="33" name="Textfeld 32">
            <a:extLst>
              <a:ext uri="{FF2B5EF4-FFF2-40B4-BE49-F238E27FC236}">
                <a16:creationId xmlns:a16="http://schemas.microsoft.com/office/drawing/2014/main" id="{FA110758-3052-1FB2-AE2E-EED6268C463A}"/>
              </a:ext>
            </a:extLst>
          </p:cNvPr>
          <p:cNvSpPr txBox="1"/>
          <p:nvPr/>
        </p:nvSpPr>
        <p:spPr>
          <a:xfrm>
            <a:off x="8460889" y="1524584"/>
            <a:ext cx="1866408" cy="369332"/>
          </a:xfrm>
          <a:prstGeom prst="rect">
            <a:avLst/>
          </a:prstGeom>
          <a:noFill/>
        </p:spPr>
        <p:txBody>
          <a:bodyPr wrap="none" rtlCol="0">
            <a:spAutoFit/>
          </a:bodyPr>
          <a:lstStyle/>
          <a:p>
            <a:r>
              <a:rPr lang="de-CH" dirty="0"/>
              <a:t>Versicherungen</a:t>
            </a:r>
          </a:p>
        </p:txBody>
      </p:sp>
      <p:sp>
        <p:nvSpPr>
          <p:cNvPr id="2" name="Foliennummernplatzhalter 1">
            <a:extLst>
              <a:ext uri="{FF2B5EF4-FFF2-40B4-BE49-F238E27FC236}">
                <a16:creationId xmlns:a16="http://schemas.microsoft.com/office/drawing/2014/main" id="{7A2698AB-AD4A-34C3-826F-391762950C2C}"/>
              </a:ext>
            </a:extLst>
          </p:cNvPr>
          <p:cNvSpPr>
            <a:spLocks noGrp="1"/>
          </p:cNvSpPr>
          <p:nvPr>
            <p:ph type="sldNum" sz="quarter" idx="12"/>
          </p:nvPr>
        </p:nvSpPr>
        <p:spPr/>
        <p:txBody>
          <a:bodyPr/>
          <a:lstStyle/>
          <a:p>
            <a:fld id="{C457ADC7-274A-47E8-AAD9-968732228F3F}" type="slidenum">
              <a:rPr lang="de-CH" smtClean="0"/>
              <a:t>25</a:t>
            </a:fld>
            <a:endParaRPr lang="de-CH"/>
          </a:p>
        </p:txBody>
      </p:sp>
    </p:spTree>
    <p:extLst>
      <p:ext uri="{BB962C8B-B14F-4D97-AF65-F5344CB8AC3E}">
        <p14:creationId xmlns:p14="http://schemas.microsoft.com/office/powerpoint/2010/main" val="17396010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5121308A-B043-857B-758E-5C69F5FF6B72}"/>
              </a:ext>
            </a:extLst>
          </p:cNvPr>
          <p:cNvSpPr>
            <a:spLocks noGrp="1"/>
          </p:cNvSpPr>
          <p:nvPr>
            <p:ph type="title"/>
          </p:nvPr>
        </p:nvSpPr>
        <p:spPr/>
        <p:txBody>
          <a:bodyPr/>
          <a:lstStyle/>
          <a:p>
            <a:r>
              <a:rPr lang="de-CH" dirty="0"/>
              <a:t>Versicherungen: Erwartungswert und Risiko</a:t>
            </a:r>
          </a:p>
        </p:txBody>
      </p:sp>
      <p:sp>
        <p:nvSpPr>
          <p:cNvPr id="2" name="Rechteck 1">
            <a:extLst>
              <a:ext uri="{FF2B5EF4-FFF2-40B4-BE49-F238E27FC236}">
                <a16:creationId xmlns:a16="http://schemas.microsoft.com/office/drawing/2014/main" id="{BAD134DF-ABC7-1BE0-720C-28E89FE09725}"/>
              </a:ext>
            </a:extLst>
          </p:cNvPr>
          <p:cNvSpPr/>
          <p:nvPr/>
        </p:nvSpPr>
        <p:spPr>
          <a:xfrm>
            <a:off x="4996206" y="1267820"/>
            <a:ext cx="6857706" cy="7067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a:solidFill>
                  <a:srgbClr val="004460"/>
                </a:solidFill>
              </a:rPr>
              <a:t>Entschädigung für Risikoübertragung, Provisionen, Gehälter, Werbung, Gewinne, Betrugsfälle usw.</a:t>
            </a:r>
          </a:p>
        </p:txBody>
      </p:sp>
      <p:sp>
        <p:nvSpPr>
          <p:cNvPr id="3" name="Rechteck 2">
            <a:extLst>
              <a:ext uri="{FF2B5EF4-FFF2-40B4-BE49-F238E27FC236}">
                <a16:creationId xmlns:a16="http://schemas.microsoft.com/office/drawing/2014/main" id="{E4221B9B-CC24-55C9-3208-32473FCB7CA1}"/>
              </a:ext>
            </a:extLst>
          </p:cNvPr>
          <p:cNvSpPr/>
          <p:nvPr/>
        </p:nvSpPr>
        <p:spPr>
          <a:xfrm>
            <a:off x="319901" y="2601451"/>
            <a:ext cx="11515824" cy="4982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a:solidFill>
                  <a:srgbClr val="004460"/>
                </a:solidFill>
              </a:rPr>
              <a:t>Summe der Erwartungswerte </a:t>
            </a:r>
            <a:r>
              <a:rPr lang="de-CH" dirty="0">
                <a:solidFill>
                  <a:srgbClr val="004460"/>
                </a:solidFill>
              </a:rPr>
              <a:t>der Versicherten (Auszahlung x Wahrscheinlichkeit - Prämien) </a:t>
            </a:r>
            <a:r>
              <a:rPr lang="de-CH" b="1" dirty="0">
                <a:solidFill>
                  <a:srgbClr val="004460"/>
                </a:solidFill>
              </a:rPr>
              <a:t>&lt;&lt;&lt; 0</a:t>
            </a:r>
          </a:p>
        </p:txBody>
      </p:sp>
      <p:sp>
        <p:nvSpPr>
          <p:cNvPr id="6" name="Pfeil: nach unten 5">
            <a:extLst>
              <a:ext uri="{FF2B5EF4-FFF2-40B4-BE49-F238E27FC236}">
                <a16:creationId xmlns:a16="http://schemas.microsoft.com/office/drawing/2014/main" id="{DC57F053-8719-D152-3476-802CC40ABBF3}"/>
              </a:ext>
            </a:extLst>
          </p:cNvPr>
          <p:cNvSpPr/>
          <p:nvPr/>
        </p:nvSpPr>
        <p:spPr>
          <a:xfrm>
            <a:off x="9109843" y="2104111"/>
            <a:ext cx="325582" cy="327953"/>
          </a:xfrm>
          <a:prstGeom prst="downArrow">
            <a:avLst/>
          </a:prstGeom>
          <a:noFill/>
          <a:ln>
            <a:solidFill>
              <a:srgbClr val="004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7" name="Rechteck 6">
            <a:extLst>
              <a:ext uri="{FF2B5EF4-FFF2-40B4-BE49-F238E27FC236}">
                <a16:creationId xmlns:a16="http://schemas.microsoft.com/office/drawing/2014/main" id="{C0B1BAB7-CBD4-78EA-4B70-54C9CDCD53F5}"/>
              </a:ext>
            </a:extLst>
          </p:cNvPr>
          <p:cNvSpPr/>
          <p:nvPr/>
        </p:nvSpPr>
        <p:spPr>
          <a:xfrm>
            <a:off x="321924" y="3828444"/>
            <a:ext cx="4947421" cy="10321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solidFill>
                  <a:srgbClr val="004460"/>
                </a:solidFill>
              </a:rPr>
              <a:t>Versichere einzig und allein Risiken mit potentiell nicht tragbaren finanziellen Schäden</a:t>
            </a:r>
            <a:endParaRPr lang="de-CH" b="1" dirty="0">
              <a:solidFill>
                <a:srgbClr val="004460"/>
              </a:solidFill>
            </a:endParaRPr>
          </a:p>
        </p:txBody>
      </p:sp>
      <p:sp>
        <p:nvSpPr>
          <p:cNvPr id="8" name="Rechteck 7">
            <a:extLst>
              <a:ext uri="{FF2B5EF4-FFF2-40B4-BE49-F238E27FC236}">
                <a16:creationId xmlns:a16="http://schemas.microsoft.com/office/drawing/2014/main" id="{96F5DC2F-31C9-18F2-A59E-E86BDD7091D5}"/>
              </a:ext>
            </a:extLst>
          </p:cNvPr>
          <p:cNvSpPr/>
          <p:nvPr/>
        </p:nvSpPr>
        <p:spPr>
          <a:xfrm>
            <a:off x="6890327" y="3828442"/>
            <a:ext cx="4947421" cy="10321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solidFill>
                  <a:srgbClr val="004460"/>
                </a:solidFill>
              </a:rPr>
              <a:t>Risiken, denen Du individuell überproportional ausgesetzt bist und Leistungen, die Du beziehen willst</a:t>
            </a:r>
            <a:endParaRPr lang="de-CH" b="1" dirty="0">
              <a:solidFill>
                <a:srgbClr val="004460"/>
              </a:solidFill>
            </a:endParaRPr>
          </a:p>
        </p:txBody>
      </p:sp>
      <p:sp>
        <p:nvSpPr>
          <p:cNvPr id="10" name="Inhaltsplatzhalter 9">
            <a:extLst>
              <a:ext uri="{FF2B5EF4-FFF2-40B4-BE49-F238E27FC236}">
                <a16:creationId xmlns:a16="http://schemas.microsoft.com/office/drawing/2014/main" id="{51673ED3-3303-DE97-6062-BBE05E8A9424}"/>
              </a:ext>
            </a:extLst>
          </p:cNvPr>
          <p:cNvSpPr>
            <a:spLocks noGrp="1"/>
          </p:cNvSpPr>
          <p:nvPr>
            <p:ph idx="1"/>
          </p:nvPr>
        </p:nvSpPr>
        <p:spPr>
          <a:xfrm>
            <a:off x="5530990" y="4092610"/>
            <a:ext cx="1097692" cy="362078"/>
          </a:xfrm>
        </p:spPr>
        <p:txBody>
          <a:bodyPr>
            <a:normAutofit/>
          </a:bodyPr>
          <a:lstStyle/>
          <a:p>
            <a:pPr marL="0" indent="0">
              <a:buNone/>
            </a:pPr>
            <a:r>
              <a:rPr lang="de-CH" sz="1200" dirty="0"/>
              <a:t>UND / ODER</a:t>
            </a:r>
          </a:p>
        </p:txBody>
      </p:sp>
      <p:sp>
        <p:nvSpPr>
          <p:cNvPr id="11" name="Pfeil: nach unten 10">
            <a:extLst>
              <a:ext uri="{FF2B5EF4-FFF2-40B4-BE49-F238E27FC236}">
                <a16:creationId xmlns:a16="http://schemas.microsoft.com/office/drawing/2014/main" id="{46739A0C-315D-ECAD-15DA-1140AC51B3F8}"/>
              </a:ext>
            </a:extLst>
          </p:cNvPr>
          <p:cNvSpPr/>
          <p:nvPr/>
        </p:nvSpPr>
        <p:spPr>
          <a:xfrm>
            <a:off x="2623752" y="3353672"/>
            <a:ext cx="325582" cy="327953"/>
          </a:xfrm>
          <a:prstGeom prst="downArrow">
            <a:avLst/>
          </a:prstGeom>
          <a:noFill/>
          <a:ln>
            <a:solidFill>
              <a:srgbClr val="004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2" name="Pfeil: nach unten 11">
            <a:extLst>
              <a:ext uri="{FF2B5EF4-FFF2-40B4-BE49-F238E27FC236}">
                <a16:creationId xmlns:a16="http://schemas.microsoft.com/office/drawing/2014/main" id="{3574AB02-7725-60EC-D190-0ED51A918458}"/>
              </a:ext>
            </a:extLst>
          </p:cNvPr>
          <p:cNvSpPr/>
          <p:nvPr/>
        </p:nvSpPr>
        <p:spPr>
          <a:xfrm>
            <a:off x="9100752" y="3353672"/>
            <a:ext cx="325582" cy="327953"/>
          </a:xfrm>
          <a:prstGeom prst="downArrow">
            <a:avLst/>
          </a:prstGeom>
          <a:noFill/>
          <a:ln>
            <a:solidFill>
              <a:srgbClr val="004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3" name="Rechteck 12">
            <a:extLst>
              <a:ext uri="{FF2B5EF4-FFF2-40B4-BE49-F238E27FC236}">
                <a16:creationId xmlns:a16="http://schemas.microsoft.com/office/drawing/2014/main" id="{B95B9E73-2A95-1482-04F8-93D9B0D7FD0F}"/>
              </a:ext>
            </a:extLst>
          </p:cNvPr>
          <p:cNvSpPr/>
          <p:nvPr/>
        </p:nvSpPr>
        <p:spPr>
          <a:xfrm>
            <a:off x="319901" y="5544033"/>
            <a:ext cx="11515824" cy="5675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solidFill>
                  <a:srgbClr val="004460"/>
                </a:solidFill>
              </a:rPr>
              <a:t>Die Streichung aller anderen Versicherungen und Teilklauseln erhöht Deinen erwarteten Wohlstand bei tolerierbarem Risiko</a:t>
            </a:r>
            <a:endParaRPr lang="de-CH" b="1" dirty="0">
              <a:solidFill>
                <a:srgbClr val="004460"/>
              </a:solidFill>
            </a:endParaRPr>
          </a:p>
        </p:txBody>
      </p:sp>
      <p:sp>
        <p:nvSpPr>
          <p:cNvPr id="14" name="Pfeil: nach unten 13">
            <a:extLst>
              <a:ext uri="{FF2B5EF4-FFF2-40B4-BE49-F238E27FC236}">
                <a16:creationId xmlns:a16="http://schemas.microsoft.com/office/drawing/2014/main" id="{9488CD4E-9B3F-8BDA-2C4E-19BDA04CBBB2}"/>
              </a:ext>
            </a:extLst>
          </p:cNvPr>
          <p:cNvSpPr/>
          <p:nvPr/>
        </p:nvSpPr>
        <p:spPr>
          <a:xfrm>
            <a:off x="2632843" y="5038344"/>
            <a:ext cx="325582" cy="327953"/>
          </a:xfrm>
          <a:prstGeom prst="downArrow">
            <a:avLst/>
          </a:prstGeom>
          <a:noFill/>
          <a:ln>
            <a:solidFill>
              <a:srgbClr val="004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5" name="Pfeil: nach unten 14">
            <a:extLst>
              <a:ext uri="{FF2B5EF4-FFF2-40B4-BE49-F238E27FC236}">
                <a16:creationId xmlns:a16="http://schemas.microsoft.com/office/drawing/2014/main" id="{75F463C8-0956-4AE4-0A76-825908DCC375}"/>
              </a:ext>
            </a:extLst>
          </p:cNvPr>
          <p:cNvSpPr/>
          <p:nvPr/>
        </p:nvSpPr>
        <p:spPr>
          <a:xfrm>
            <a:off x="9109843" y="5024489"/>
            <a:ext cx="325582" cy="327953"/>
          </a:xfrm>
          <a:prstGeom prst="downArrow">
            <a:avLst/>
          </a:prstGeom>
          <a:noFill/>
          <a:ln>
            <a:solidFill>
              <a:srgbClr val="004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 name="Rechteck 4">
            <a:extLst>
              <a:ext uri="{FF2B5EF4-FFF2-40B4-BE49-F238E27FC236}">
                <a16:creationId xmlns:a16="http://schemas.microsoft.com/office/drawing/2014/main" id="{CBFC315A-C1A3-86F4-B3E2-04AE2F926771}"/>
              </a:ext>
            </a:extLst>
          </p:cNvPr>
          <p:cNvSpPr/>
          <p:nvPr/>
        </p:nvSpPr>
        <p:spPr>
          <a:xfrm>
            <a:off x="319901" y="1267820"/>
            <a:ext cx="3535662" cy="7067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solidFill>
                  <a:srgbClr val="004460"/>
                </a:solidFill>
              </a:rPr>
              <a:t>Unsere Versicherungsprämien bezahlen </a:t>
            </a:r>
            <a:r>
              <a:rPr lang="de-CH" b="1" dirty="0">
                <a:solidFill>
                  <a:srgbClr val="004460"/>
                </a:solidFill>
              </a:rPr>
              <a:t>Ereignisschäden</a:t>
            </a:r>
          </a:p>
        </p:txBody>
      </p:sp>
      <p:sp>
        <p:nvSpPr>
          <p:cNvPr id="9" name="Pfeil: nach unten 8">
            <a:extLst>
              <a:ext uri="{FF2B5EF4-FFF2-40B4-BE49-F238E27FC236}">
                <a16:creationId xmlns:a16="http://schemas.microsoft.com/office/drawing/2014/main" id="{93F23D36-D17F-14D7-2F36-D644A00C0525}"/>
              </a:ext>
            </a:extLst>
          </p:cNvPr>
          <p:cNvSpPr/>
          <p:nvPr/>
        </p:nvSpPr>
        <p:spPr>
          <a:xfrm>
            <a:off x="2651226" y="2132728"/>
            <a:ext cx="325582" cy="327953"/>
          </a:xfrm>
          <a:prstGeom prst="downArrow">
            <a:avLst/>
          </a:prstGeom>
          <a:noFill/>
          <a:ln>
            <a:solidFill>
              <a:srgbClr val="004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6" name="Textfeld 15">
            <a:extLst>
              <a:ext uri="{FF2B5EF4-FFF2-40B4-BE49-F238E27FC236}">
                <a16:creationId xmlns:a16="http://schemas.microsoft.com/office/drawing/2014/main" id="{E7C5DE7E-218A-9C90-2F9B-25631F611498}"/>
              </a:ext>
            </a:extLst>
          </p:cNvPr>
          <p:cNvSpPr txBox="1"/>
          <p:nvPr/>
        </p:nvSpPr>
        <p:spPr>
          <a:xfrm>
            <a:off x="4267828" y="1436548"/>
            <a:ext cx="316112" cy="369332"/>
          </a:xfrm>
          <a:prstGeom prst="rect">
            <a:avLst/>
          </a:prstGeom>
          <a:noFill/>
        </p:spPr>
        <p:txBody>
          <a:bodyPr wrap="none" rtlCol="0">
            <a:spAutoFit/>
          </a:bodyPr>
          <a:lstStyle/>
          <a:p>
            <a:r>
              <a:rPr lang="de-DE" dirty="0"/>
              <a:t>+</a:t>
            </a:r>
            <a:endParaRPr lang="de-CH" dirty="0"/>
          </a:p>
        </p:txBody>
      </p:sp>
      <p:sp>
        <p:nvSpPr>
          <p:cNvPr id="17" name="Foliennummernplatzhalter 16">
            <a:extLst>
              <a:ext uri="{FF2B5EF4-FFF2-40B4-BE49-F238E27FC236}">
                <a16:creationId xmlns:a16="http://schemas.microsoft.com/office/drawing/2014/main" id="{A05E5A4F-C02C-A482-F903-FBFDD039F909}"/>
              </a:ext>
            </a:extLst>
          </p:cNvPr>
          <p:cNvSpPr>
            <a:spLocks noGrp="1"/>
          </p:cNvSpPr>
          <p:nvPr>
            <p:ph type="sldNum" sz="quarter" idx="12"/>
          </p:nvPr>
        </p:nvSpPr>
        <p:spPr/>
        <p:txBody>
          <a:bodyPr/>
          <a:lstStyle/>
          <a:p>
            <a:fld id="{C457ADC7-274A-47E8-AAD9-968732228F3F}" type="slidenum">
              <a:rPr lang="de-CH" smtClean="0"/>
              <a:t>26</a:t>
            </a:fld>
            <a:endParaRPr lang="de-CH"/>
          </a:p>
        </p:txBody>
      </p:sp>
    </p:spTree>
    <p:extLst>
      <p:ext uri="{BB962C8B-B14F-4D97-AF65-F5344CB8AC3E}">
        <p14:creationId xmlns:p14="http://schemas.microsoft.com/office/powerpoint/2010/main" val="2379089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DADF3EC-2B4D-E1B1-950F-EE3F74F0DAB3}"/>
              </a:ext>
            </a:extLst>
          </p:cNvPr>
          <p:cNvSpPr>
            <a:spLocks noGrp="1"/>
          </p:cNvSpPr>
          <p:nvPr>
            <p:ph type="title"/>
          </p:nvPr>
        </p:nvSpPr>
        <p:spPr>
          <a:xfrm>
            <a:off x="200025" y="306823"/>
            <a:ext cx="10220453" cy="494043"/>
          </a:xfrm>
        </p:spPr>
        <p:txBody>
          <a:bodyPr/>
          <a:lstStyle/>
          <a:p>
            <a:r>
              <a:rPr lang="de-CH" dirty="0"/>
              <a:t>Kognitive Verzerrungen</a:t>
            </a:r>
          </a:p>
        </p:txBody>
      </p:sp>
      <p:sp>
        <p:nvSpPr>
          <p:cNvPr id="2" name="Textfeld 1">
            <a:extLst>
              <a:ext uri="{FF2B5EF4-FFF2-40B4-BE49-F238E27FC236}">
                <a16:creationId xmlns:a16="http://schemas.microsoft.com/office/drawing/2014/main" id="{D3702F83-B815-1EF3-1016-CA76D7CEA4BE}"/>
              </a:ext>
            </a:extLst>
          </p:cNvPr>
          <p:cNvSpPr txBox="1"/>
          <p:nvPr/>
        </p:nvSpPr>
        <p:spPr>
          <a:xfrm>
            <a:off x="200024" y="1521402"/>
            <a:ext cx="11602335" cy="3139321"/>
          </a:xfrm>
          <a:prstGeom prst="rect">
            <a:avLst/>
          </a:prstGeom>
          <a:noFill/>
        </p:spPr>
        <p:txBody>
          <a:bodyPr wrap="square" rtlCol="0">
            <a:spAutoFit/>
          </a:bodyPr>
          <a:lstStyle/>
          <a:p>
            <a:r>
              <a:rPr lang="de-CH" b="1" dirty="0"/>
              <a:t>Verfügbarkeit</a:t>
            </a:r>
          </a:p>
          <a:p>
            <a:endParaRPr lang="de-CH" b="1" dirty="0"/>
          </a:p>
          <a:p>
            <a:pPr marL="285750" indent="-285750">
              <a:buFont typeface="Symbol" panose="05050102010706020507" pitchFamily="18" charset="2"/>
              <a:buChar char="-"/>
            </a:pPr>
            <a:r>
              <a:rPr lang="de-CH" dirty="0"/>
              <a:t>Je einfacher wir uns ein Ereignis vorstellen können, desto höher gewichten wir die Wahrscheinlichkeit des Auftretens.</a:t>
            </a:r>
          </a:p>
          <a:p>
            <a:endParaRPr lang="de-CH" dirty="0"/>
          </a:p>
          <a:p>
            <a:endParaRPr lang="de-CH" dirty="0"/>
          </a:p>
          <a:p>
            <a:r>
              <a:rPr lang="de-CH" b="1" dirty="0"/>
              <a:t>Verlustaversion</a:t>
            </a:r>
          </a:p>
          <a:p>
            <a:endParaRPr lang="de-CH" dirty="0"/>
          </a:p>
          <a:p>
            <a:pPr marL="285750" indent="-285750">
              <a:buFont typeface="Symbol" panose="05050102010706020507" pitchFamily="18" charset="2"/>
              <a:buChar char="-"/>
            </a:pPr>
            <a:r>
              <a:rPr lang="de-CH" dirty="0"/>
              <a:t>Menschen bezahlen für den Unterschied zwischen sicher und wahrscheinlich überproportional viel</a:t>
            </a:r>
          </a:p>
          <a:p>
            <a:pPr marL="285750" indent="-285750">
              <a:buFont typeface="Symbol" panose="05050102010706020507" pitchFamily="18" charset="2"/>
              <a:buChar char="-"/>
            </a:pPr>
            <a:r>
              <a:rPr lang="de-CH" dirty="0"/>
              <a:t>Ein tatsächlicher oder potentieller Verlust wird als schwerwiegender empfunden, als ein entsprechender Gewinn</a:t>
            </a:r>
          </a:p>
        </p:txBody>
      </p:sp>
      <p:sp>
        <p:nvSpPr>
          <p:cNvPr id="4" name="Textfeld 3">
            <a:extLst>
              <a:ext uri="{FF2B5EF4-FFF2-40B4-BE49-F238E27FC236}">
                <a16:creationId xmlns:a16="http://schemas.microsoft.com/office/drawing/2014/main" id="{74C1C1EA-DD58-5E82-AF94-8CB12B1A028B}"/>
              </a:ext>
            </a:extLst>
          </p:cNvPr>
          <p:cNvSpPr txBox="1"/>
          <p:nvPr/>
        </p:nvSpPr>
        <p:spPr>
          <a:xfrm>
            <a:off x="5543550" y="6359584"/>
            <a:ext cx="6325386" cy="276999"/>
          </a:xfrm>
          <a:prstGeom prst="rect">
            <a:avLst/>
          </a:prstGeom>
          <a:noFill/>
        </p:spPr>
        <p:txBody>
          <a:bodyPr wrap="none" rtlCol="0">
            <a:spAutoFit/>
          </a:bodyPr>
          <a:lstStyle/>
          <a:p>
            <a:r>
              <a:rPr lang="de-CH" sz="1200" dirty="0"/>
              <a:t>Daniel Kahnemann, 2011. </a:t>
            </a:r>
            <a:r>
              <a:rPr lang="de-CH" sz="1200" dirty="0" err="1"/>
              <a:t>Thinking</a:t>
            </a:r>
            <a:r>
              <a:rPr lang="de-CH" sz="1200" dirty="0"/>
              <a:t> Fast and Slow.</a:t>
            </a:r>
            <a:r>
              <a:rPr lang="en-US" sz="1200" dirty="0"/>
              <a:t> New York: Farrar, Straus and Giroux</a:t>
            </a:r>
            <a:endParaRPr lang="de-CH" sz="1200" dirty="0"/>
          </a:p>
        </p:txBody>
      </p:sp>
      <p:sp>
        <p:nvSpPr>
          <p:cNvPr id="5" name="Foliennummernplatzhalter 4">
            <a:extLst>
              <a:ext uri="{FF2B5EF4-FFF2-40B4-BE49-F238E27FC236}">
                <a16:creationId xmlns:a16="http://schemas.microsoft.com/office/drawing/2014/main" id="{ACF3DBEE-A0A6-6D74-F451-ADC54AEB4AE5}"/>
              </a:ext>
            </a:extLst>
          </p:cNvPr>
          <p:cNvSpPr>
            <a:spLocks noGrp="1"/>
          </p:cNvSpPr>
          <p:nvPr>
            <p:ph type="sldNum" sz="quarter" idx="12"/>
          </p:nvPr>
        </p:nvSpPr>
        <p:spPr/>
        <p:txBody>
          <a:bodyPr/>
          <a:lstStyle/>
          <a:p>
            <a:fld id="{C457ADC7-274A-47E8-AAD9-968732228F3F}" type="slidenum">
              <a:rPr lang="de-CH" smtClean="0"/>
              <a:t>27</a:t>
            </a:fld>
            <a:endParaRPr lang="de-CH"/>
          </a:p>
        </p:txBody>
      </p:sp>
    </p:spTree>
    <p:extLst>
      <p:ext uri="{BB962C8B-B14F-4D97-AF65-F5344CB8AC3E}">
        <p14:creationId xmlns:p14="http://schemas.microsoft.com/office/powerpoint/2010/main" val="40071514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a:extLst>
              <a:ext uri="{FF2B5EF4-FFF2-40B4-BE49-F238E27FC236}">
                <a16:creationId xmlns:a16="http://schemas.microsoft.com/office/drawing/2014/main" id="{D1A0B544-ADB2-EFD0-D416-46A5619E5C47}"/>
              </a:ext>
            </a:extLst>
          </p:cNvPr>
          <p:cNvSpPr>
            <a:spLocks noGrp="1"/>
          </p:cNvSpPr>
          <p:nvPr>
            <p:ph idx="1"/>
          </p:nvPr>
        </p:nvSpPr>
        <p:spPr>
          <a:xfrm>
            <a:off x="-4236647" y="6942139"/>
            <a:ext cx="11512848" cy="4710241"/>
          </a:xfrm>
        </p:spPr>
        <p:txBody>
          <a:bodyPr>
            <a:normAutofit fontScale="70000" lnSpcReduction="20000"/>
          </a:bodyPr>
          <a:lstStyle/>
          <a:p>
            <a:pPr marL="0" indent="0">
              <a:buNone/>
            </a:pPr>
            <a:r>
              <a:rPr lang="de-CH" b="1" dirty="0"/>
              <a:t>Zwingende Versicherungen</a:t>
            </a:r>
          </a:p>
          <a:p>
            <a:pPr marL="0" indent="0">
              <a:buNone/>
            </a:pPr>
            <a:r>
              <a:rPr lang="de-CH" dirty="0"/>
              <a:t>-Haftpflicht</a:t>
            </a:r>
          </a:p>
          <a:p>
            <a:pPr marL="0" indent="0">
              <a:buNone/>
            </a:pPr>
            <a:r>
              <a:rPr lang="de-CH" dirty="0"/>
              <a:t>-Hausrat</a:t>
            </a:r>
          </a:p>
          <a:p>
            <a:pPr marL="0" indent="0">
              <a:buNone/>
            </a:pPr>
            <a:endParaRPr lang="de-CH" dirty="0"/>
          </a:p>
          <a:p>
            <a:pPr marL="0" indent="0">
              <a:buNone/>
            </a:pPr>
            <a:r>
              <a:rPr lang="de-CH" b="1" dirty="0"/>
              <a:t>Tendenziell Empfohlen</a:t>
            </a:r>
          </a:p>
          <a:p>
            <a:pPr marL="0" indent="0">
              <a:buNone/>
            </a:pPr>
            <a:r>
              <a:rPr lang="de-CH" dirty="0"/>
              <a:t>-Rechtschutz		</a:t>
            </a:r>
            <a:r>
              <a:rPr lang="de-CH" dirty="0">
                <a:sym typeface="Wingdings" panose="05000000000000000000" pitchFamily="2" charset="2"/>
              </a:rPr>
              <a:t>	</a:t>
            </a:r>
            <a:r>
              <a:rPr lang="de-CH" dirty="0"/>
              <a:t>dann aber auch benützen für Beratungen, Vertragsprüfung usw.</a:t>
            </a:r>
          </a:p>
          <a:p>
            <a:pPr marL="0" indent="0">
              <a:buNone/>
            </a:pPr>
            <a:endParaRPr lang="de-CH" dirty="0"/>
          </a:p>
          <a:p>
            <a:pPr marL="0" indent="0">
              <a:buNone/>
            </a:pPr>
            <a:r>
              <a:rPr lang="de-CH" b="1" dirty="0"/>
              <a:t>Optional</a:t>
            </a:r>
          </a:p>
          <a:p>
            <a:pPr marL="0" indent="0">
              <a:buNone/>
            </a:pPr>
            <a:r>
              <a:rPr lang="de-CH" dirty="0"/>
              <a:t>-KK Zusatzversicherung	</a:t>
            </a:r>
            <a:r>
              <a:rPr lang="de-CH" dirty="0">
                <a:sym typeface="Wingdings" panose="05000000000000000000" pitchFamily="2" charset="2"/>
              </a:rPr>
              <a:t>	Nur, was mit </a:t>
            </a:r>
            <a:endParaRPr lang="de-CH" dirty="0"/>
          </a:p>
          <a:p>
            <a:pPr marL="0" indent="0">
              <a:buNone/>
            </a:pPr>
            <a:endParaRPr lang="de-CH" dirty="0"/>
          </a:p>
          <a:p>
            <a:pPr marL="0" indent="0">
              <a:buNone/>
            </a:pPr>
            <a:endParaRPr lang="de-CH" dirty="0"/>
          </a:p>
          <a:p>
            <a:pPr marL="0" indent="0">
              <a:buNone/>
            </a:pPr>
            <a:r>
              <a:rPr lang="de-CH" dirty="0"/>
              <a:t>-Doppelversicherungen</a:t>
            </a:r>
          </a:p>
          <a:p>
            <a:pPr marL="0" indent="0">
              <a:buNone/>
            </a:pPr>
            <a:r>
              <a:rPr lang="de-CH" dirty="0"/>
              <a:t>-Nicht benötigte Leistungen</a:t>
            </a:r>
          </a:p>
          <a:p>
            <a:pPr marL="0" indent="0">
              <a:buNone/>
            </a:pPr>
            <a:r>
              <a:rPr lang="de-CH" dirty="0"/>
              <a:t>-Überversicherungen, bspw. alte Vollkaskoversicherungen</a:t>
            </a:r>
          </a:p>
          <a:p>
            <a:pPr marL="0" indent="0">
              <a:buNone/>
            </a:pPr>
            <a:r>
              <a:rPr lang="de-CH" dirty="0"/>
              <a:t>-Versicherung von Risiken, die selber getragen werden können</a:t>
            </a:r>
          </a:p>
        </p:txBody>
      </p:sp>
      <p:sp>
        <p:nvSpPr>
          <p:cNvPr id="4" name="Titel 3">
            <a:extLst>
              <a:ext uri="{FF2B5EF4-FFF2-40B4-BE49-F238E27FC236}">
                <a16:creationId xmlns:a16="http://schemas.microsoft.com/office/drawing/2014/main" id="{5121308A-B043-857B-758E-5C69F5FF6B72}"/>
              </a:ext>
            </a:extLst>
          </p:cNvPr>
          <p:cNvSpPr>
            <a:spLocks noGrp="1"/>
          </p:cNvSpPr>
          <p:nvPr>
            <p:ph type="title"/>
          </p:nvPr>
        </p:nvSpPr>
        <p:spPr/>
        <p:txBody>
          <a:bodyPr/>
          <a:lstStyle/>
          <a:p>
            <a:r>
              <a:rPr lang="de-CH" dirty="0"/>
              <a:t>Aufgabe für zuhause</a:t>
            </a:r>
          </a:p>
        </p:txBody>
      </p:sp>
      <p:cxnSp>
        <p:nvCxnSpPr>
          <p:cNvPr id="3" name="Gerader Verbinder 2">
            <a:extLst>
              <a:ext uri="{FF2B5EF4-FFF2-40B4-BE49-F238E27FC236}">
                <a16:creationId xmlns:a16="http://schemas.microsoft.com/office/drawing/2014/main" id="{0D88ABDF-0562-BA22-B0D9-5B10FD39081A}"/>
              </a:ext>
            </a:extLst>
          </p:cNvPr>
          <p:cNvCxnSpPr>
            <a:cxnSpLocks/>
          </p:cNvCxnSpPr>
          <p:nvPr/>
        </p:nvCxnSpPr>
        <p:spPr>
          <a:xfrm flipV="1">
            <a:off x="6442361" y="874643"/>
            <a:ext cx="0" cy="5983357"/>
          </a:xfrm>
          <a:prstGeom prst="line">
            <a:avLst/>
          </a:prstGeom>
          <a:ln w="12700">
            <a:solidFill>
              <a:srgbClr val="00446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 name="Gerader Verbinder 8">
            <a:extLst>
              <a:ext uri="{FF2B5EF4-FFF2-40B4-BE49-F238E27FC236}">
                <a16:creationId xmlns:a16="http://schemas.microsoft.com/office/drawing/2014/main" id="{57721E18-9082-A000-FE04-5D9DCD9F684D}"/>
              </a:ext>
            </a:extLst>
          </p:cNvPr>
          <p:cNvCxnSpPr>
            <a:cxnSpLocks/>
          </p:cNvCxnSpPr>
          <p:nvPr/>
        </p:nvCxnSpPr>
        <p:spPr>
          <a:xfrm>
            <a:off x="2798617" y="4122819"/>
            <a:ext cx="9393383" cy="0"/>
          </a:xfrm>
          <a:prstGeom prst="line">
            <a:avLst/>
          </a:prstGeom>
          <a:ln w="12700">
            <a:solidFill>
              <a:srgbClr val="00446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2" name="Textfeld 11">
            <a:extLst>
              <a:ext uri="{FF2B5EF4-FFF2-40B4-BE49-F238E27FC236}">
                <a16:creationId xmlns:a16="http://schemas.microsoft.com/office/drawing/2014/main" id="{D4E69496-43E4-7379-EE10-119B3DA9BE71}"/>
              </a:ext>
            </a:extLst>
          </p:cNvPr>
          <p:cNvSpPr txBox="1"/>
          <p:nvPr/>
        </p:nvSpPr>
        <p:spPr>
          <a:xfrm rot="16200000">
            <a:off x="5170165" y="1742431"/>
            <a:ext cx="1873866" cy="307777"/>
          </a:xfrm>
          <a:prstGeom prst="rect">
            <a:avLst/>
          </a:prstGeom>
          <a:noFill/>
        </p:spPr>
        <p:txBody>
          <a:bodyPr wrap="square" rtlCol="0">
            <a:spAutoFit/>
          </a:bodyPr>
          <a:lstStyle/>
          <a:p>
            <a:r>
              <a:rPr lang="de-CH" sz="1400" dirty="0" err="1"/>
              <a:t>Credible</a:t>
            </a:r>
            <a:r>
              <a:rPr lang="de-CH" sz="1400" dirty="0"/>
              <a:t> </a:t>
            </a:r>
            <a:r>
              <a:rPr lang="de-CH" sz="1400" dirty="0" err="1"/>
              <a:t>Worst</a:t>
            </a:r>
            <a:r>
              <a:rPr lang="de-CH" sz="1400" dirty="0"/>
              <a:t> Case</a:t>
            </a:r>
          </a:p>
        </p:txBody>
      </p:sp>
      <p:sp>
        <p:nvSpPr>
          <p:cNvPr id="13" name="Textfeld 12">
            <a:extLst>
              <a:ext uri="{FF2B5EF4-FFF2-40B4-BE49-F238E27FC236}">
                <a16:creationId xmlns:a16="http://schemas.microsoft.com/office/drawing/2014/main" id="{E5B9CB64-BD5C-97D4-8E4C-82413483CEF9}"/>
              </a:ext>
            </a:extLst>
          </p:cNvPr>
          <p:cNvSpPr txBox="1"/>
          <p:nvPr/>
        </p:nvSpPr>
        <p:spPr>
          <a:xfrm>
            <a:off x="10328601" y="3815042"/>
            <a:ext cx="1773384" cy="307777"/>
          </a:xfrm>
          <a:prstGeom prst="rect">
            <a:avLst/>
          </a:prstGeom>
          <a:noFill/>
        </p:spPr>
        <p:txBody>
          <a:bodyPr wrap="square" rtlCol="0">
            <a:spAutoFit/>
          </a:bodyPr>
          <a:lstStyle/>
          <a:p>
            <a:r>
              <a:rPr lang="de-CH" sz="1400" dirty="0"/>
              <a:t>Individuelles Risiko</a:t>
            </a:r>
          </a:p>
        </p:txBody>
      </p:sp>
      <p:grpSp>
        <p:nvGrpSpPr>
          <p:cNvPr id="48" name="Gruppieren 47">
            <a:extLst>
              <a:ext uri="{FF2B5EF4-FFF2-40B4-BE49-F238E27FC236}">
                <a16:creationId xmlns:a16="http://schemas.microsoft.com/office/drawing/2014/main" id="{731B82A5-A348-E483-2536-89F6ECE0E1A9}"/>
              </a:ext>
            </a:extLst>
          </p:cNvPr>
          <p:cNvGrpSpPr/>
          <p:nvPr/>
        </p:nvGrpSpPr>
        <p:grpSpPr>
          <a:xfrm>
            <a:off x="112701" y="3374244"/>
            <a:ext cx="2172292" cy="300407"/>
            <a:chOff x="5131815" y="1724891"/>
            <a:chExt cx="1793849" cy="300407"/>
          </a:xfrm>
        </p:grpSpPr>
        <p:sp>
          <p:nvSpPr>
            <p:cNvPr id="49" name="Ellipse 48">
              <a:extLst>
                <a:ext uri="{FF2B5EF4-FFF2-40B4-BE49-F238E27FC236}">
                  <a16:creationId xmlns:a16="http://schemas.microsoft.com/office/drawing/2014/main" id="{8C248F6D-2CED-A438-38F2-D1FDEE3D7883}"/>
                </a:ext>
              </a:extLst>
            </p:cNvPr>
            <p:cNvSpPr/>
            <p:nvPr/>
          </p:nvSpPr>
          <p:spPr>
            <a:xfrm>
              <a:off x="6735874" y="1724891"/>
              <a:ext cx="189790" cy="208483"/>
            </a:xfrm>
            <a:prstGeom prst="ellipse">
              <a:avLst/>
            </a:prstGeom>
            <a:solidFill>
              <a:srgbClr val="0044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0" name="Legende: mit gebogener Linie mit Akzentuierungsbalken 49">
              <a:extLst>
                <a:ext uri="{FF2B5EF4-FFF2-40B4-BE49-F238E27FC236}">
                  <a16:creationId xmlns:a16="http://schemas.microsoft.com/office/drawing/2014/main" id="{1D33A932-5ACE-CCA1-E98A-8B631CC966C1}"/>
                </a:ext>
              </a:extLst>
            </p:cNvPr>
            <p:cNvSpPr/>
            <p:nvPr/>
          </p:nvSpPr>
          <p:spPr>
            <a:xfrm>
              <a:off x="5131815" y="1838594"/>
              <a:ext cx="1287399" cy="186704"/>
            </a:xfrm>
            <a:prstGeom prst="accentCallout2">
              <a:avLst>
                <a:gd name="adj1" fmla="val 63273"/>
                <a:gd name="adj2" fmla="val 95199"/>
                <a:gd name="adj3" fmla="val 52143"/>
                <a:gd name="adj4" fmla="val 116191"/>
                <a:gd name="adj5" fmla="val 22816"/>
                <a:gd name="adj6" fmla="val 127726"/>
              </a:avLst>
            </a:prstGeom>
            <a:noFill/>
            <a:ln>
              <a:solidFill>
                <a:srgbClr val="004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sz="1200" dirty="0">
                  <a:solidFill>
                    <a:srgbClr val="004460"/>
                  </a:solidFill>
                </a:rPr>
                <a:t>Reiseversicherung</a:t>
              </a:r>
            </a:p>
          </p:txBody>
        </p:sp>
      </p:grpSp>
      <p:grpSp>
        <p:nvGrpSpPr>
          <p:cNvPr id="54" name="Gruppieren 53">
            <a:extLst>
              <a:ext uri="{FF2B5EF4-FFF2-40B4-BE49-F238E27FC236}">
                <a16:creationId xmlns:a16="http://schemas.microsoft.com/office/drawing/2014/main" id="{589ECBB2-3BCB-F2B0-6D08-ADEE42DA399F}"/>
              </a:ext>
            </a:extLst>
          </p:cNvPr>
          <p:cNvGrpSpPr/>
          <p:nvPr/>
        </p:nvGrpSpPr>
        <p:grpSpPr>
          <a:xfrm>
            <a:off x="125210" y="3007822"/>
            <a:ext cx="2159783" cy="301835"/>
            <a:chOff x="5142145" y="1724891"/>
            <a:chExt cx="1783519" cy="301835"/>
          </a:xfrm>
        </p:grpSpPr>
        <p:sp>
          <p:nvSpPr>
            <p:cNvPr id="55" name="Ellipse 54">
              <a:extLst>
                <a:ext uri="{FF2B5EF4-FFF2-40B4-BE49-F238E27FC236}">
                  <a16:creationId xmlns:a16="http://schemas.microsoft.com/office/drawing/2014/main" id="{4911F9F8-5C4D-99D3-33AC-7605F8CCCA37}"/>
                </a:ext>
              </a:extLst>
            </p:cNvPr>
            <p:cNvSpPr/>
            <p:nvPr/>
          </p:nvSpPr>
          <p:spPr>
            <a:xfrm>
              <a:off x="6735874" y="1724891"/>
              <a:ext cx="189790" cy="208483"/>
            </a:xfrm>
            <a:prstGeom prst="ellipse">
              <a:avLst/>
            </a:prstGeom>
            <a:solidFill>
              <a:srgbClr val="0044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6" name="Legende: mit gebogener Linie mit Akzentuierungsbalken 55">
              <a:extLst>
                <a:ext uri="{FF2B5EF4-FFF2-40B4-BE49-F238E27FC236}">
                  <a16:creationId xmlns:a16="http://schemas.microsoft.com/office/drawing/2014/main" id="{2CE408D7-6B18-7A61-2FCB-6C78778BFB1A}"/>
                </a:ext>
              </a:extLst>
            </p:cNvPr>
            <p:cNvSpPr/>
            <p:nvPr/>
          </p:nvSpPr>
          <p:spPr>
            <a:xfrm>
              <a:off x="5142145" y="1840022"/>
              <a:ext cx="1287399" cy="186704"/>
            </a:xfrm>
            <a:prstGeom prst="accentCallout2">
              <a:avLst>
                <a:gd name="adj1" fmla="val 63273"/>
                <a:gd name="adj2" fmla="val 95199"/>
                <a:gd name="adj3" fmla="val 52143"/>
                <a:gd name="adj4" fmla="val 116191"/>
                <a:gd name="adj5" fmla="val 22816"/>
                <a:gd name="adj6" fmla="val 127726"/>
              </a:avLst>
            </a:prstGeom>
            <a:noFill/>
            <a:ln>
              <a:solidFill>
                <a:srgbClr val="004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sz="1200" dirty="0">
                  <a:solidFill>
                    <a:srgbClr val="004460"/>
                  </a:solidFill>
                </a:rPr>
                <a:t>Spitalzusatz KK</a:t>
              </a:r>
            </a:p>
          </p:txBody>
        </p:sp>
      </p:grpSp>
      <p:grpSp>
        <p:nvGrpSpPr>
          <p:cNvPr id="57" name="Gruppieren 56">
            <a:extLst>
              <a:ext uri="{FF2B5EF4-FFF2-40B4-BE49-F238E27FC236}">
                <a16:creationId xmlns:a16="http://schemas.microsoft.com/office/drawing/2014/main" id="{6AD3AEB4-19F2-1342-FF51-4D4150F6AE7D}"/>
              </a:ext>
            </a:extLst>
          </p:cNvPr>
          <p:cNvGrpSpPr/>
          <p:nvPr/>
        </p:nvGrpSpPr>
        <p:grpSpPr>
          <a:xfrm>
            <a:off x="127856" y="2600267"/>
            <a:ext cx="2172292" cy="300407"/>
            <a:chOff x="5131815" y="1724891"/>
            <a:chExt cx="1793849" cy="300407"/>
          </a:xfrm>
        </p:grpSpPr>
        <p:sp>
          <p:nvSpPr>
            <p:cNvPr id="58" name="Ellipse 57">
              <a:extLst>
                <a:ext uri="{FF2B5EF4-FFF2-40B4-BE49-F238E27FC236}">
                  <a16:creationId xmlns:a16="http://schemas.microsoft.com/office/drawing/2014/main" id="{C7D66F11-0576-BFB5-73C3-C49A2E7022A3}"/>
                </a:ext>
              </a:extLst>
            </p:cNvPr>
            <p:cNvSpPr/>
            <p:nvPr/>
          </p:nvSpPr>
          <p:spPr>
            <a:xfrm>
              <a:off x="6735874" y="1724891"/>
              <a:ext cx="189790" cy="208483"/>
            </a:xfrm>
            <a:prstGeom prst="ellipse">
              <a:avLst/>
            </a:prstGeom>
            <a:solidFill>
              <a:srgbClr val="0044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9" name="Legende: mit gebogener Linie mit Akzentuierungsbalken 58">
              <a:extLst>
                <a:ext uri="{FF2B5EF4-FFF2-40B4-BE49-F238E27FC236}">
                  <a16:creationId xmlns:a16="http://schemas.microsoft.com/office/drawing/2014/main" id="{2D32B311-2C5E-DEC7-8816-FAC119738D76}"/>
                </a:ext>
              </a:extLst>
            </p:cNvPr>
            <p:cNvSpPr/>
            <p:nvPr/>
          </p:nvSpPr>
          <p:spPr>
            <a:xfrm>
              <a:off x="5131815" y="1838594"/>
              <a:ext cx="1287399" cy="186704"/>
            </a:xfrm>
            <a:prstGeom prst="accentCallout2">
              <a:avLst>
                <a:gd name="adj1" fmla="val 63273"/>
                <a:gd name="adj2" fmla="val 95199"/>
                <a:gd name="adj3" fmla="val 52143"/>
                <a:gd name="adj4" fmla="val 116191"/>
                <a:gd name="adj5" fmla="val 22816"/>
                <a:gd name="adj6" fmla="val 127726"/>
              </a:avLst>
            </a:prstGeom>
            <a:noFill/>
            <a:ln>
              <a:solidFill>
                <a:srgbClr val="004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sz="1200" dirty="0">
                  <a:solidFill>
                    <a:srgbClr val="004460"/>
                  </a:solidFill>
                </a:rPr>
                <a:t>Ambulante Zusatz KK</a:t>
              </a:r>
            </a:p>
          </p:txBody>
        </p:sp>
      </p:grpSp>
      <p:grpSp>
        <p:nvGrpSpPr>
          <p:cNvPr id="63" name="Gruppieren 62">
            <a:extLst>
              <a:ext uri="{FF2B5EF4-FFF2-40B4-BE49-F238E27FC236}">
                <a16:creationId xmlns:a16="http://schemas.microsoft.com/office/drawing/2014/main" id="{FEDC6248-5D9C-1E30-5DEA-A8FB92EBA13C}"/>
              </a:ext>
            </a:extLst>
          </p:cNvPr>
          <p:cNvGrpSpPr/>
          <p:nvPr/>
        </p:nvGrpSpPr>
        <p:grpSpPr>
          <a:xfrm>
            <a:off x="89677" y="1143752"/>
            <a:ext cx="2172292" cy="300407"/>
            <a:chOff x="5131815" y="1724891"/>
            <a:chExt cx="1793849" cy="300407"/>
          </a:xfrm>
        </p:grpSpPr>
        <p:sp>
          <p:nvSpPr>
            <p:cNvPr id="64" name="Ellipse 63">
              <a:extLst>
                <a:ext uri="{FF2B5EF4-FFF2-40B4-BE49-F238E27FC236}">
                  <a16:creationId xmlns:a16="http://schemas.microsoft.com/office/drawing/2014/main" id="{BE2FD83B-D182-8DF3-2625-AB852B2310B1}"/>
                </a:ext>
              </a:extLst>
            </p:cNvPr>
            <p:cNvSpPr/>
            <p:nvPr/>
          </p:nvSpPr>
          <p:spPr>
            <a:xfrm>
              <a:off x="6735874" y="1724891"/>
              <a:ext cx="189790" cy="208483"/>
            </a:xfrm>
            <a:prstGeom prst="ellipse">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65" name="Legende: mit gebogener Linie mit Akzentuierungsbalken 64">
              <a:extLst>
                <a:ext uri="{FF2B5EF4-FFF2-40B4-BE49-F238E27FC236}">
                  <a16:creationId xmlns:a16="http://schemas.microsoft.com/office/drawing/2014/main" id="{F2BA1537-96B5-8902-25F2-73A20E6D4747}"/>
                </a:ext>
              </a:extLst>
            </p:cNvPr>
            <p:cNvSpPr/>
            <p:nvPr/>
          </p:nvSpPr>
          <p:spPr>
            <a:xfrm>
              <a:off x="5131815" y="1838594"/>
              <a:ext cx="1287399" cy="186704"/>
            </a:xfrm>
            <a:prstGeom prst="accentCallout2">
              <a:avLst>
                <a:gd name="adj1" fmla="val 63273"/>
                <a:gd name="adj2" fmla="val 95199"/>
                <a:gd name="adj3" fmla="val 52143"/>
                <a:gd name="adj4" fmla="val 116191"/>
                <a:gd name="adj5" fmla="val 22816"/>
                <a:gd name="adj6" fmla="val 127726"/>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sz="1200" dirty="0">
                  <a:solidFill>
                    <a:srgbClr val="004460"/>
                  </a:solidFill>
                </a:rPr>
                <a:t>Krankenkasse</a:t>
              </a:r>
            </a:p>
          </p:txBody>
        </p:sp>
      </p:grpSp>
      <p:grpSp>
        <p:nvGrpSpPr>
          <p:cNvPr id="66" name="Gruppieren 65">
            <a:extLst>
              <a:ext uri="{FF2B5EF4-FFF2-40B4-BE49-F238E27FC236}">
                <a16:creationId xmlns:a16="http://schemas.microsoft.com/office/drawing/2014/main" id="{7C6D3C2F-440B-27C4-F3A0-F1676CA45390}"/>
              </a:ext>
            </a:extLst>
          </p:cNvPr>
          <p:cNvGrpSpPr/>
          <p:nvPr/>
        </p:nvGrpSpPr>
        <p:grpSpPr>
          <a:xfrm>
            <a:off x="89677" y="1419015"/>
            <a:ext cx="2172292" cy="300407"/>
            <a:chOff x="5131815" y="1724891"/>
            <a:chExt cx="1793849" cy="300407"/>
          </a:xfrm>
        </p:grpSpPr>
        <p:sp>
          <p:nvSpPr>
            <p:cNvPr id="67" name="Ellipse 66">
              <a:extLst>
                <a:ext uri="{FF2B5EF4-FFF2-40B4-BE49-F238E27FC236}">
                  <a16:creationId xmlns:a16="http://schemas.microsoft.com/office/drawing/2014/main" id="{A55DF6EE-DF57-7CA0-8E10-2E4F2253F2A3}"/>
                </a:ext>
              </a:extLst>
            </p:cNvPr>
            <p:cNvSpPr/>
            <p:nvPr/>
          </p:nvSpPr>
          <p:spPr>
            <a:xfrm>
              <a:off x="6735874" y="1724891"/>
              <a:ext cx="189790" cy="208483"/>
            </a:xfrm>
            <a:prstGeom prst="ellipse">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68" name="Legende: mit gebogener Linie mit Akzentuierungsbalken 67">
              <a:extLst>
                <a:ext uri="{FF2B5EF4-FFF2-40B4-BE49-F238E27FC236}">
                  <a16:creationId xmlns:a16="http://schemas.microsoft.com/office/drawing/2014/main" id="{BE2756C1-2B15-6258-2672-C13C7EFA19CA}"/>
                </a:ext>
              </a:extLst>
            </p:cNvPr>
            <p:cNvSpPr/>
            <p:nvPr/>
          </p:nvSpPr>
          <p:spPr>
            <a:xfrm>
              <a:off x="5131815" y="1838594"/>
              <a:ext cx="1287399" cy="186704"/>
            </a:xfrm>
            <a:prstGeom prst="accentCallout2">
              <a:avLst>
                <a:gd name="adj1" fmla="val 63273"/>
                <a:gd name="adj2" fmla="val 95199"/>
                <a:gd name="adj3" fmla="val 52143"/>
                <a:gd name="adj4" fmla="val 116191"/>
                <a:gd name="adj5" fmla="val 22816"/>
                <a:gd name="adj6" fmla="val 127726"/>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sz="1200" dirty="0">
                  <a:solidFill>
                    <a:srgbClr val="004460"/>
                  </a:solidFill>
                </a:rPr>
                <a:t>Auto Haftpflicht</a:t>
              </a:r>
            </a:p>
          </p:txBody>
        </p:sp>
      </p:grpSp>
      <p:grpSp>
        <p:nvGrpSpPr>
          <p:cNvPr id="69" name="Gruppieren 68">
            <a:extLst>
              <a:ext uri="{FF2B5EF4-FFF2-40B4-BE49-F238E27FC236}">
                <a16:creationId xmlns:a16="http://schemas.microsoft.com/office/drawing/2014/main" id="{9E369E3D-F82B-8663-96C6-5AF015656553}"/>
              </a:ext>
            </a:extLst>
          </p:cNvPr>
          <p:cNvGrpSpPr/>
          <p:nvPr/>
        </p:nvGrpSpPr>
        <p:grpSpPr>
          <a:xfrm>
            <a:off x="89679" y="2165646"/>
            <a:ext cx="2172292" cy="300407"/>
            <a:chOff x="5131815" y="1724891"/>
            <a:chExt cx="1793849" cy="300407"/>
          </a:xfrm>
        </p:grpSpPr>
        <p:sp>
          <p:nvSpPr>
            <p:cNvPr id="70" name="Ellipse 69">
              <a:extLst>
                <a:ext uri="{FF2B5EF4-FFF2-40B4-BE49-F238E27FC236}">
                  <a16:creationId xmlns:a16="http://schemas.microsoft.com/office/drawing/2014/main" id="{7B823D49-7288-C985-F388-47AF6F58E2D5}"/>
                </a:ext>
              </a:extLst>
            </p:cNvPr>
            <p:cNvSpPr/>
            <p:nvPr/>
          </p:nvSpPr>
          <p:spPr>
            <a:xfrm>
              <a:off x="6735874" y="1724891"/>
              <a:ext cx="189790" cy="208483"/>
            </a:xfrm>
            <a:prstGeom prst="ellipse">
              <a:avLst/>
            </a:prstGeom>
            <a:solidFill>
              <a:srgbClr val="004460"/>
            </a:solidFill>
            <a:ln>
              <a:solidFill>
                <a:srgbClr val="004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71" name="Legende: mit gebogener Linie mit Akzentuierungsbalken 70">
              <a:extLst>
                <a:ext uri="{FF2B5EF4-FFF2-40B4-BE49-F238E27FC236}">
                  <a16:creationId xmlns:a16="http://schemas.microsoft.com/office/drawing/2014/main" id="{20B5ED0D-C2B8-D401-A814-BCF33A84CDF9}"/>
                </a:ext>
              </a:extLst>
            </p:cNvPr>
            <p:cNvSpPr/>
            <p:nvPr/>
          </p:nvSpPr>
          <p:spPr>
            <a:xfrm>
              <a:off x="5131815" y="1838594"/>
              <a:ext cx="1287399" cy="186704"/>
            </a:xfrm>
            <a:prstGeom prst="accentCallout2">
              <a:avLst>
                <a:gd name="adj1" fmla="val 63273"/>
                <a:gd name="adj2" fmla="val 95199"/>
                <a:gd name="adj3" fmla="val 52143"/>
                <a:gd name="adj4" fmla="val 116191"/>
                <a:gd name="adj5" fmla="val 22816"/>
                <a:gd name="adj6" fmla="val 127726"/>
              </a:avLst>
            </a:prstGeom>
            <a:noFill/>
            <a:ln>
              <a:solidFill>
                <a:srgbClr val="004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sz="1200" dirty="0">
                  <a:solidFill>
                    <a:srgbClr val="004460"/>
                  </a:solidFill>
                </a:rPr>
                <a:t>Auto Zusatzkasko</a:t>
              </a:r>
            </a:p>
          </p:txBody>
        </p:sp>
      </p:grpSp>
      <p:grpSp>
        <p:nvGrpSpPr>
          <p:cNvPr id="8" name="Gruppieren 7">
            <a:extLst>
              <a:ext uri="{FF2B5EF4-FFF2-40B4-BE49-F238E27FC236}">
                <a16:creationId xmlns:a16="http://schemas.microsoft.com/office/drawing/2014/main" id="{D2AB6EDE-9866-9A46-8C88-56BF2253480F}"/>
              </a:ext>
            </a:extLst>
          </p:cNvPr>
          <p:cNvGrpSpPr/>
          <p:nvPr/>
        </p:nvGrpSpPr>
        <p:grpSpPr>
          <a:xfrm>
            <a:off x="125210" y="5008818"/>
            <a:ext cx="2172292" cy="300407"/>
            <a:chOff x="5131815" y="1724891"/>
            <a:chExt cx="1793849" cy="300407"/>
          </a:xfrm>
        </p:grpSpPr>
        <p:sp>
          <p:nvSpPr>
            <p:cNvPr id="10" name="Ellipse 9">
              <a:extLst>
                <a:ext uri="{FF2B5EF4-FFF2-40B4-BE49-F238E27FC236}">
                  <a16:creationId xmlns:a16="http://schemas.microsoft.com/office/drawing/2014/main" id="{2407FA6F-66B8-A0C6-B2EC-80D9327CE57B}"/>
                </a:ext>
              </a:extLst>
            </p:cNvPr>
            <p:cNvSpPr/>
            <p:nvPr/>
          </p:nvSpPr>
          <p:spPr>
            <a:xfrm>
              <a:off x="6735874" y="1724891"/>
              <a:ext cx="189790" cy="208483"/>
            </a:xfrm>
            <a:prstGeom prst="ellipse">
              <a:avLst/>
            </a:prstGeom>
            <a:solidFill>
              <a:srgbClr val="0044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1" name="Legende: mit gebogener Linie mit Akzentuierungsbalken 10">
              <a:extLst>
                <a:ext uri="{FF2B5EF4-FFF2-40B4-BE49-F238E27FC236}">
                  <a16:creationId xmlns:a16="http://schemas.microsoft.com/office/drawing/2014/main" id="{6FB5E562-61E6-2DBB-46CA-69AB969E7CB1}"/>
                </a:ext>
              </a:extLst>
            </p:cNvPr>
            <p:cNvSpPr/>
            <p:nvPr/>
          </p:nvSpPr>
          <p:spPr>
            <a:xfrm>
              <a:off x="5131815" y="1838594"/>
              <a:ext cx="1287399" cy="186704"/>
            </a:xfrm>
            <a:prstGeom prst="accentCallout2">
              <a:avLst>
                <a:gd name="adj1" fmla="val 63273"/>
                <a:gd name="adj2" fmla="val 95199"/>
                <a:gd name="adj3" fmla="val 52143"/>
                <a:gd name="adj4" fmla="val 116191"/>
                <a:gd name="adj5" fmla="val 22816"/>
                <a:gd name="adj6" fmla="val 127726"/>
              </a:avLst>
            </a:prstGeom>
            <a:noFill/>
            <a:ln>
              <a:solidFill>
                <a:srgbClr val="004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sz="1200" dirty="0">
                  <a:solidFill>
                    <a:srgbClr val="004460"/>
                  </a:solidFill>
                </a:rPr>
                <a:t>Handy &amp; Elektronik</a:t>
              </a:r>
            </a:p>
          </p:txBody>
        </p:sp>
      </p:grpSp>
      <p:grpSp>
        <p:nvGrpSpPr>
          <p:cNvPr id="14" name="Gruppieren 13">
            <a:extLst>
              <a:ext uri="{FF2B5EF4-FFF2-40B4-BE49-F238E27FC236}">
                <a16:creationId xmlns:a16="http://schemas.microsoft.com/office/drawing/2014/main" id="{4A748F86-32D1-445A-F502-CF82A54422C2}"/>
              </a:ext>
            </a:extLst>
          </p:cNvPr>
          <p:cNvGrpSpPr/>
          <p:nvPr/>
        </p:nvGrpSpPr>
        <p:grpSpPr>
          <a:xfrm>
            <a:off x="143465" y="6030712"/>
            <a:ext cx="2172292" cy="300407"/>
            <a:chOff x="5131815" y="1724891"/>
            <a:chExt cx="1793849" cy="300407"/>
          </a:xfrm>
        </p:grpSpPr>
        <p:sp>
          <p:nvSpPr>
            <p:cNvPr id="16" name="Ellipse 15">
              <a:extLst>
                <a:ext uri="{FF2B5EF4-FFF2-40B4-BE49-F238E27FC236}">
                  <a16:creationId xmlns:a16="http://schemas.microsoft.com/office/drawing/2014/main" id="{0F409897-5A3D-85A3-D71C-9C045B7D3657}"/>
                </a:ext>
              </a:extLst>
            </p:cNvPr>
            <p:cNvSpPr/>
            <p:nvPr/>
          </p:nvSpPr>
          <p:spPr>
            <a:xfrm>
              <a:off x="6735874" y="1724891"/>
              <a:ext cx="189790" cy="208483"/>
            </a:xfrm>
            <a:prstGeom prst="ellipse">
              <a:avLst/>
            </a:prstGeom>
            <a:solidFill>
              <a:srgbClr val="0044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7" name="Legende: mit gebogener Linie mit Akzentuierungsbalken 16">
              <a:extLst>
                <a:ext uri="{FF2B5EF4-FFF2-40B4-BE49-F238E27FC236}">
                  <a16:creationId xmlns:a16="http://schemas.microsoft.com/office/drawing/2014/main" id="{28F18C4E-B43E-E007-8A2F-B5AA13B17205}"/>
                </a:ext>
              </a:extLst>
            </p:cNvPr>
            <p:cNvSpPr/>
            <p:nvPr/>
          </p:nvSpPr>
          <p:spPr>
            <a:xfrm>
              <a:off x="5131815" y="1838594"/>
              <a:ext cx="1287399" cy="186704"/>
            </a:xfrm>
            <a:prstGeom prst="accentCallout2">
              <a:avLst>
                <a:gd name="adj1" fmla="val 63273"/>
                <a:gd name="adj2" fmla="val 95199"/>
                <a:gd name="adj3" fmla="val 52143"/>
                <a:gd name="adj4" fmla="val 116191"/>
                <a:gd name="adj5" fmla="val 22816"/>
                <a:gd name="adj6" fmla="val 127726"/>
              </a:avLst>
            </a:prstGeom>
            <a:noFill/>
            <a:ln>
              <a:solidFill>
                <a:srgbClr val="004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sz="1200" dirty="0">
                  <a:solidFill>
                    <a:srgbClr val="004460"/>
                  </a:solidFill>
                </a:rPr>
                <a:t>Reisegepäck</a:t>
              </a:r>
            </a:p>
          </p:txBody>
        </p:sp>
      </p:grpSp>
      <p:grpSp>
        <p:nvGrpSpPr>
          <p:cNvPr id="18" name="Gruppieren 17">
            <a:extLst>
              <a:ext uri="{FF2B5EF4-FFF2-40B4-BE49-F238E27FC236}">
                <a16:creationId xmlns:a16="http://schemas.microsoft.com/office/drawing/2014/main" id="{92F45027-4FF4-C60B-3645-2D82F76930FB}"/>
              </a:ext>
            </a:extLst>
          </p:cNvPr>
          <p:cNvGrpSpPr/>
          <p:nvPr/>
        </p:nvGrpSpPr>
        <p:grpSpPr>
          <a:xfrm>
            <a:off x="140819" y="5385159"/>
            <a:ext cx="2172292" cy="300407"/>
            <a:chOff x="5131815" y="1724891"/>
            <a:chExt cx="1793849" cy="300407"/>
          </a:xfrm>
        </p:grpSpPr>
        <p:sp>
          <p:nvSpPr>
            <p:cNvPr id="19" name="Ellipse 18">
              <a:extLst>
                <a:ext uri="{FF2B5EF4-FFF2-40B4-BE49-F238E27FC236}">
                  <a16:creationId xmlns:a16="http://schemas.microsoft.com/office/drawing/2014/main" id="{B577B383-A681-BA12-6336-3399F6BBD5DC}"/>
                </a:ext>
              </a:extLst>
            </p:cNvPr>
            <p:cNvSpPr/>
            <p:nvPr/>
          </p:nvSpPr>
          <p:spPr>
            <a:xfrm>
              <a:off x="6735874" y="1724891"/>
              <a:ext cx="189790" cy="208483"/>
            </a:xfrm>
            <a:prstGeom prst="ellipse">
              <a:avLst/>
            </a:prstGeom>
            <a:solidFill>
              <a:srgbClr val="0044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0" name="Legende: mit gebogener Linie mit Akzentuierungsbalken 19">
              <a:extLst>
                <a:ext uri="{FF2B5EF4-FFF2-40B4-BE49-F238E27FC236}">
                  <a16:creationId xmlns:a16="http://schemas.microsoft.com/office/drawing/2014/main" id="{50C3E201-02D9-C260-EB98-CD1926C499B8}"/>
                </a:ext>
              </a:extLst>
            </p:cNvPr>
            <p:cNvSpPr/>
            <p:nvPr/>
          </p:nvSpPr>
          <p:spPr>
            <a:xfrm>
              <a:off x="5131815" y="1838594"/>
              <a:ext cx="1287399" cy="186704"/>
            </a:xfrm>
            <a:prstGeom prst="accentCallout2">
              <a:avLst>
                <a:gd name="adj1" fmla="val 63273"/>
                <a:gd name="adj2" fmla="val 95199"/>
                <a:gd name="adj3" fmla="val 52143"/>
                <a:gd name="adj4" fmla="val 116191"/>
                <a:gd name="adj5" fmla="val 22816"/>
                <a:gd name="adj6" fmla="val 127726"/>
              </a:avLst>
            </a:prstGeom>
            <a:noFill/>
            <a:ln>
              <a:solidFill>
                <a:srgbClr val="004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sz="1200" dirty="0">
                  <a:solidFill>
                    <a:srgbClr val="004460"/>
                  </a:solidFill>
                </a:rPr>
                <a:t>Glas</a:t>
              </a:r>
            </a:p>
          </p:txBody>
        </p:sp>
      </p:grpSp>
      <p:grpSp>
        <p:nvGrpSpPr>
          <p:cNvPr id="21" name="Gruppieren 20">
            <a:extLst>
              <a:ext uri="{FF2B5EF4-FFF2-40B4-BE49-F238E27FC236}">
                <a16:creationId xmlns:a16="http://schemas.microsoft.com/office/drawing/2014/main" id="{F03D33F9-BFC4-B498-8493-121F9F068976}"/>
              </a:ext>
            </a:extLst>
          </p:cNvPr>
          <p:cNvGrpSpPr/>
          <p:nvPr/>
        </p:nvGrpSpPr>
        <p:grpSpPr>
          <a:xfrm>
            <a:off x="136979" y="5723496"/>
            <a:ext cx="2172292" cy="300407"/>
            <a:chOff x="5131815" y="1724891"/>
            <a:chExt cx="1793849" cy="300407"/>
          </a:xfrm>
        </p:grpSpPr>
        <p:sp>
          <p:nvSpPr>
            <p:cNvPr id="22" name="Ellipse 21">
              <a:extLst>
                <a:ext uri="{FF2B5EF4-FFF2-40B4-BE49-F238E27FC236}">
                  <a16:creationId xmlns:a16="http://schemas.microsoft.com/office/drawing/2014/main" id="{6892CECE-5802-8C13-5BBA-10B65BEB2844}"/>
                </a:ext>
              </a:extLst>
            </p:cNvPr>
            <p:cNvSpPr/>
            <p:nvPr/>
          </p:nvSpPr>
          <p:spPr>
            <a:xfrm>
              <a:off x="6735874" y="1724891"/>
              <a:ext cx="189790" cy="208483"/>
            </a:xfrm>
            <a:prstGeom prst="ellipse">
              <a:avLst/>
            </a:prstGeom>
            <a:solidFill>
              <a:srgbClr val="0044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3" name="Legende: mit gebogener Linie mit Akzentuierungsbalken 22">
              <a:extLst>
                <a:ext uri="{FF2B5EF4-FFF2-40B4-BE49-F238E27FC236}">
                  <a16:creationId xmlns:a16="http://schemas.microsoft.com/office/drawing/2014/main" id="{AF41CD8D-EB9C-51D9-95D4-2832461242AF}"/>
                </a:ext>
              </a:extLst>
            </p:cNvPr>
            <p:cNvSpPr/>
            <p:nvPr/>
          </p:nvSpPr>
          <p:spPr>
            <a:xfrm>
              <a:off x="5131815" y="1838594"/>
              <a:ext cx="1287399" cy="186704"/>
            </a:xfrm>
            <a:prstGeom prst="accentCallout2">
              <a:avLst>
                <a:gd name="adj1" fmla="val 63273"/>
                <a:gd name="adj2" fmla="val 95199"/>
                <a:gd name="adj3" fmla="val 52143"/>
                <a:gd name="adj4" fmla="val 116191"/>
                <a:gd name="adj5" fmla="val 22816"/>
                <a:gd name="adj6" fmla="val 127726"/>
              </a:avLst>
            </a:prstGeom>
            <a:noFill/>
            <a:ln>
              <a:solidFill>
                <a:srgbClr val="004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sz="1200" dirty="0">
                  <a:solidFill>
                    <a:srgbClr val="004460"/>
                  </a:solidFill>
                </a:rPr>
                <a:t>Haustier</a:t>
              </a:r>
            </a:p>
          </p:txBody>
        </p:sp>
      </p:grpSp>
      <p:grpSp>
        <p:nvGrpSpPr>
          <p:cNvPr id="25" name="Gruppieren 24">
            <a:extLst>
              <a:ext uri="{FF2B5EF4-FFF2-40B4-BE49-F238E27FC236}">
                <a16:creationId xmlns:a16="http://schemas.microsoft.com/office/drawing/2014/main" id="{2D03978D-E189-741B-A83F-47A0C7BA89BB}"/>
              </a:ext>
            </a:extLst>
          </p:cNvPr>
          <p:cNvGrpSpPr/>
          <p:nvPr/>
        </p:nvGrpSpPr>
        <p:grpSpPr>
          <a:xfrm>
            <a:off x="90015" y="3822412"/>
            <a:ext cx="2172292" cy="300407"/>
            <a:chOff x="5131815" y="1724891"/>
            <a:chExt cx="1793849" cy="300407"/>
          </a:xfrm>
        </p:grpSpPr>
        <p:sp>
          <p:nvSpPr>
            <p:cNvPr id="26" name="Ellipse 25">
              <a:extLst>
                <a:ext uri="{FF2B5EF4-FFF2-40B4-BE49-F238E27FC236}">
                  <a16:creationId xmlns:a16="http://schemas.microsoft.com/office/drawing/2014/main" id="{32C456F9-FDDB-3701-C329-0EE4CE48E39B}"/>
                </a:ext>
              </a:extLst>
            </p:cNvPr>
            <p:cNvSpPr/>
            <p:nvPr/>
          </p:nvSpPr>
          <p:spPr>
            <a:xfrm>
              <a:off x="6735874" y="1724891"/>
              <a:ext cx="189790" cy="208483"/>
            </a:xfrm>
            <a:prstGeom prst="ellipse">
              <a:avLst/>
            </a:prstGeom>
            <a:solidFill>
              <a:srgbClr val="0044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7" name="Legende: mit gebogener Linie mit Akzentuierungsbalken 26">
              <a:extLst>
                <a:ext uri="{FF2B5EF4-FFF2-40B4-BE49-F238E27FC236}">
                  <a16:creationId xmlns:a16="http://schemas.microsoft.com/office/drawing/2014/main" id="{559EF0CD-D478-8AE1-964E-090E181240BF}"/>
                </a:ext>
              </a:extLst>
            </p:cNvPr>
            <p:cNvSpPr/>
            <p:nvPr/>
          </p:nvSpPr>
          <p:spPr>
            <a:xfrm>
              <a:off x="5131815" y="1838594"/>
              <a:ext cx="1287399" cy="186704"/>
            </a:xfrm>
            <a:prstGeom prst="accentCallout2">
              <a:avLst>
                <a:gd name="adj1" fmla="val 63273"/>
                <a:gd name="adj2" fmla="val 95199"/>
                <a:gd name="adj3" fmla="val 52143"/>
                <a:gd name="adj4" fmla="val 116191"/>
                <a:gd name="adj5" fmla="val 22816"/>
                <a:gd name="adj6" fmla="val 127726"/>
              </a:avLst>
            </a:prstGeom>
            <a:noFill/>
            <a:ln>
              <a:solidFill>
                <a:srgbClr val="004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sz="1200" dirty="0">
                  <a:solidFill>
                    <a:srgbClr val="004460"/>
                  </a:solidFill>
                </a:rPr>
                <a:t>Privathaftpflicht</a:t>
              </a:r>
            </a:p>
          </p:txBody>
        </p:sp>
      </p:grpSp>
      <p:grpSp>
        <p:nvGrpSpPr>
          <p:cNvPr id="29" name="Gruppieren 28">
            <a:extLst>
              <a:ext uri="{FF2B5EF4-FFF2-40B4-BE49-F238E27FC236}">
                <a16:creationId xmlns:a16="http://schemas.microsoft.com/office/drawing/2014/main" id="{9BD3A251-E114-0809-EC33-27EAFFB5D216}"/>
              </a:ext>
            </a:extLst>
          </p:cNvPr>
          <p:cNvGrpSpPr/>
          <p:nvPr/>
        </p:nvGrpSpPr>
        <p:grpSpPr>
          <a:xfrm>
            <a:off x="109601" y="4183077"/>
            <a:ext cx="2172292" cy="300407"/>
            <a:chOff x="5131815" y="1724891"/>
            <a:chExt cx="1793849" cy="300407"/>
          </a:xfrm>
        </p:grpSpPr>
        <p:sp>
          <p:nvSpPr>
            <p:cNvPr id="30" name="Ellipse 29">
              <a:extLst>
                <a:ext uri="{FF2B5EF4-FFF2-40B4-BE49-F238E27FC236}">
                  <a16:creationId xmlns:a16="http://schemas.microsoft.com/office/drawing/2014/main" id="{A8FCFB7E-8568-54E0-A0E5-AAA768A9EA96}"/>
                </a:ext>
              </a:extLst>
            </p:cNvPr>
            <p:cNvSpPr/>
            <p:nvPr/>
          </p:nvSpPr>
          <p:spPr>
            <a:xfrm>
              <a:off x="6735874" y="1724891"/>
              <a:ext cx="189790" cy="208483"/>
            </a:xfrm>
            <a:prstGeom prst="ellipse">
              <a:avLst/>
            </a:prstGeom>
            <a:solidFill>
              <a:srgbClr val="0044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1" name="Legende: mit gebogener Linie mit Akzentuierungsbalken 30">
              <a:extLst>
                <a:ext uri="{FF2B5EF4-FFF2-40B4-BE49-F238E27FC236}">
                  <a16:creationId xmlns:a16="http://schemas.microsoft.com/office/drawing/2014/main" id="{086A09EA-604B-23F1-A8E9-1B0DDEBF757D}"/>
                </a:ext>
              </a:extLst>
            </p:cNvPr>
            <p:cNvSpPr/>
            <p:nvPr/>
          </p:nvSpPr>
          <p:spPr>
            <a:xfrm>
              <a:off x="5131815" y="1838594"/>
              <a:ext cx="1287399" cy="186704"/>
            </a:xfrm>
            <a:prstGeom prst="accentCallout2">
              <a:avLst>
                <a:gd name="adj1" fmla="val 63273"/>
                <a:gd name="adj2" fmla="val 95199"/>
                <a:gd name="adj3" fmla="val 52143"/>
                <a:gd name="adj4" fmla="val 116191"/>
                <a:gd name="adj5" fmla="val 22816"/>
                <a:gd name="adj6" fmla="val 127726"/>
              </a:avLst>
            </a:prstGeom>
            <a:noFill/>
            <a:ln>
              <a:solidFill>
                <a:srgbClr val="004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sz="1200" dirty="0">
                  <a:solidFill>
                    <a:srgbClr val="004460"/>
                  </a:solidFill>
                </a:rPr>
                <a:t>Rechtsschutz</a:t>
              </a:r>
            </a:p>
          </p:txBody>
        </p:sp>
      </p:grpSp>
      <p:grpSp>
        <p:nvGrpSpPr>
          <p:cNvPr id="32" name="Gruppieren 31">
            <a:extLst>
              <a:ext uri="{FF2B5EF4-FFF2-40B4-BE49-F238E27FC236}">
                <a16:creationId xmlns:a16="http://schemas.microsoft.com/office/drawing/2014/main" id="{DFF527E2-935D-6DE7-AB84-4287D2AEB268}"/>
              </a:ext>
            </a:extLst>
          </p:cNvPr>
          <p:cNvGrpSpPr/>
          <p:nvPr/>
        </p:nvGrpSpPr>
        <p:grpSpPr>
          <a:xfrm>
            <a:off x="125210" y="4530121"/>
            <a:ext cx="2172292" cy="300407"/>
            <a:chOff x="5131815" y="1724891"/>
            <a:chExt cx="1793849" cy="300407"/>
          </a:xfrm>
        </p:grpSpPr>
        <p:sp>
          <p:nvSpPr>
            <p:cNvPr id="33" name="Ellipse 32">
              <a:extLst>
                <a:ext uri="{FF2B5EF4-FFF2-40B4-BE49-F238E27FC236}">
                  <a16:creationId xmlns:a16="http://schemas.microsoft.com/office/drawing/2014/main" id="{C8919B7C-DD8F-0AA2-EFFF-3B45A57D84B5}"/>
                </a:ext>
              </a:extLst>
            </p:cNvPr>
            <p:cNvSpPr/>
            <p:nvPr/>
          </p:nvSpPr>
          <p:spPr>
            <a:xfrm>
              <a:off x="6735874" y="1724891"/>
              <a:ext cx="189790" cy="208483"/>
            </a:xfrm>
            <a:prstGeom prst="ellipse">
              <a:avLst/>
            </a:prstGeom>
            <a:solidFill>
              <a:srgbClr val="0044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4" name="Legende: mit gebogener Linie mit Akzentuierungsbalken 33">
              <a:extLst>
                <a:ext uri="{FF2B5EF4-FFF2-40B4-BE49-F238E27FC236}">
                  <a16:creationId xmlns:a16="http://schemas.microsoft.com/office/drawing/2014/main" id="{470F8F41-0343-3BDC-6BBD-F46A471A3A46}"/>
                </a:ext>
              </a:extLst>
            </p:cNvPr>
            <p:cNvSpPr/>
            <p:nvPr/>
          </p:nvSpPr>
          <p:spPr>
            <a:xfrm>
              <a:off x="5131815" y="1838594"/>
              <a:ext cx="1287399" cy="186704"/>
            </a:xfrm>
            <a:prstGeom prst="accentCallout2">
              <a:avLst>
                <a:gd name="adj1" fmla="val 63273"/>
                <a:gd name="adj2" fmla="val 95199"/>
                <a:gd name="adj3" fmla="val 52143"/>
                <a:gd name="adj4" fmla="val 116191"/>
                <a:gd name="adj5" fmla="val 22816"/>
                <a:gd name="adj6" fmla="val 127726"/>
              </a:avLst>
            </a:prstGeom>
            <a:noFill/>
            <a:ln>
              <a:solidFill>
                <a:srgbClr val="004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sz="1200" dirty="0">
                  <a:solidFill>
                    <a:srgbClr val="004460"/>
                  </a:solidFill>
                </a:rPr>
                <a:t>Hausrat</a:t>
              </a:r>
            </a:p>
          </p:txBody>
        </p:sp>
      </p:grpSp>
      <p:sp>
        <p:nvSpPr>
          <p:cNvPr id="35" name="Rechteck 34">
            <a:extLst>
              <a:ext uri="{FF2B5EF4-FFF2-40B4-BE49-F238E27FC236}">
                <a16:creationId xmlns:a16="http://schemas.microsoft.com/office/drawing/2014/main" id="{69B4C502-B178-BBFE-D204-4BF19385629E}"/>
              </a:ext>
            </a:extLst>
          </p:cNvPr>
          <p:cNvSpPr/>
          <p:nvPr/>
        </p:nvSpPr>
        <p:spPr>
          <a:xfrm>
            <a:off x="89678" y="1099996"/>
            <a:ext cx="2708939" cy="5444832"/>
          </a:xfrm>
          <a:prstGeom prst="rect">
            <a:avLst/>
          </a:prstGeom>
          <a:noFill/>
          <a:ln>
            <a:solidFill>
              <a:srgbClr val="004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 name="Foliennummernplatzhalter 1">
            <a:extLst>
              <a:ext uri="{FF2B5EF4-FFF2-40B4-BE49-F238E27FC236}">
                <a16:creationId xmlns:a16="http://schemas.microsoft.com/office/drawing/2014/main" id="{E49D3194-7086-B2C4-0273-82ADCFA52D73}"/>
              </a:ext>
            </a:extLst>
          </p:cNvPr>
          <p:cNvSpPr>
            <a:spLocks noGrp="1"/>
          </p:cNvSpPr>
          <p:nvPr>
            <p:ph type="sldNum" sz="quarter" idx="12"/>
          </p:nvPr>
        </p:nvSpPr>
        <p:spPr/>
        <p:txBody>
          <a:bodyPr/>
          <a:lstStyle/>
          <a:p>
            <a:fld id="{C457ADC7-274A-47E8-AAD9-968732228F3F}" type="slidenum">
              <a:rPr lang="de-CH" smtClean="0"/>
              <a:t>28</a:t>
            </a:fld>
            <a:endParaRPr lang="de-CH"/>
          </a:p>
        </p:txBody>
      </p:sp>
    </p:spTree>
    <p:extLst>
      <p:ext uri="{BB962C8B-B14F-4D97-AF65-F5344CB8AC3E}">
        <p14:creationId xmlns:p14="http://schemas.microsoft.com/office/powerpoint/2010/main" val="23381434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5121308A-B043-857B-758E-5C69F5FF6B72}"/>
              </a:ext>
            </a:extLst>
          </p:cNvPr>
          <p:cNvSpPr>
            <a:spLocks noGrp="1"/>
          </p:cNvSpPr>
          <p:nvPr>
            <p:ph type="title"/>
          </p:nvPr>
        </p:nvSpPr>
        <p:spPr/>
        <p:txBody>
          <a:bodyPr/>
          <a:lstStyle/>
          <a:p>
            <a:r>
              <a:rPr lang="de-CH" dirty="0"/>
              <a:t>Aufgabe für zuhause</a:t>
            </a:r>
          </a:p>
        </p:txBody>
      </p:sp>
      <p:cxnSp>
        <p:nvCxnSpPr>
          <p:cNvPr id="3" name="Gerader Verbinder 2">
            <a:extLst>
              <a:ext uri="{FF2B5EF4-FFF2-40B4-BE49-F238E27FC236}">
                <a16:creationId xmlns:a16="http://schemas.microsoft.com/office/drawing/2014/main" id="{0D88ABDF-0562-BA22-B0D9-5B10FD39081A}"/>
              </a:ext>
            </a:extLst>
          </p:cNvPr>
          <p:cNvCxnSpPr>
            <a:cxnSpLocks/>
          </p:cNvCxnSpPr>
          <p:nvPr/>
        </p:nvCxnSpPr>
        <p:spPr>
          <a:xfrm flipV="1">
            <a:off x="6096000" y="874643"/>
            <a:ext cx="0" cy="5983357"/>
          </a:xfrm>
          <a:prstGeom prst="line">
            <a:avLst/>
          </a:prstGeom>
          <a:ln w="12700">
            <a:solidFill>
              <a:srgbClr val="00446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 name="Gerader Verbinder 8">
            <a:extLst>
              <a:ext uri="{FF2B5EF4-FFF2-40B4-BE49-F238E27FC236}">
                <a16:creationId xmlns:a16="http://schemas.microsoft.com/office/drawing/2014/main" id="{57721E18-9082-A000-FE04-5D9DCD9F684D}"/>
              </a:ext>
            </a:extLst>
          </p:cNvPr>
          <p:cNvCxnSpPr>
            <a:cxnSpLocks/>
          </p:cNvCxnSpPr>
          <p:nvPr/>
        </p:nvCxnSpPr>
        <p:spPr>
          <a:xfrm>
            <a:off x="124691" y="4135582"/>
            <a:ext cx="12136582" cy="0"/>
          </a:xfrm>
          <a:prstGeom prst="line">
            <a:avLst/>
          </a:prstGeom>
          <a:ln w="12700">
            <a:solidFill>
              <a:srgbClr val="00446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2" name="Textfeld 11">
            <a:extLst>
              <a:ext uri="{FF2B5EF4-FFF2-40B4-BE49-F238E27FC236}">
                <a16:creationId xmlns:a16="http://schemas.microsoft.com/office/drawing/2014/main" id="{D4E69496-43E4-7379-EE10-119B3DA9BE71}"/>
              </a:ext>
            </a:extLst>
          </p:cNvPr>
          <p:cNvSpPr txBox="1"/>
          <p:nvPr/>
        </p:nvSpPr>
        <p:spPr>
          <a:xfrm rot="16200000">
            <a:off x="4744349" y="1719242"/>
            <a:ext cx="2059386" cy="307777"/>
          </a:xfrm>
          <a:prstGeom prst="rect">
            <a:avLst/>
          </a:prstGeom>
          <a:noFill/>
        </p:spPr>
        <p:txBody>
          <a:bodyPr wrap="square" rtlCol="0">
            <a:spAutoFit/>
          </a:bodyPr>
          <a:lstStyle/>
          <a:p>
            <a:r>
              <a:rPr lang="de-CH" sz="1400" b="1" dirty="0" err="1"/>
              <a:t>Credible</a:t>
            </a:r>
            <a:r>
              <a:rPr lang="de-CH" sz="1400" b="1" dirty="0"/>
              <a:t> </a:t>
            </a:r>
            <a:r>
              <a:rPr lang="de-CH" sz="1400" b="1" dirty="0" err="1"/>
              <a:t>Worst</a:t>
            </a:r>
            <a:r>
              <a:rPr lang="de-CH" sz="1400" b="1" dirty="0"/>
              <a:t> Case</a:t>
            </a:r>
          </a:p>
        </p:txBody>
      </p:sp>
      <p:sp>
        <p:nvSpPr>
          <p:cNvPr id="13" name="Textfeld 12">
            <a:extLst>
              <a:ext uri="{FF2B5EF4-FFF2-40B4-BE49-F238E27FC236}">
                <a16:creationId xmlns:a16="http://schemas.microsoft.com/office/drawing/2014/main" id="{E5B9CB64-BD5C-97D4-8E4C-82413483CEF9}"/>
              </a:ext>
            </a:extLst>
          </p:cNvPr>
          <p:cNvSpPr txBox="1"/>
          <p:nvPr/>
        </p:nvSpPr>
        <p:spPr>
          <a:xfrm>
            <a:off x="9786073" y="3827805"/>
            <a:ext cx="2184256" cy="307777"/>
          </a:xfrm>
          <a:prstGeom prst="rect">
            <a:avLst/>
          </a:prstGeom>
          <a:noFill/>
        </p:spPr>
        <p:txBody>
          <a:bodyPr wrap="square" rtlCol="0">
            <a:spAutoFit/>
          </a:bodyPr>
          <a:lstStyle/>
          <a:p>
            <a:pPr algn="r"/>
            <a:r>
              <a:rPr lang="de-CH" sz="1400" b="1" dirty="0"/>
              <a:t>Individuelles Risiko</a:t>
            </a:r>
          </a:p>
        </p:txBody>
      </p:sp>
      <p:cxnSp>
        <p:nvCxnSpPr>
          <p:cNvPr id="15" name="Gerade Verbindung mit Pfeil 14">
            <a:extLst>
              <a:ext uri="{FF2B5EF4-FFF2-40B4-BE49-F238E27FC236}">
                <a16:creationId xmlns:a16="http://schemas.microsoft.com/office/drawing/2014/main" id="{DAC5F848-2A50-BEA9-3EAA-4A97DB71EA48}"/>
              </a:ext>
            </a:extLst>
          </p:cNvPr>
          <p:cNvCxnSpPr>
            <a:cxnSpLocks/>
          </p:cNvCxnSpPr>
          <p:nvPr/>
        </p:nvCxnSpPr>
        <p:spPr>
          <a:xfrm flipV="1">
            <a:off x="4045527" y="2583873"/>
            <a:ext cx="5320146" cy="2479963"/>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8" name="Textfeld 27">
            <a:extLst>
              <a:ext uri="{FF2B5EF4-FFF2-40B4-BE49-F238E27FC236}">
                <a16:creationId xmlns:a16="http://schemas.microsoft.com/office/drawing/2014/main" id="{86E9E323-C98C-9B9A-CA8E-53E45A09DB47}"/>
              </a:ext>
            </a:extLst>
          </p:cNvPr>
          <p:cNvSpPr txBox="1"/>
          <p:nvPr/>
        </p:nvSpPr>
        <p:spPr>
          <a:xfrm rot="20083206">
            <a:off x="6629976" y="3313939"/>
            <a:ext cx="2614818" cy="369332"/>
          </a:xfrm>
          <a:prstGeom prst="rect">
            <a:avLst/>
          </a:prstGeom>
          <a:noFill/>
        </p:spPr>
        <p:txBody>
          <a:bodyPr wrap="none" rtlCol="0">
            <a:spAutoFit/>
          </a:bodyPr>
          <a:lstStyle/>
          <a:p>
            <a:r>
              <a:rPr lang="de-CH" dirty="0">
                <a:solidFill>
                  <a:srgbClr val="00B050"/>
                </a:solidFill>
              </a:rPr>
              <a:t>Grad der Versicherung</a:t>
            </a:r>
          </a:p>
        </p:txBody>
      </p:sp>
      <p:grpSp>
        <p:nvGrpSpPr>
          <p:cNvPr id="44" name="Gruppieren 43">
            <a:extLst>
              <a:ext uri="{FF2B5EF4-FFF2-40B4-BE49-F238E27FC236}">
                <a16:creationId xmlns:a16="http://schemas.microsoft.com/office/drawing/2014/main" id="{9AD66814-8587-8C76-098C-B0BB0936277B}"/>
              </a:ext>
            </a:extLst>
          </p:cNvPr>
          <p:cNvGrpSpPr/>
          <p:nvPr/>
        </p:nvGrpSpPr>
        <p:grpSpPr>
          <a:xfrm>
            <a:off x="6002013" y="1611442"/>
            <a:ext cx="2268571" cy="405411"/>
            <a:chOff x="6735874" y="1527963"/>
            <a:chExt cx="2085083" cy="405411"/>
          </a:xfrm>
        </p:grpSpPr>
        <p:sp>
          <p:nvSpPr>
            <p:cNvPr id="41" name="Ellipse 40">
              <a:extLst>
                <a:ext uri="{FF2B5EF4-FFF2-40B4-BE49-F238E27FC236}">
                  <a16:creationId xmlns:a16="http://schemas.microsoft.com/office/drawing/2014/main" id="{32F78B28-3743-8B60-8E8E-4A33647F6A8E}"/>
                </a:ext>
              </a:extLst>
            </p:cNvPr>
            <p:cNvSpPr/>
            <p:nvPr/>
          </p:nvSpPr>
          <p:spPr>
            <a:xfrm>
              <a:off x="6735874" y="1724891"/>
              <a:ext cx="205253" cy="208483"/>
            </a:xfrm>
            <a:prstGeom prst="ellipse">
              <a:avLst/>
            </a:prstGeom>
            <a:solidFill>
              <a:srgbClr val="0044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3" name="Legende: mit gebogener Linie mit Akzentuierungsbalken 42">
              <a:extLst>
                <a:ext uri="{FF2B5EF4-FFF2-40B4-BE49-F238E27FC236}">
                  <a16:creationId xmlns:a16="http://schemas.microsoft.com/office/drawing/2014/main" id="{AC1CB4F3-3EDC-247F-D00C-C58D006EBE7A}"/>
                </a:ext>
              </a:extLst>
            </p:cNvPr>
            <p:cNvSpPr/>
            <p:nvPr/>
          </p:nvSpPr>
          <p:spPr>
            <a:xfrm>
              <a:off x="7456693" y="1527963"/>
              <a:ext cx="1364264" cy="186704"/>
            </a:xfrm>
            <a:prstGeom prst="accentCallout2">
              <a:avLst>
                <a:gd name="adj1" fmla="val 18750"/>
                <a:gd name="adj2" fmla="val -8333"/>
                <a:gd name="adj3" fmla="val 18750"/>
                <a:gd name="adj4" fmla="val -16667"/>
                <a:gd name="adj5" fmla="val 119284"/>
                <a:gd name="adj6" fmla="val -50455"/>
              </a:avLst>
            </a:prstGeom>
            <a:noFill/>
            <a:ln>
              <a:solidFill>
                <a:srgbClr val="004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sz="1200" dirty="0">
                  <a:solidFill>
                    <a:srgbClr val="004460"/>
                  </a:solidFill>
                </a:rPr>
                <a:t>Privathaftpflicht</a:t>
              </a:r>
            </a:p>
          </p:txBody>
        </p:sp>
      </p:grpSp>
      <p:grpSp>
        <p:nvGrpSpPr>
          <p:cNvPr id="45" name="Gruppieren 44">
            <a:extLst>
              <a:ext uri="{FF2B5EF4-FFF2-40B4-BE49-F238E27FC236}">
                <a16:creationId xmlns:a16="http://schemas.microsoft.com/office/drawing/2014/main" id="{B6F3A4CC-9F51-56E8-4F4E-A040D9B8CF14}"/>
              </a:ext>
            </a:extLst>
          </p:cNvPr>
          <p:cNvGrpSpPr/>
          <p:nvPr/>
        </p:nvGrpSpPr>
        <p:grpSpPr>
          <a:xfrm>
            <a:off x="6705600" y="2890238"/>
            <a:ext cx="1859332" cy="405411"/>
            <a:chOff x="6735874" y="1527963"/>
            <a:chExt cx="1859332" cy="405411"/>
          </a:xfrm>
        </p:grpSpPr>
        <p:sp>
          <p:nvSpPr>
            <p:cNvPr id="46" name="Ellipse 45">
              <a:extLst>
                <a:ext uri="{FF2B5EF4-FFF2-40B4-BE49-F238E27FC236}">
                  <a16:creationId xmlns:a16="http://schemas.microsoft.com/office/drawing/2014/main" id="{9A4E24D5-1E58-3D88-C502-A9273E2AFD6A}"/>
                </a:ext>
              </a:extLst>
            </p:cNvPr>
            <p:cNvSpPr/>
            <p:nvPr/>
          </p:nvSpPr>
          <p:spPr>
            <a:xfrm>
              <a:off x="6735874" y="1724891"/>
              <a:ext cx="205253" cy="208483"/>
            </a:xfrm>
            <a:prstGeom prst="ellipse">
              <a:avLst/>
            </a:prstGeom>
            <a:solidFill>
              <a:srgbClr val="0044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7" name="Legende: mit gebogener Linie mit Akzentuierungsbalken 46">
              <a:extLst>
                <a:ext uri="{FF2B5EF4-FFF2-40B4-BE49-F238E27FC236}">
                  <a16:creationId xmlns:a16="http://schemas.microsoft.com/office/drawing/2014/main" id="{EC8A258D-874C-6263-0690-5AB7FDE6AB68}"/>
                </a:ext>
              </a:extLst>
            </p:cNvPr>
            <p:cNvSpPr/>
            <p:nvPr/>
          </p:nvSpPr>
          <p:spPr>
            <a:xfrm>
              <a:off x="7456693" y="1527963"/>
              <a:ext cx="1138513" cy="186704"/>
            </a:xfrm>
            <a:prstGeom prst="accentCallout2">
              <a:avLst>
                <a:gd name="adj1" fmla="val 18750"/>
                <a:gd name="adj2" fmla="val -8333"/>
                <a:gd name="adj3" fmla="val 18750"/>
                <a:gd name="adj4" fmla="val -16667"/>
                <a:gd name="adj5" fmla="val 119284"/>
                <a:gd name="adj6" fmla="val -50455"/>
              </a:avLst>
            </a:prstGeom>
            <a:noFill/>
            <a:ln>
              <a:solidFill>
                <a:srgbClr val="004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sz="1200" dirty="0">
                  <a:solidFill>
                    <a:srgbClr val="004460"/>
                  </a:solidFill>
                </a:rPr>
                <a:t>Hausrat</a:t>
              </a:r>
            </a:p>
          </p:txBody>
        </p:sp>
      </p:grpSp>
      <p:grpSp>
        <p:nvGrpSpPr>
          <p:cNvPr id="48" name="Gruppieren 47">
            <a:extLst>
              <a:ext uri="{FF2B5EF4-FFF2-40B4-BE49-F238E27FC236}">
                <a16:creationId xmlns:a16="http://schemas.microsoft.com/office/drawing/2014/main" id="{731B82A5-A348-E483-2536-89F6ECE0E1A9}"/>
              </a:ext>
            </a:extLst>
          </p:cNvPr>
          <p:cNvGrpSpPr/>
          <p:nvPr/>
        </p:nvGrpSpPr>
        <p:grpSpPr>
          <a:xfrm>
            <a:off x="2734366" y="6058991"/>
            <a:ext cx="2172292" cy="300407"/>
            <a:chOff x="5131815" y="1724891"/>
            <a:chExt cx="1793849" cy="300407"/>
          </a:xfrm>
        </p:grpSpPr>
        <p:sp>
          <p:nvSpPr>
            <p:cNvPr id="49" name="Ellipse 48">
              <a:extLst>
                <a:ext uri="{FF2B5EF4-FFF2-40B4-BE49-F238E27FC236}">
                  <a16:creationId xmlns:a16="http://schemas.microsoft.com/office/drawing/2014/main" id="{8C248F6D-2CED-A438-38F2-D1FDEE3D7883}"/>
                </a:ext>
              </a:extLst>
            </p:cNvPr>
            <p:cNvSpPr/>
            <p:nvPr/>
          </p:nvSpPr>
          <p:spPr>
            <a:xfrm>
              <a:off x="6735874" y="1724891"/>
              <a:ext cx="189790" cy="208483"/>
            </a:xfrm>
            <a:prstGeom prst="ellipse">
              <a:avLst/>
            </a:prstGeom>
            <a:solidFill>
              <a:srgbClr val="0044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0" name="Legende: mit gebogener Linie mit Akzentuierungsbalken 49">
              <a:extLst>
                <a:ext uri="{FF2B5EF4-FFF2-40B4-BE49-F238E27FC236}">
                  <a16:creationId xmlns:a16="http://schemas.microsoft.com/office/drawing/2014/main" id="{1D33A932-5ACE-CCA1-E98A-8B631CC966C1}"/>
                </a:ext>
              </a:extLst>
            </p:cNvPr>
            <p:cNvSpPr/>
            <p:nvPr/>
          </p:nvSpPr>
          <p:spPr>
            <a:xfrm>
              <a:off x="5131815" y="1838594"/>
              <a:ext cx="1287399" cy="186704"/>
            </a:xfrm>
            <a:prstGeom prst="accentCallout2">
              <a:avLst>
                <a:gd name="adj1" fmla="val 63273"/>
                <a:gd name="adj2" fmla="val 95199"/>
                <a:gd name="adj3" fmla="val 52143"/>
                <a:gd name="adj4" fmla="val 116191"/>
                <a:gd name="adj5" fmla="val 22816"/>
                <a:gd name="adj6" fmla="val 127726"/>
              </a:avLst>
            </a:prstGeom>
            <a:noFill/>
            <a:ln>
              <a:solidFill>
                <a:srgbClr val="004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sz="1200" dirty="0">
                  <a:solidFill>
                    <a:srgbClr val="004460"/>
                  </a:solidFill>
                </a:rPr>
                <a:t>Reiseversicherung</a:t>
              </a:r>
            </a:p>
          </p:txBody>
        </p:sp>
      </p:grpSp>
      <p:grpSp>
        <p:nvGrpSpPr>
          <p:cNvPr id="51" name="Gruppieren 50">
            <a:extLst>
              <a:ext uri="{FF2B5EF4-FFF2-40B4-BE49-F238E27FC236}">
                <a16:creationId xmlns:a16="http://schemas.microsoft.com/office/drawing/2014/main" id="{0C67AE54-938C-29B3-A508-66CDACABAB20}"/>
              </a:ext>
            </a:extLst>
          </p:cNvPr>
          <p:cNvGrpSpPr/>
          <p:nvPr/>
        </p:nvGrpSpPr>
        <p:grpSpPr>
          <a:xfrm>
            <a:off x="6002013" y="3360063"/>
            <a:ext cx="1859332" cy="405411"/>
            <a:chOff x="6735874" y="1527963"/>
            <a:chExt cx="1859332" cy="405411"/>
          </a:xfrm>
        </p:grpSpPr>
        <p:sp>
          <p:nvSpPr>
            <p:cNvPr id="52" name="Ellipse 51">
              <a:extLst>
                <a:ext uri="{FF2B5EF4-FFF2-40B4-BE49-F238E27FC236}">
                  <a16:creationId xmlns:a16="http://schemas.microsoft.com/office/drawing/2014/main" id="{50349963-B749-0C81-2DEF-C39E10AB9409}"/>
                </a:ext>
              </a:extLst>
            </p:cNvPr>
            <p:cNvSpPr/>
            <p:nvPr/>
          </p:nvSpPr>
          <p:spPr>
            <a:xfrm>
              <a:off x="6735874" y="1724891"/>
              <a:ext cx="205253" cy="208483"/>
            </a:xfrm>
            <a:prstGeom prst="ellipse">
              <a:avLst/>
            </a:prstGeom>
            <a:solidFill>
              <a:srgbClr val="0044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3" name="Legende: mit gebogener Linie mit Akzentuierungsbalken 52">
              <a:extLst>
                <a:ext uri="{FF2B5EF4-FFF2-40B4-BE49-F238E27FC236}">
                  <a16:creationId xmlns:a16="http://schemas.microsoft.com/office/drawing/2014/main" id="{2649D182-9465-4D74-B7DA-840197657709}"/>
                </a:ext>
              </a:extLst>
            </p:cNvPr>
            <p:cNvSpPr/>
            <p:nvPr/>
          </p:nvSpPr>
          <p:spPr>
            <a:xfrm>
              <a:off x="7456693" y="1527963"/>
              <a:ext cx="1138513" cy="186704"/>
            </a:xfrm>
            <a:prstGeom prst="accentCallout2">
              <a:avLst>
                <a:gd name="adj1" fmla="val 18750"/>
                <a:gd name="adj2" fmla="val -8333"/>
                <a:gd name="adj3" fmla="val 18750"/>
                <a:gd name="adj4" fmla="val -16667"/>
                <a:gd name="adj5" fmla="val 119284"/>
                <a:gd name="adj6" fmla="val -50455"/>
              </a:avLst>
            </a:prstGeom>
            <a:noFill/>
            <a:ln>
              <a:solidFill>
                <a:srgbClr val="004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sz="1200" dirty="0">
                  <a:solidFill>
                    <a:srgbClr val="004460"/>
                  </a:solidFill>
                </a:rPr>
                <a:t>Rechtsschutz</a:t>
              </a:r>
            </a:p>
          </p:txBody>
        </p:sp>
      </p:grpSp>
      <p:grpSp>
        <p:nvGrpSpPr>
          <p:cNvPr id="54" name="Gruppieren 53">
            <a:extLst>
              <a:ext uri="{FF2B5EF4-FFF2-40B4-BE49-F238E27FC236}">
                <a16:creationId xmlns:a16="http://schemas.microsoft.com/office/drawing/2014/main" id="{589ECBB2-3BCB-F2B0-6D08-ADEE42DA399F}"/>
              </a:ext>
            </a:extLst>
          </p:cNvPr>
          <p:cNvGrpSpPr/>
          <p:nvPr/>
        </p:nvGrpSpPr>
        <p:grpSpPr>
          <a:xfrm>
            <a:off x="2734366" y="5627494"/>
            <a:ext cx="2159783" cy="301835"/>
            <a:chOff x="5142145" y="1724891"/>
            <a:chExt cx="1783519" cy="301835"/>
          </a:xfrm>
        </p:grpSpPr>
        <p:sp>
          <p:nvSpPr>
            <p:cNvPr id="55" name="Ellipse 54">
              <a:extLst>
                <a:ext uri="{FF2B5EF4-FFF2-40B4-BE49-F238E27FC236}">
                  <a16:creationId xmlns:a16="http://schemas.microsoft.com/office/drawing/2014/main" id="{4911F9F8-5C4D-99D3-33AC-7605F8CCCA37}"/>
                </a:ext>
              </a:extLst>
            </p:cNvPr>
            <p:cNvSpPr/>
            <p:nvPr/>
          </p:nvSpPr>
          <p:spPr>
            <a:xfrm>
              <a:off x="6735874" y="1724891"/>
              <a:ext cx="189790" cy="208483"/>
            </a:xfrm>
            <a:prstGeom prst="ellipse">
              <a:avLst/>
            </a:prstGeom>
            <a:solidFill>
              <a:srgbClr val="0044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6" name="Legende: mit gebogener Linie mit Akzentuierungsbalken 55">
              <a:extLst>
                <a:ext uri="{FF2B5EF4-FFF2-40B4-BE49-F238E27FC236}">
                  <a16:creationId xmlns:a16="http://schemas.microsoft.com/office/drawing/2014/main" id="{2CE408D7-6B18-7A61-2FCB-6C78778BFB1A}"/>
                </a:ext>
              </a:extLst>
            </p:cNvPr>
            <p:cNvSpPr/>
            <p:nvPr/>
          </p:nvSpPr>
          <p:spPr>
            <a:xfrm>
              <a:off x="5142145" y="1840022"/>
              <a:ext cx="1287399" cy="186704"/>
            </a:xfrm>
            <a:prstGeom prst="accentCallout2">
              <a:avLst>
                <a:gd name="adj1" fmla="val 63273"/>
                <a:gd name="adj2" fmla="val 95199"/>
                <a:gd name="adj3" fmla="val 52143"/>
                <a:gd name="adj4" fmla="val 116191"/>
                <a:gd name="adj5" fmla="val 22816"/>
                <a:gd name="adj6" fmla="val 127726"/>
              </a:avLst>
            </a:prstGeom>
            <a:noFill/>
            <a:ln>
              <a:solidFill>
                <a:srgbClr val="004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sz="1200" dirty="0">
                  <a:solidFill>
                    <a:srgbClr val="004460"/>
                  </a:solidFill>
                </a:rPr>
                <a:t>Spitalzusatz KK</a:t>
              </a:r>
            </a:p>
          </p:txBody>
        </p:sp>
      </p:grpSp>
      <p:grpSp>
        <p:nvGrpSpPr>
          <p:cNvPr id="57" name="Gruppieren 56">
            <a:extLst>
              <a:ext uri="{FF2B5EF4-FFF2-40B4-BE49-F238E27FC236}">
                <a16:creationId xmlns:a16="http://schemas.microsoft.com/office/drawing/2014/main" id="{6AD3AEB4-19F2-1342-FF51-4D4150F6AE7D}"/>
              </a:ext>
            </a:extLst>
          </p:cNvPr>
          <p:cNvGrpSpPr/>
          <p:nvPr/>
        </p:nvGrpSpPr>
        <p:grpSpPr>
          <a:xfrm>
            <a:off x="2746875" y="5201822"/>
            <a:ext cx="2172292" cy="300407"/>
            <a:chOff x="5131815" y="1724891"/>
            <a:chExt cx="1793849" cy="300407"/>
          </a:xfrm>
        </p:grpSpPr>
        <p:sp>
          <p:nvSpPr>
            <p:cNvPr id="58" name="Ellipse 57">
              <a:extLst>
                <a:ext uri="{FF2B5EF4-FFF2-40B4-BE49-F238E27FC236}">
                  <a16:creationId xmlns:a16="http://schemas.microsoft.com/office/drawing/2014/main" id="{C7D66F11-0576-BFB5-73C3-C49A2E7022A3}"/>
                </a:ext>
              </a:extLst>
            </p:cNvPr>
            <p:cNvSpPr/>
            <p:nvPr/>
          </p:nvSpPr>
          <p:spPr>
            <a:xfrm>
              <a:off x="6735874" y="1724891"/>
              <a:ext cx="189790" cy="208483"/>
            </a:xfrm>
            <a:prstGeom prst="ellipse">
              <a:avLst/>
            </a:prstGeom>
            <a:solidFill>
              <a:srgbClr val="0044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9" name="Legende: mit gebogener Linie mit Akzentuierungsbalken 58">
              <a:extLst>
                <a:ext uri="{FF2B5EF4-FFF2-40B4-BE49-F238E27FC236}">
                  <a16:creationId xmlns:a16="http://schemas.microsoft.com/office/drawing/2014/main" id="{2D32B311-2C5E-DEC7-8816-FAC119738D76}"/>
                </a:ext>
              </a:extLst>
            </p:cNvPr>
            <p:cNvSpPr/>
            <p:nvPr/>
          </p:nvSpPr>
          <p:spPr>
            <a:xfrm>
              <a:off x="5131815" y="1838594"/>
              <a:ext cx="1287399" cy="186704"/>
            </a:xfrm>
            <a:prstGeom prst="accentCallout2">
              <a:avLst>
                <a:gd name="adj1" fmla="val 63273"/>
                <a:gd name="adj2" fmla="val 95199"/>
                <a:gd name="adj3" fmla="val 52143"/>
                <a:gd name="adj4" fmla="val 116191"/>
                <a:gd name="adj5" fmla="val 22816"/>
                <a:gd name="adj6" fmla="val 127726"/>
              </a:avLst>
            </a:prstGeom>
            <a:noFill/>
            <a:ln>
              <a:solidFill>
                <a:srgbClr val="004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sz="1200" dirty="0">
                  <a:solidFill>
                    <a:srgbClr val="004460"/>
                  </a:solidFill>
                </a:rPr>
                <a:t>Ambulante Zusatz KK</a:t>
              </a:r>
            </a:p>
          </p:txBody>
        </p:sp>
      </p:grpSp>
      <p:grpSp>
        <p:nvGrpSpPr>
          <p:cNvPr id="60" name="Gruppieren 59">
            <a:extLst>
              <a:ext uri="{FF2B5EF4-FFF2-40B4-BE49-F238E27FC236}">
                <a16:creationId xmlns:a16="http://schemas.microsoft.com/office/drawing/2014/main" id="{409CCE23-27CA-40C9-B4DC-9741927FAF73}"/>
              </a:ext>
            </a:extLst>
          </p:cNvPr>
          <p:cNvGrpSpPr/>
          <p:nvPr/>
        </p:nvGrpSpPr>
        <p:grpSpPr>
          <a:xfrm>
            <a:off x="6002013" y="6296594"/>
            <a:ext cx="4056817" cy="413225"/>
            <a:chOff x="6631221" y="1527963"/>
            <a:chExt cx="4056817" cy="413225"/>
          </a:xfrm>
        </p:grpSpPr>
        <p:sp>
          <p:nvSpPr>
            <p:cNvPr id="61" name="Ellipse 60">
              <a:extLst>
                <a:ext uri="{FF2B5EF4-FFF2-40B4-BE49-F238E27FC236}">
                  <a16:creationId xmlns:a16="http://schemas.microsoft.com/office/drawing/2014/main" id="{EC689C31-8616-9F3C-0FD8-B0A59079A463}"/>
                </a:ext>
              </a:extLst>
            </p:cNvPr>
            <p:cNvSpPr/>
            <p:nvPr/>
          </p:nvSpPr>
          <p:spPr>
            <a:xfrm>
              <a:off x="6631221" y="1732705"/>
              <a:ext cx="205253" cy="208483"/>
            </a:xfrm>
            <a:prstGeom prst="ellipse">
              <a:avLst/>
            </a:prstGeom>
            <a:solidFill>
              <a:srgbClr val="0044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2" name="Legende: mit gebogener Linie mit Akzentuierungsbalken 61">
              <a:extLst>
                <a:ext uri="{FF2B5EF4-FFF2-40B4-BE49-F238E27FC236}">
                  <a16:creationId xmlns:a16="http://schemas.microsoft.com/office/drawing/2014/main" id="{02CBAE6C-A5AD-B05C-1183-89EE40B2E737}"/>
                </a:ext>
              </a:extLst>
            </p:cNvPr>
            <p:cNvSpPr/>
            <p:nvPr/>
          </p:nvSpPr>
          <p:spPr>
            <a:xfrm>
              <a:off x="7456693" y="1527963"/>
              <a:ext cx="3231345" cy="186704"/>
            </a:xfrm>
            <a:prstGeom prst="accentCallout2">
              <a:avLst>
                <a:gd name="adj1" fmla="val 11329"/>
                <a:gd name="adj2" fmla="val -4438"/>
                <a:gd name="adj3" fmla="val 18750"/>
                <a:gd name="adj4" fmla="val -16667"/>
                <a:gd name="adj5" fmla="val 141546"/>
                <a:gd name="adj6" fmla="val -22670"/>
              </a:avLst>
            </a:prstGeom>
            <a:noFill/>
            <a:ln>
              <a:solidFill>
                <a:srgbClr val="004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sz="1200" dirty="0">
                  <a:solidFill>
                    <a:srgbClr val="004460"/>
                  </a:solidFill>
                </a:rPr>
                <a:t>Handy, Elektronik, Glas, Tier, Reisegepäck usw.</a:t>
              </a:r>
            </a:p>
          </p:txBody>
        </p:sp>
      </p:grpSp>
      <p:grpSp>
        <p:nvGrpSpPr>
          <p:cNvPr id="63" name="Gruppieren 62">
            <a:extLst>
              <a:ext uri="{FF2B5EF4-FFF2-40B4-BE49-F238E27FC236}">
                <a16:creationId xmlns:a16="http://schemas.microsoft.com/office/drawing/2014/main" id="{FEDC6248-5D9C-1E30-5DEA-A8FB92EBA13C}"/>
              </a:ext>
            </a:extLst>
          </p:cNvPr>
          <p:cNvGrpSpPr/>
          <p:nvPr/>
        </p:nvGrpSpPr>
        <p:grpSpPr>
          <a:xfrm>
            <a:off x="1567750" y="927762"/>
            <a:ext cx="2172292" cy="300407"/>
            <a:chOff x="5131815" y="1724891"/>
            <a:chExt cx="1793849" cy="300407"/>
          </a:xfrm>
        </p:grpSpPr>
        <p:sp>
          <p:nvSpPr>
            <p:cNvPr id="64" name="Ellipse 63">
              <a:extLst>
                <a:ext uri="{FF2B5EF4-FFF2-40B4-BE49-F238E27FC236}">
                  <a16:creationId xmlns:a16="http://schemas.microsoft.com/office/drawing/2014/main" id="{BE2FD83B-D182-8DF3-2625-AB852B2310B1}"/>
                </a:ext>
              </a:extLst>
            </p:cNvPr>
            <p:cNvSpPr/>
            <p:nvPr/>
          </p:nvSpPr>
          <p:spPr>
            <a:xfrm>
              <a:off x="6735874" y="1724891"/>
              <a:ext cx="189790" cy="208483"/>
            </a:xfrm>
            <a:prstGeom prst="ellipse">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65" name="Legende: mit gebogener Linie mit Akzentuierungsbalken 64">
              <a:extLst>
                <a:ext uri="{FF2B5EF4-FFF2-40B4-BE49-F238E27FC236}">
                  <a16:creationId xmlns:a16="http://schemas.microsoft.com/office/drawing/2014/main" id="{F2BA1537-96B5-8902-25F2-73A20E6D4747}"/>
                </a:ext>
              </a:extLst>
            </p:cNvPr>
            <p:cNvSpPr/>
            <p:nvPr/>
          </p:nvSpPr>
          <p:spPr>
            <a:xfrm>
              <a:off x="5131815" y="1838594"/>
              <a:ext cx="1287399" cy="186704"/>
            </a:xfrm>
            <a:prstGeom prst="accentCallout2">
              <a:avLst>
                <a:gd name="adj1" fmla="val 63273"/>
                <a:gd name="adj2" fmla="val 95199"/>
                <a:gd name="adj3" fmla="val 52143"/>
                <a:gd name="adj4" fmla="val 116191"/>
                <a:gd name="adj5" fmla="val 22816"/>
                <a:gd name="adj6" fmla="val 127726"/>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sz="1200" dirty="0">
                  <a:solidFill>
                    <a:srgbClr val="004460"/>
                  </a:solidFill>
                </a:rPr>
                <a:t>KK Selbstbehalt</a:t>
              </a:r>
            </a:p>
          </p:txBody>
        </p:sp>
      </p:grpSp>
      <p:grpSp>
        <p:nvGrpSpPr>
          <p:cNvPr id="66" name="Gruppieren 65">
            <a:extLst>
              <a:ext uri="{FF2B5EF4-FFF2-40B4-BE49-F238E27FC236}">
                <a16:creationId xmlns:a16="http://schemas.microsoft.com/office/drawing/2014/main" id="{7C6D3C2F-440B-27C4-F3A0-F1676CA45390}"/>
              </a:ext>
            </a:extLst>
          </p:cNvPr>
          <p:cNvGrpSpPr/>
          <p:nvPr/>
        </p:nvGrpSpPr>
        <p:grpSpPr>
          <a:xfrm>
            <a:off x="4026477" y="1036035"/>
            <a:ext cx="2172292" cy="300407"/>
            <a:chOff x="5131815" y="1724891"/>
            <a:chExt cx="1793849" cy="300407"/>
          </a:xfrm>
          <a:solidFill>
            <a:srgbClr val="FF0000"/>
          </a:solidFill>
        </p:grpSpPr>
        <p:sp>
          <p:nvSpPr>
            <p:cNvPr id="67" name="Ellipse 66">
              <a:extLst>
                <a:ext uri="{FF2B5EF4-FFF2-40B4-BE49-F238E27FC236}">
                  <a16:creationId xmlns:a16="http://schemas.microsoft.com/office/drawing/2014/main" id="{A55DF6EE-DF57-7CA0-8E10-2E4F2253F2A3}"/>
                </a:ext>
              </a:extLst>
            </p:cNvPr>
            <p:cNvSpPr/>
            <p:nvPr/>
          </p:nvSpPr>
          <p:spPr>
            <a:xfrm>
              <a:off x="6735874" y="1724891"/>
              <a:ext cx="189790" cy="208483"/>
            </a:xfrm>
            <a:prstGeom prst="ellipse">
              <a:avLst/>
            </a:prstGeom>
            <a:grp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68" name="Legende: mit gebogener Linie mit Akzentuierungsbalken 67">
              <a:extLst>
                <a:ext uri="{FF2B5EF4-FFF2-40B4-BE49-F238E27FC236}">
                  <a16:creationId xmlns:a16="http://schemas.microsoft.com/office/drawing/2014/main" id="{BE2756C1-2B15-6258-2672-C13C7EFA19CA}"/>
                </a:ext>
              </a:extLst>
            </p:cNvPr>
            <p:cNvSpPr/>
            <p:nvPr/>
          </p:nvSpPr>
          <p:spPr>
            <a:xfrm>
              <a:off x="5131815" y="1838594"/>
              <a:ext cx="1287399" cy="186704"/>
            </a:xfrm>
            <a:prstGeom prst="accentCallout2">
              <a:avLst>
                <a:gd name="adj1" fmla="val 63273"/>
                <a:gd name="adj2" fmla="val 95199"/>
                <a:gd name="adj3" fmla="val 52143"/>
                <a:gd name="adj4" fmla="val 116191"/>
                <a:gd name="adj5" fmla="val 22816"/>
                <a:gd name="adj6" fmla="val 127726"/>
              </a:avLst>
            </a:prstGeom>
            <a:grp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sz="1200" dirty="0">
                  <a:solidFill>
                    <a:srgbClr val="004460"/>
                  </a:solidFill>
                </a:rPr>
                <a:t>Auto Haftpflicht</a:t>
              </a:r>
            </a:p>
          </p:txBody>
        </p:sp>
      </p:grpSp>
      <p:grpSp>
        <p:nvGrpSpPr>
          <p:cNvPr id="69" name="Gruppieren 68">
            <a:extLst>
              <a:ext uri="{FF2B5EF4-FFF2-40B4-BE49-F238E27FC236}">
                <a16:creationId xmlns:a16="http://schemas.microsoft.com/office/drawing/2014/main" id="{9E369E3D-F82B-8663-96C6-5AF015656553}"/>
              </a:ext>
            </a:extLst>
          </p:cNvPr>
          <p:cNvGrpSpPr/>
          <p:nvPr/>
        </p:nvGrpSpPr>
        <p:grpSpPr>
          <a:xfrm>
            <a:off x="1452835" y="3629584"/>
            <a:ext cx="2172292" cy="300407"/>
            <a:chOff x="5131815" y="1724891"/>
            <a:chExt cx="1793849" cy="300407"/>
          </a:xfrm>
          <a:solidFill>
            <a:srgbClr val="FF0000"/>
          </a:solidFill>
        </p:grpSpPr>
        <p:sp>
          <p:nvSpPr>
            <p:cNvPr id="70" name="Ellipse 69">
              <a:extLst>
                <a:ext uri="{FF2B5EF4-FFF2-40B4-BE49-F238E27FC236}">
                  <a16:creationId xmlns:a16="http://schemas.microsoft.com/office/drawing/2014/main" id="{7B823D49-7288-C985-F388-47AF6F58E2D5}"/>
                </a:ext>
              </a:extLst>
            </p:cNvPr>
            <p:cNvSpPr/>
            <p:nvPr/>
          </p:nvSpPr>
          <p:spPr>
            <a:xfrm>
              <a:off x="6735874" y="1724891"/>
              <a:ext cx="189790" cy="208483"/>
            </a:xfrm>
            <a:prstGeom prst="ellipse">
              <a:avLst/>
            </a:prstGeom>
            <a:grpFill/>
            <a:ln>
              <a:solidFill>
                <a:srgbClr val="004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71" name="Legende: mit gebogener Linie mit Akzentuierungsbalken 70">
              <a:extLst>
                <a:ext uri="{FF2B5EF4-FFF2-40B4-BE49-F238E27FC236}">
                  <a16:creationId xmlns:a16="http://schemas.microsoft.com/office/drawing/2014/main" id="{20B5ED0D-C2B8-D401-A814-BCF33A84CDF9}"/>
                </a:ext>
              </a:extLst>
            </p:cNvPr>
            <p:cNvSpPr/>
            <p:nvPr/>
          </p:nvSpPr>
          <p:spPr>
            <a:xfrm>
              <a:off x="5131815" y="1838594"/>
              <a:ext cx="1287399" cy="186704"/>
            </a:xfrm>
            <a:prstGeom prst="accentCallout2">
              <a:avLst>
                <a:gd name="adj1" fmla="val 63273"/>
                <a:gd name="adj2" fmla="val 95199"/>
                <a:gd name="adj3" fmla="val 52143"/>
                <a:gd name="adj4" fmla="val 116191"/>
                <a:gd name="adj5" fmla="val 22816"/>
                <a:gd name="adj6" fmla="val 127726"/>
              </a:avLst>
            </a:prstGeom>
            <a:grpFill/>
            <a:ln>
              <a:solidFill>
                <a:srgbClr val="004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sz="1200" dirty="0">
                  <a:solidFill>
                    <a:srgbClr val="004460"/>
                  </a:solidFill>
                </a:rPr>
                <a:t>Auto Zusatzkasko</a:t>
              </a:r>
            </a:p>
          </p:txBody>
        </p:sp>
      </p:grpSp>
      <p:sp>
        <p:nvSpPr>
          <p:cNvPr id="2" name="Foliennummernplatzhalter 1">
            <a:extLst>
              <a:ext uri="{FF2B5EF4-FFF2-40B4-BE49-F238E27FC236}">
                <a16:creationId xmlns:a16="http://schemas.microsoft.com/office/drawing/2014/main" id="{A56455AE-801E-AB35-FFF3-43CBD18BFE6F}"/>
              </a:ext>
            </a:extLst>
          </p:cNvPr>
          <p:cNvSpPr>
            <a:spLocks noGrp="1"/>
          </p:cNvSpPr>
          <p:nvPr>
            <p:ph type="sldNum" sz="quarter" idx="12"/>
          </p:nvPr>
        </p:nvSpPr>
        <p:spPr/>
        <p:txBody>
          <a:bodyPr/>
          <a:lstStyle/>
          <a:p>
            <a:fld id="{C457ADC7-274A-47E8-AAD9-968732228F3F}" type="slidenum">
              <a:rPr lang="de-CH" smtClean="0"/>
              <a:t>29</a:t>
            </a:fld>
            <a:endParaRPr lang="de-CH"/>
          </a:p>
        </p:txBody>
      </p:sp>
    </p:spTree>
    <p:extLst>
      <p:ext uri="{BB962C8B-B14F-4D97-AF65-F5344CB8AC3E}">
        <p14:creationId xmlns:p14="http://schemas.microsoft.com/office/powerpoint/2010/main" val="3426152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7864444B-C789-ED22-0F42-C838F8F65898}"/>
              </a:ext>
            </a:extLst>
          </p:cNvPr>
          <p:cNvSpPr>
            <a:spLocks noGrp="1"/>
          </p:cNvSpPr>
          <p:nvPr>
            <p:ph type="title"/>
          </p:nvPr>
        </p:nvSpPr>
        <p:spPr/>
        <p:txBody>
          <a:bodyPr/>
          <a:lstStyle/>
          <a:p>
            <a:r>
              <a:rPr lang="de-CH" dirty="0"/>
              <a:t>Glaubenssätze</a:t>
            </a:r>
          </a:p>
        </p:txBody>
      </p:sp>
      <p:sp>
        <p:nvSpPr>
          <p:cNvPr id="5" name="Textplatzhalter 4">
            <a:extLst>
              <a:ext uri="{FF2B5EF4-FFF2-40B4-BE49-F238E27FC236}">
                <a16:creationId xmlns:a16="http://schemas.microsoft.com/office/drawing/2014/main" id="{537824A5-0A41-594E-87CC-B22CF394C486}"/>
              </a:ext>
            </a:extLst>
          </p:cNvPr>
          <p:cNvSpPr>
            <a:spLocks noGrp="1"/>
          </p:cNvSpPr>
          <p:nvPr>
            <p:ph type="body" idx="1"/>
          </p:nvPr>
        </p:nvSpPr>
        <p:spPr/>
        <p:txBody>
          <a:bodyPr/>
          <a:lstStyle/>
          <a:p>
            <a:r>
              <a:rPr lang="de-CH" dirty="0"/>
              <a:t>Deine Einstellung zu Geld</a:t>
            </a:r>
          </a:p>
        </p:txBody>
      </p:sp>
      <p:sp>
        <p:nvSpPr>
          <p:cNvPr id="2" name="Foliennummernplatzhalter 1">
            <a:extLst>
              <a:ext uri="{FF2B5EF4-FFF2-40B4-BE49-F238E27FC236}">
                <a16:creationId xmlns:a16="http://schemas.microsoft.com/office/drawing/2014/main" id="{B8F6EA10-747F-C9E4-5250-2DC550033EF8}"/>
              </a:ext>
            </a:extLst>
          </p:cNvPr>
          <p:cNvSpPr>
            <a:spLocks noGrp="1"/>
          </p:cNvSpPr>
          <p:nvPr>
            <p:ph type="sldNum" sz="quarter" idx="12"/>
          </p:nvPr>
        </p:nvSpPr>
        <p:spPr/>
        <p:txBody>
          <a:bodyPr/>
          <a:lstStyle/>
          <a:p>
            <a:fld id="{C457ADC7-274A-47E8-AAD9-968732228F3F}" type="slidenum">
              <a:rPr lang="de-CH" smtClean="0"/>
              <a:t>3</a:t>
            </a:fld>
            <a:endParaRPr lang="de-CH"/>
          </a:p>
        </p:txBody>
      </p:sp>
    </p:spTree>
    <p:extLst>
      <p:ext uri="{BB962C8B-B14F-4D97-AF65-F5344CB8AC3E}">
        <p14:creationId xmlns:p14="http://schemas.microsoft.com/office/powerpoint/2010/main" val="3481516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7328FC9-83D9-1369-A533-280713CDB018}"/>
              </a:ext>
            </a:extLst>
          </p:cNvPr>
          <p:cNvSpPr>
            <a:spLocks noGrp="1"/>
          </p:cNvSpPr>
          <p:nvPr>
            <p:ph type="title"/>
          </p:nvPr>
        </p:nvSpPr>
        <p:spPr/>
        <p:txBody>
          <a:bodyPr/>
          <a:lstStyle/>
          <a:p>
            <a:r>
              <a:rPr lang="de-CH" dirty="0"/>
              <a:t>Einige weiterführende Infos</a:t>
            </a:r>
          </a:p>
        </p:txBody>
      </p:sp>
      <p:sp>
        <p:nvSpPr>
          <p:cNvPr id="5" name="Inhaltsplatzhalter 4">
            <a:extLst>
              <a:ext uri="{FF2B5EF4-FFF2-40B4-BE49-F238E27FC236}">
                <a16:creationId xmlns:a16="http://schemas.microsoft.com/office/drawing/2014/main" id="{40CB74DA-687D-9B96-9B30-035BA9A479A4}"/>
              </a:ext>
            </a:extLst>
          </p:cNvPr>
          <p:cNvSpPr>
            <a:spLocks noGrp="1"/>
          </p:cNvSpPr>
          <p:nvPr>
            <p:ph idx="1"/>
          </p:nvPr>
        </p:nvSpPr>
        <p:spPr>
          <a:xfrm>
            <a:off x="1876454" y="1881626"/>
            <a:ext cx="8544024" cy="494044"/>
          </a:xfrm>
        </p:spPr>
        <p:txBody>
          <a:bodyPr/>
          <a:lstStyle/>
          <a:p>
            <a:pPr marL="0" indent="0" algn="r">
              <a:buNone/>
            </a:pPr>
            <a:r>
              <a:rPr lang="de-CH" dirty="0"/>
              <a:t>Prämienvergleich </a:t>
            </a:r>
            <a:r>
              <a:rPr lang="de-CH" b="1" dirty="0"/>
              <a:t>BAG </a:t>
            </a:r>
            <a:r>
              <a:rPr lang="de-CH" dirty="0"/>
              <a:t>Krankenkasse Grundversicherung</a:t>
            </a:r>
          </a:p>
        </p:txBody>
      </p:sp>
      <p:pic>
        <p:nvPicPr>
          <p:cNvPr id="7" name="Grafik 6" descr="Ein Bild, das Muster, Quadrat, Symmetrie, Screenshot enthält.&#10;&#10;Automatisch generierte Beschreibung">
            <a:extLst>
              <a:ext uri="{FF2B5EF4-FFF2-40B4-BE49-F238E27FC236}">
                <a16:creationId xmlns:a16="http://schemas.microsoft.com/office/drawing/2014/main" id="{F32EA42C-5A80-0258-A7AD-15D97F3C1C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6438" y="1580061"/>
            <a:ext cx="1331895" cy="1331895"/>
          </a:xfrm>
          <a:prstGeom prst="rect">
            <a:avLst/>
          </a:prstGeom>
        </p:spPr>
      </p:pic>
      <p:sp>
        <p:nvSpPr>
          <p:cNvPr id="8" name="Inhaltsplatzhalter 4">
            <a:extLst>
              <a:ext uri="{FF2B5EF4-FFF2-40B4-BE49-F238E27FC236}">
                <a16:creationId xmlns:a16="http://schemas.microsoft.com/office/drawing/2014/main" id="{9EFF02F1-7AB3-4857-7E59-468AE37508F9}"/>
              </a:ext>
            </a:extLst>
          </p:cNvPr>
          <p:cNvSpPr txBox="1">
            <a:spLocks/>
          </p:cNvSpPr>
          <p:nvPr/>
        </p:nvSpPr>
        <p:spPr>
          <a:xfrm>
            <a:off x="1876454" y="4818693"/>
            <a:ext cx="8544024" cy="4940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de-CH" dirty="0"/>
              <a:t>Einfacher Blog-Post zur </a:t>
            </a:r>
            <a:r>
              <a:rPr lang="de-CH" b="1" dirty="0"/>
              <a:t>Autoversicherung</a:t>
            </a:r>
          </a:p>
        </p:txBody>
      </p:sp>
      <p:pic>
        <p:nvPicPr>
          <p:cNvPr id="10" name="Grafik 9" descr="Ein Bild, das Muster, Quadrat, Symmetrie, Design enthält.&#10;&#10;Automatisch generierte Beschreibung">
            <a:extLst>
              <a:ext uri="{FF2B5EF4-FFF2-40B4-BE49-F238E27FC236}">
                <a16:creationId xmlns:a16="http://schemas.microsoft.com/office/drawing/2014/main" id="{5367D789-AE6E-3B14-6D07-293B261EC5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6438" y="4399768"/>
            <a:ext cx="1331895" cy="1331895"/>
          </a:xfrm>
          <a:prstGeom prst="rect">
            <a:avLst/>
          </a:prstGeom>
        </p:spPr>
      </p:pic>
      <p:sp>
        <p:nvSpPr>
          <p:cNvPr id="12" name="Textfeld 11">
            <a:extLst>
              <a:ext uri="{FF2B5EF4-FFF2-40B4-BE49-F238E27FC236}">
                <a16:creationId xmlns:a16="http://schemas.microsoft.com/office/drawing/2014/main" id="{1FBBAB2D-1885-8C6D-DCB1-B81758061A18}"/>
              </a:ext>
            </a:extLst>
          </p:cNvPr>
          <p:cNvSpPr txBox="1"/>
          <p:nvPr/>
        </p:nvSpPr>
        <p:spPr>
          <a:xfrm>
            <a:off x="1747916" y="3314488"/>
            <a:ext cx="9021684" cy="461665"/>
          </a:xfrm>
          <a:prstGeom prst="rect">
            <a:avLst/>
          </a:prstGeom>
          <a:noFill/>
        </p:spPr>
        <p:txBody>
          <a:bodyPr wrap="square">
            <a:spAutoFit/>
          </a:bodyPr>
          <a:lstStyle/>
          <a:p>
            <a:r>
              <a:rPr lang="de-CH" sz="2400" dirty="0"/>
              <a:t>Wie man den </a:t>
            </a:r>
            <a:r>
              <a:rPr lang="de-CH" sz="2400" b="1" dirty="0"/>
              <a:t>Selbstbehalt</a:t>
            </a:r>
            <a:r>
              <a:rPr lang="de-CH" sz="2400" dirty="0"/>
              <a:t> bei der Krankenkasse richtig wählt</a:t>
            </a:r>
          </a:p>
        </p:txBody>
      </p:sp>
      <p:pic>
        <p:nvPicPr>
          <p:cNvPr id="14" name="Grafik 13" descr="Ein Bild, das Muster, Quadrat, Symmetrie, Design enthält.&#10;&#10;Automatisch generierte Beschreibung">
            <a:extLst>
              <a:ext uri="{FF2B5EF4-FFF2-40B4-BE49-F238E27FC236}">
                <a16:creationId xmlns:a16="http://schemas.microsoft.com/office/drawing/2014/main" id="{47EF5DFE-7568-3178-6BC8-D923F69531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3667" y="2911956"/>
            <a:ext cx="1331895" cy="1331895"/>
          </a:xfrm>
          <a:prstGeom prst="rect">
            <a:avLst/>
          </a:prstGeom>
        </p:spPr>
      </p:pic>
      <p:sp>
        <p:nvSpPr>
          <p:cNvPr id="2" name="Foliennummernplatzhalter 1">
            <a:extLst>
              <a:ext uri="{FF2B5EF4-FFF2-40B4-BE49-F238E27FC236}">
                <a16:creationId xmlns:a16="http://schemas.microsoft.com/office/drawing/2014/main" id="{72029275-8DF6-D29E-4D3D-F49124A8C06E}"/>
              </a:ext>
            </a:extLst>
          </p:cNvPr>
          <p:cNvSpPr>
            <a:spLocks noGrp="1"/>
          </p:cNvSpPr>
          <p:nvPr>
            <p:ph type="sldNum" sz="quarter" idx="12"/>
          </p:nvPr>
        </p:nvSpPr>
        <p:spPr/>
        <p:txBody>
          <a:bodyPr/>
          <a:lstStyle/>
          <a:p>
            <a:fld id="{C457ADC7-274A-47E8-AAD9-968732228F3F}" type="slidenum">
              <a:rPr lang="de-CH" smtClean="0"/>
              <a:t>30</a:t>
            </a:fld>
            <a:endParaRPr lang="de-CH"/>
          </a:p>
        </p:txBody>
      </p:sp>
    </p:spTree>
    <p:extLst>
      <p:ext uri="{BB962C8B-B14F-4D97-AF65-F5344CB8AC3E}">
        <p14:creationId xmlns:p14="http://schemas.microsoft.com/office/powerpoint/2010/main" val="1377402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571815FD-E3EB-46B0-4D02-828599FBFE04}"/>
              </a:ext>
            </a:extLst>
          </p:cNvPr>
          <p:cNvSpPr>
            <a:spLocks noGrp="1"/>
          </p:cNvSpPr>
          <p:nvPr>
            <p:ph idx="1"/>
          </p:nvPr>
        </p:nvSpPr>
        <p:spPr>
          <a:xfrm>
            <a:off x="212048" y="956930"/>
            <a:ext cx="11706901" cy="5901070"/>
          </a:xfrm>
        </p:spPr>
        <p:txBody>
          <a:bodyPr>
            <a:normAutofit fontScale="92500" lnSpcReduction="20000"/>
          </a:bodyPr>
          <a:lstStyle/>
          <a:p>
            <a:r>
              <a:rPr lang="de-CH" dirty="0"/>
              <a:t>Interessenskonflikte mit </a:t>
            </a:r>
            <a:r>
              <a:rPr lang="de-CH" dirty="0" err="1"/>
              <a:t>Berater:Innen</a:t>
            </a:r>
            <a:r>
              <a:rPr lang="de-CH" dirty="0"/>
              <a:t> aus Finanzbranche</a:t>
            </a:r>
          </a:p>
          <a:p>
            <a:endParaRPr lang="de-CH" dirty="0"/>
          </a:p>
          <a:p>
            <a:r>
              <a:rPr lang="de-CH" dirty="0"/>
              <a:t>Denk nicht allein an den </a:t>
            </a:r>
            <a:r>
              <a:rPr lang="de-CH" dirty="0" err="1"/>
              <a:t>Worst</a:t>
            </a:r>
            <a:r>
              <a:rPr lang="de-CH" dirty="0"/>
              <a:t> Case.</a:t>
            </a:r>
          </a:p>
          <a:p>
            <a:pPr lvl="1"/>
            <a:r>
              <a:rPr lang="de-CH" dirty="0"/>
              <a:t>Schadenfälle sind unwahrscheinlich.</a:t>
            </a:r>
          </a:p>
          <a:p>
            <a:pPr lvl="1"/>
            <a:r>
              <a:rPr lang="de-CH" dirty="0"/>
              <a:t>Wie schätzt Du Deine Risikoexposition im Vergleich zum Durchschnitt ein?</a:t>
            </a:r>
          </a:p>
          <a:p>
            <a:pPr lvl="1"/>
            <a:r>
              <a:rPr lang="de-CH" dirty="0"/>
              <a:t>Wie könntest Du dich ohne Versicherung im Schadensfall arrangieren?</a:t>
            </a:r>
          </a:p>
          <a:p>
            <a:pPr lvl="1"/>
            <a:r>
              <a:rPr lang="de-CH" dirty="0"/>
              <a:t>Du könntest die gesparten Prämien alternativ investieren (und Schäden aus Vermögen bezahlen)</a:t>
            </a:r>
          </a:p>
          <a:p>
            <a:pPr marL="457200" lvl="1" indent="0">
              <a:buNone/>
            </a:pPr>
            <a:endParaRPr lang="de-CH" dirty="0"/>
          </a:p>
          <a:p>
            <a:r>
              <a:rPr lang="de-CH" dirty="0"/>
              <a:t>Prüfe Deine Versicherungen</a:t>
            </a:r>
          </a:p>
          <a:p>
            <a:pPr lvl="1"/>
            <a:r>
              <a:rPr lang="de-CH" dirty="0"/>
              <a:t>jetzt einmalig: auf Notwendigkeit, Aktualität, Doppelversicherungen usw.</a:t>
            </a:r>
          </a:p>
          <a:p>
            <a:pPr marL="457200" lvl="1" indent="263525">
              <a:buNone/>
            </a:pPr>
            <a:r>
              <a:rPr lang="de-CH" dirty="0"/>
              <a:t>Dies macht bspw. das VZ gratis für Dich. Lass Dir danach von denen nichts andrehen.</a:t>
            </a:r>
          </a:p>
          <a:p>
            <a:pPr lvl="1"/>
            <a:r>
              <a:rPr lang="de-CH" dirty="0"/>
              <a:t>Konsequentes Streichen aller Luxusversicherungen, wie Spitalzusatz. Das Geld investierst Du besser und zahlst bei Bedarf aus eigener Tasche.</a:t>
            </a:r>
          </a:p>
          <a:p>
            <a:pPr lvl="1"/>
            <a:r>
              <a:rPr lang="de-CH" dirty="0"/>
              <a:t>Streiche jeden ambulanten KK-Zusatz, von dem Du nicht profitierst.</a:t>
            </a:r>
          </a:p>
          <a:p>
            <a:pPr lvl="1"/>
            <a:r>
              <a:rPr lang="de-CH" dirty="0"/>
              <a:t>Streiche jeden Blödsinn, wie Elektrogeräteversicherungen. Im Zweifelsfall die Versicherung auflösen.</a:t>
            </a:r>
          </a:p>
          <a:p>
            <a:pPr lvl="1"/>
            <a:r>
              <a:rPr lang="de-CH" dirty="0"/>
              <a:t>KK und Autoversicherung zwingend jährlich prüfen</a:t>
            </a:r>
          </a:p>
          <a:p>
            <a:pPr lvl="1"/>
            <a:r>
              <a:rPr lang="de-CH" dirty="0"/>
              <a:t>Rest bei Aktualisierung Deiner Umstände anpassen</a:t>
            </a:r>
          </a:p>
          <a:p>
            <a:pPr marL="457200" lvl="1" indent="0">
              <a:buNone/>
            </a:pPr>
            <a:endParaRPr lang="de-CH" dirty="0"/>
          </a:p>
          <a:p>
            <a:r>
              <a:rPr lang="de-CH" dirty="0"/>
              <a:t>Nutze Deine Versicherungen</a:t>
            </a:r>
          </a:p>
        </p:txBody>
      </p:sp>
      <p:sp>
        <p:nvSpPr>
          <p:cNvPr id="3" name="Titel 2">
            <a:extLst>
              <a:ext uri="{FF2B5EF4-FFF2-40B4-BE49-F238E27FC236}">
                <a16:creationId xmlns:a16="http://schemas.microsoft.com/office/drawing/2014/main" id="{17328FC9-83D9-1369-A533-280713CDB018}"/>
              </a:ext>
            </a:extLst>
          </p:cNvPr>
          <p:cNvSpPr>
            <a:spLocks noGrp="1"/>
          </p:cNvSpPr>
          <p:nvPr>
            <p:ph type="title"/>
          </p:nvPr>
        </p:nvSpPr>
        <p:spPr/>
        <p:txBody>
          <a:bodyPr/>
          <a:lstStyle/>
          <a:p>
            <a:r>
              <a:rPr lang="de-CH" dirty="0"/>
              <a:t>Takeaways Versicherungen</a:t>
            </a:r>
          </a:p>
        </p:txBody>
      </p:sp>
      <p:sp>
        <p:nvSpPr>
          <p:cNvPr id="4" name="Foliennummernplatzhalter 3">
            <a:extLst>
              <a:ext uri="{FF2B5EF4-FFF2-40B4-BE49-F238E27FC236}">
                <a16:creationId xmlns:a16="http://schemas.microsoft.com/office/drawing/2014/main" id="{C6728AD6-2D47-DB26-CD1A-94D40D6E40A0}"/>
              </a:ext>
            </a:extLst>
          </p:cNvPr>
          <p:cNvSpPr>
            <a:spLocks noGrp="1"/>
          </p:cNvSpPr>
          <p:nvPr>
            <p:ph type="sldNum" sz="quarter" idx="12"/>
          </p:nvPr>
        </p:nvSpPr>
        <p:spPr/>
        <p:txBody>
          <a:bodyPr/>
          <a:lstStyle/>
          <a:p>
            <a:fld id="{C457ADC7-274A-47E8-AAD9-968732228F3F}" type="slidenum">
              <a:rPr lang="de-CH" smtClean="0"/>
              <a:t>31</a:t>
            </a:fld>
            <a:endParaRPr lang="de-CH"/>
          </a:p>
        </p:txBody>
      </p:sp>
    </p:spTree>
    <p:extLst>
      <p:ext uri="{BB962C8B-B14F-4D97-AF65-F5344CB8AC3E}">
        <p14:creationId xmlns:p14="http://schemas.microsoft.com/office/powerpoint/2010/main" val="9705939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3DC8B5B3-1C72-41AF-4CE9-215CCEF09912}"/>
              </a:ext>
            </a:extLst>
          </p:cNvPr>
          <p:cNvSpPr>
            <a:spLocks noGrp="1"/>
          </p:cNvSpPr>
          <p:nvPr>
            <p:ph type="title"/>
          </p:nvPr>
        </p:nvSpPr>
        <p:spPr/>
        <p:txBody>
          <a:bodyPr/>
          <a:lstStyle/>
          <a:p>
            <a:r>
              <a:rPr lang="de-CH" dirty="0"/>
              <a:t>Weitere unnötige Kosten</a:t>
            </a:r>
          </a:p>
        </p:txBody>
      </p:sp>
      <p:graphicFrame>
        <p:nvGraphicFramePr>
          <p:cNvPr id="4" name="Tabelle 4">
            <a:extLst>
              <a:ext uri="{FF2B5EF4-FFF2-40B4-BE49-F238E27FC236}">
                <a16:creationId xmlns:a16="http://schemas.microsoft.com/office/drawing/2014/main" id="{AD3600CB-BA52-E17A-F92F-58B4117848EF}"/>
              </a:ext>
            </a:extLst>
          </p:cNvPr>
          <p:cNvGraphicFramePr>
            <a:graphicFrameLocks noGrp="1"/>
          </p:cNvGraphicFramePr>
          <p:nvPr>
            <p:extLst>
              <p:ext uri="{D42A27DB-BD31-4B8C-83A1-F6EECF244321}">
                <p14:modId xmlns:p14="http://schemas.microsoft.com/office/powerpoint/2010/main" val="1353656283"/>
              </p:ext>
            </p:extLst>
          </p:nvPr>
        </p:nvGraphicFramePr>
        <p:xfrm>
          <a:off x="1486697" y="1876408"/>
          <a:ext cx="9558990" cy="2494280"/>
        </p:xfrm>
        <a:graphic>
          <a:graphicData uri="http://schemas.openxmlformats.org/drawingml/2006/table">
            <a:tbl>
              <a:tblPr firstRow="1" bandRow="1">
                <a:tableStyleId>{073A0DAA-6AF3-43AB-8588-CEC1D06C72B9}</a:tableStyleId>
              </a:tblPr>
              <a:tblGrid>
                <a:gridCol w="2909891">
                  <a:extLst>
                    <a:ext uri="{9D8B030D-6E8A-4147-A177-3AD203B41FA5}">
                      <a16:colId xmlns:a16="http://schemas.microsoft.com/office/drawing/2014/main" val="2290255388"/>
                    </a:ext>
                  </a:extLst>
                </a:gridCol>
                <a:gridCol w="4057764">
                  <a:extLst>
                    <a:ext uri="{9D8B030D-6E8A-4147-A177-3AD203B41FA5}">
                      <a16:colId xmlns:a16="http://schemas.microsoft.com/office/drawing/2014/main" val="1160142720"/>
                    </a:ext>
                  </a:extLst>
                </a:gridCol>
                <a:gridCol w="2591335">
                  <a:extLst>
                    <a:ext uri="{9D8B030D-6E8A-4147-A177-3AD203B41FA5}">
                      <a16:colId xmlns:a16="http://schemas.microsoft.com/office/drawing/2014/main" val="3763024925"/>
                    </a:ext>
                  </a:extLst>
                </a:gridCol>
              </a:tblGrid>
              <a:tr h="370840">
                <a:tc>
                  <a:txBody>
                    <a:bodyPr/>
                    <a:lstStyle/>
                    <a:p>
                      <a:r>
                        <a:rPr lang="de-CH" dirty="0"/>
                        <a:t>Position</a:t>
                      </a:r>
                    </a:p>
                  </a:txBody>
                  <a:tcPr/>
                </a:tc>
                <a:tc>
                  <a:txBody>
                    <a:bodyPr/>
                    <a:lstStyle/>
                    <a:p>
                      <a:r>
                        <a:rPr lang="de-CH" dirty="0"/>
                        <a:t>Wie</a:t>
                      </a:r>
                    </a:p>
                  </a:txBody>
                  <a:tcPr/>
                </a:tc>
                <a:tc>
                  <a:txBody>
                    <a:bodyPr/>
                    <a:lstStyle/>
                    <a:p>
                      <a:r>
                        <a:rPr lang="de-CH" dirty="0"/>
                        <a:t>Weil</a:t>
                      </a:r>
                    </a:p>
                  </a:txBody>
                  <a:tcPr/>
                </a:tc>
                <a:extLst>
                  <a:ext uri="{0D108BD9-81ED-4DB2-BD59-A6C34878D82A}">
                    <a16:rowId xmlns:a16="http://schemas.microsoft.com/office/drawing/2014/main" val="3863275242"/>
                  </a:ext>
                </a:extLst>
              </a:tr>
              <a:tr h="370840">
                <a:tc>
                  <a:txBody>
                    <a:bodyPr/>
                    <a:lstStyle/>
                    <a:p>
                      <a:r>
                        <a:rPr lang="de-CH" dirty="0"/>
                        <a:t>Bankdienstleistungen</a:t>
                      </a:r>
                    </a:p>
                  </a:txBody>
                  <a:tcPr/>
                </a:tc>
                <a:tc>
                  <a:txBody>
                    <a:bodyPr/>
                    <a:lstStyle/>
                    <a:p>
                      <a:r>
                        <a:rPr lang="de-CH" dirty="0"/>
                        <a:t>Wechsel zu </a:t>
                      </a:r>
                      <a:r>
                        <a:rPr lang="de-CH" dirty="0" err="1"/>
                        <a:t>fintech</a:t>
                      </a:r>
                      <a:endParaRPr lang="de-CH" dirty="0"/>
                    </a:p>
                  </a:txBody>
                  <a:tcPr/>
                </a:tc>
                <a:tc>
                  <a:txBody>
                    <a:bodyPr/>
                    <a:lstStyle/>
                    <a:p>
                      <a:r>
                        <a:rPr lang="de-CH" dirty="0"/>
                        <a:t>560 CHF</a:t>
                      </a:r>
                    </a:p>
                  </a:txBody>
                  <a:tcPr/>
                </a:tc>
                <a:extLst>
                  <a:ext uri="{0D108BD9-81ED-4DB2-BD59-A6C34878D82A}">
                    <a16:rowId xmlns:a16="http://schemas.microsoft.com/office/drawing/2014/main" val="2920974251"/>
                  </a:ext>
                </a:extLst>
              </a:tr>
              <a:tr h="370840">
                <a:tc>
                  <a:txBody>
                    <a:bodyPr/>
                    <a:lstStyle/>
                    <a:p>
                      <a:r>
                        <a:rPr lang="de-CH" dirty="0"/>
                        <a:t>Nicht gebrauchte Abos kündigen</a:t>
                      </a:r>
                    </a:p>
                  </a:txBody>
                  <a:tcPr/>
                </a:tc>
                <a:tc>
                  <a:txBody>
                    <a:bodyPr/>
                    <a:lstStyle/>
                    <a:p>
                      <a:r>
                        <a:rPr lang="de-CH" dirty="0"/>
                        <a:t>Download und Streaming ist legal,</a:t>
                      </a:r>
                    </a:p>
                    <a:p>
                      <a:r>
                        <a:rPr lang="de-CH" dirty="0"/>
                        <a:t>Kaum gebraucht</a:t>
                      </a:r>
                    </a:p>
                  </a:txBody>
                  <a:tcPr/>
                </a:tc>
                <a:tc>
                  <a:txBody>
                    <a:bodyPr/>
                    <a:lstStyle/>
                    <a:p>
                      <a:r>
                        <a:rPr lang="de-CH" dirty="0"/>
                        <a:t>300 CHF</a:t>
                      </a:r>
                    </a:p>
                  </a:txBody>
                  <a:tcPr/>
                </a:tc>
                <a:extLst>
                  <a:ext uri="{0D108BD9-81ED-4DB2-BD59-A6C34878D82A}">
                    <a16:rowId xmlns:a16="http://schemas.microsoft.com/office/drawing/2014/main" val="1969486381"/>
                  </a:ext>
                </a:extLst>
              </a:tr>
              <a:tr h="370840">
                <a:tc>
                  <a:txBody>
                    <a:bodyPr/>
                    <a:lstStyle/>
                    <a:p>
                      <a:r>
                        <a:rPr lang="de-CH" dirty="0" err="1"/>
                        <a:t>Wlan</a:t>
                      </a:r>
                      <a:r>
                        <a:rPr lang="de-CH" dirty="0"/>
                        <a:t> kündigen</a:t>
                      </a:r>
                    </a:p>
                  </a:txBody>
                  <a:tcPr/>
                </a:tc>
                <a:tc>
                  <a:txBody>
                    <a:bodyPr/>
                    <a:lstStyle/>
                    <a:p>
                      <a:r>
                        <a:rPr lang="de-CH" dirty="0"/>
                        <a:t>Top-Speed 40 Gbit über Handy</a:t>
                      </a:r>
                    </a:p>
                  </a:txBody>
                  <a:tcPr/>
                </a:tc>
                <a:tc>
                  <a:txBody>
                    <a:bodyPr/>
                    <a:lstStyle/>
                    <a:p>
                      <a:r>
                        <a:rPr lang="de-CH" dirty="0"/>
                        <a:t>480 CHF</a:t>
                      </a:r>
                    </a:p>
                  </a:txBody>
                  <a:tcPr/>
                </a:tc>
                <a:extLst>
                  <a:ext uri="{0D108BD9-81ED-4DB2-BD59-A6C34878D82A}">
                    <a16:rowId xmlns:a16="http://schemas.microsoft.com/office/drawing/2014/main" val="1820496496"/>
                  </a:ext>
                </a:extLst>
              </a:tr>
              <a:tr h="370840">
                <a:tc>
                  <a:txBody>
                    <a:bodyPr/>
                    <a:lstStyle/>
                    <a:p>
                      <a:r>
                        <a:rPr lang="de-CH" dirty="0"/>
                        <a:t>Versicherungen</a:t>
                      </a:r>
                    </a:p>
                  </a:txBody>
                  <a:tcPr/>
                </a:tc>
                <a:tc>
                  <a:txBody>
                    <a:bodyPr/>
                    <a:lstStyle/>
                    <a:p>
                      <a:r>
                        <a:rPr lang="de-CH" dirty="0"/>
                        <a:t>Streichen und optimieren</a:t>
                      </a:r>
                    </a:p>
                  </a:txBody>
                  <a:tcPr/>
                </a:tc>
                <a:tc>
                  <a:txBody>
                    <a:bodyPr/>
                    <a:lstStyle/>
                    <a:p>
                      <a:r>
                        <a:rPr lang="de-CH" dirty="0"/>
                        <a:t>300 CHF</a:t>
                      </a:r>
                    </a:p>
                  </a:txBody>
                  <a:tcPr/>
                </a:tc>
                <a:extLst>
                  <a:ext uri="{0D108BD9-81ED-4DB2-BD59-A6C34878D82A}">
                    <a16:rowId xmlns:a16="http://schemas.microsoft.com/office/drawing/2014/main" val="1188306777"/>
                  </a:ext>
                </a:extLst>
              </a:tr>
              <a:tr h="370840">
                <a:tc>
                  <a:txBody>
                    <a:bodyPr/>
                    <a:lstStyle/>
                    <a:p>
                      <a:r>
                        <a:rPr lang="de-CH" b="1" dirty="0"/>
                        <a:t>Total</a:t>
                      </a:r>
                    </a:p>
                  </a:txBody>
                  <a:tcPr/>
                </a:tc>
                <a:tc>
                  <a:txBody>
                    <a:bodyPr/>
                    <a:lstStyle/>
                    <a:p>
                      <a:endParaRPr lang="de-CH" b="1" dirty="0"/>
                    </a:p>
                  </a:txBody>
                  <a:tcPr/>
                </a:tc>
                <a:tc>
                  <a:txBody>
                    <a:bodyPr/>
                    <a:lstStyle/>
                    <a:p>
                      <a:r>
                        <a:rPr lang="de-CH" b="1" dirty="0"/>
                        <a:t>1’640 CHF</a:t>
                      </a:r>
                    </a:p>
                  </a:txBody>
                  <a:tcPr/>
                </a:tc>
                <a:extLst>
                  <a:ext uri="{0D108BD9-81ED-4DB2-BD59-A6C34878D82A}">
                    <a16:rowId xmlns:a16="http://schemas.microsoft.com/office/drawing/2014/main" val="316312853"/>
                  </a:ext>
                </a:extLst>
              </a:tr>
            </a:tbl>
          </a:graphicData>
        </a:graphic>
      </p:graphicFrame>
      <p:sp>
        <p:nvSpPr>
          <p:cNvPr id="2" name="Foliennummernplatzhalter 1">
            <a:extLst>
              <a:ext uri="{FF2B5EF4-FFF2-40B4-BE49-F238E27FC236}">
                <a16:creationId xmlns:a16="http://schemas.microsoft.com/office/drawing/2014/main" id="{B5D20498-6AA7-08CB-A95F-03C6462E0AD3}"/>
              </a:ext>
            </a:extLst>
          </p:cNvPr>
          <p:cNvSpPr>
            <a:spLocks noGrp="1"/>
          </p:cNvSpPr>
          <p:nvPr>
            <p:ph type="sldNum" sz="quarter" idx="12"/>
          </p:nvPr>
        </p:nvSpPr>
        <p:spPr/>
        <p:txBody>
          <a:bodyPr/>
          <a:lstStyle/>
          <a:p>
            <a:fld id="{C457ADC7-274A-47E8-AAD9-968732228F3F}" type="slidenum">
              <a:rPr lang="de-CH" smtClean="0"/>
              <a:t>32</a:t>
            </a:fld>
            <a:endParaRPr lang="de-CH"/>
          </a:p>
        </p:txBody>
      </p:sp>
    </p:spTree>
    <p:extLst>
      <p:ext uri="{BB962C8B-B14F-4D97-AF65-F5344CB8AC3E}">
        <p14:creationId xmlns:p14="http://schemas.microsoft.com/office/powerpoint/2010/main" val="9542985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6A2C0F-54CA-DC30-7133-CA6351C4289C}"/>
              </a:ext>
            </a:extLst>
          </p:cNvPr>
          <p:cNvSpPr>
            <a:spLocks noGrp="1"/>
          </p:cNvSpPr>
          <p:nvPr>
            <p:ph type="title"/>
          </p:nvPr>
        </p:nvSpPr>
        <p:spPr/>
        <p:txBody>
          <a:bodyPr/>
          <a:lstStyle/>
          <a:p>
            <a:r>
              <a:rPr lang="de-CH" dirty="0"/>
              <a:t>Steuern</a:t>
            </a:r>
          </a:p>
        </p:txBody>
      </p:sp>
      <p:sp>
        <p:nvSpPr>
          <p:cNvPr id="3" name="Textplatzhalter 2">
            <a:extLst>
              <a:ext uri="{FF2B5EF4-FFF2-40B4-BE49-F238E27FC236}">
                <a16:creationId xmlns:a16="http://schemas.microsoft.com/office/drawing/2014/main" id="{39D1E91F-27E2-479E-BECD-D6888858CFF5}"/>
              </a:ext>
            </a:extLst>
          </p:cNvPr>
          <p:cNvSpPr>
            <a:spLocks noGrp="1"/>
          </p:cNvSpPr>
          <p:nvPr>
            <p:ph type="body" idx="1"/>
          </p:nvPr>
        </p:nvSpPr>
        <p:spPr/>
        <p:txBody>
          <a:bodyPr/>
          <a:lstStyle/>
          <a:p>
            <a:r>
              <a:rPr lang="de-CH" dirty="0"/>
              <a:t>Immerhin planbar</a:t>
            </a:r>
          </a:p>
        </p:txBody>
      </p:sp>
      <p:sp>
        <p:nvSpPr>
          <p:cNvPr id="4" name="Foliennummernplatzhalter 3">
            <a:extLst>
              <a:ext uri="{FF2B5EF4-FFF2-40B4-BE49-F238E27FC236}">
                <a16:creationId xmlns:a16="http://schemas.microsoft.com/office/drawing/2014/main" id="{EFC1969B-D919-D2D3-F326-42F05952E23A}"/>
              </a:ext>
            </a:extLst>
          </p:cNvPr>
          <p:cNvSpPr>
            <a:spLocks noGrp="1"/>
          </p:cNvSpPr>
          <p:nvPr>
            <p:ph type="sldNum" sz="quarter" idx="12"/>
          </p:nvPr>
        </p:nvSpPr>
        <p:spPr/>
        <p:txBody>
          <a:bodyPr/>
          <a:lstStyle/>
          <a:p>
            <a:fld id="{C457ADC7-274A-47E8-AAD9-968732228F3F}" type="slidenum">
              <a:rPr lang="de-CH" smtClean="0"/>
              <a:t>33</a:t>
            </a:fld>
            <a:endParaRPr lang="de-CH"/>
          </a:p>
        </p:txBody>
      </p:sp>
    </p:spTree>
    <p:extLst>
      <p:ext uri="{BB962C8B-B14F-4D97-AF65-F5344CB8AC3E}">
        <p14:creationId xmlns:p14="http://schemas.microsoft.com/office/powerpoint/2010/main" val="23302293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6B73EED-C300-05EF-0679-06B0B99D09DF}"/>
              </a:ext>
            </a:extLst>
          </p:cNvPr>
          <p:cNvSpPr>
            <a:spLocks noGrp="1"/>
          </p:cNvSpPr>
          <p:nvPr>
            <p:ph type="title"/>
          </p:nvPr>
        </p:nvSpPr>
        <p:spPr/>
        <p:txBody>
          <a:bodyPr/>
          <a:lstStyle/>
          <a:p>
            <a:r>
              <a:rPr lang="de-CH" dirty="0"/>
              <a:t>Der Grenzsteuersatz</a:t>
            </a:r>
          </a:p>
        </p:txBody>
      </p:sp>
      <p:graphicFrame>
        <p:nvGraphicFramePr>
          <p:cNvPr id="5" name="Diagramm 4">
            <a:extLst>
              <a:ext uri="{FF2B5EF4-FFF2-40B4-BE49-F238E27FC236}">
                <a16:creationId xmlns:a16="http://schemas.microsoft.com/office/drawing/2014/main" id="{064836C0-79C0-1F81-2CA2-C660C1CF8559}"/>
              </a:ext>
            </a:extLst>
          </p:cNvPr>
          <p:cNvGraphicFramePr>
            <a:graphicFrameLocks/>
          </p:cNvGraphicFramePr>
          <p:nvPr>
            <p:extLst>
              <p:ext uri="{D42A27DB-BD31-4B8C-83A1-F6EECF244321}">
                <p14:modId xmlns:p14="http://schemas.microsoft.com/office/powerpoint/2010/main" val="2790322193"/>
              </p:ext>
            </p:extLst>
          </p:nvPr>
        </p:nvGraphicFramePr>
        <p:xfrm>
          <a:off x="2646399" y="1045861"/>
          <a:ext cx="6567777" cy="4535490"/>
        </p:xfrm>
        <a:graphic>
          <a:graphicData uri="http://schemas.openxmlformats.org/drawingml/2006/chart">
            <c:chart xmlns:c="http://schemas.openxmlformats.org/drawingml/2006/chart" xmlns:r="http://schemas.openxmlformats.org/officeDocument/2006/relationships" r:id="rId3"/>
          </a:graphicData>
        </a:graphic>
      </p:graphicFrame>
      <p:sp>
        <p:nvSpPr>
          <p:cNvPr id="2" name="Foliennummernplatzhalter 1">
            <a:extLst>
              <a:ext uri="{FF2B5EF4-FFF2-40B4-BE49-F238E27FC236}">
                <a16:creationId xmlns:a16="http://schemas.microsoft.com/office/drawing/2014/main" id="{C511566D-81E1-0654-4695-DFFCE6111E40}"/>
              </a:ext>
            </a:extLst>
          </p:cNvPr>
          <p:cNvSpPr>
            <a:spLocks noGrp="1"/>
          </p:cNvSpPr>
          <p:nvPr>
            <p:ph type="sldNum" sz="quarter" idx="12"/>
          </p:nvPr>
        </p:nvSpPr>
        <p:spPr/>
        <p:txBody>
          <a:bodyPr/>
          <a:lstStyle/>
          <a:p>
            <a:fld id="{C457ADC7-274A-47E8-AAD9-968732228F3F}" type="slidenum">
              <a:rPr lang="de-CH" smtClean="0"/>
              <a:t>34</a:t>
            </a:fld>
            <a:endParaRPr lang="de-CH"/>
          </a:p>
        </p:txBody>
      </p:sp>
    </p:spTree>
    <p:extLst>
      <p:ext uri="{BB962C8B-B14F-4D97-AF65-F5344CB8AC3E}">
        <p14:creationId xmlns:p14="http://schemas.microsoft.com/office/powerpoint/2010/main" val="4354982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6B73EED-C300-05EF-0679-06B0B99D09DF}"/>
              </a:ext>
            </a:extLst>
          </p:cNvPr>
          <p:cNvSpPr>
            <a:spLocks noGrp="1"/>
          </p:cNvSpPr>
          <p:nvPr>
            <p:ph type="title"/>
          </p:nvPr>
        </p:nvSpPr>
        <p:spPr/>
        <p:txBody>
          <a:bodyPr/>
          <a:lstStyle/>
          <a:p>
            <a:r>
              <a:rPr lang="de-CH" dirty="0"/>
              <a:t>Der Grenzsteuersatz</a:t>
            </a:r>
          </a:p>
        </p:txBody>
      </p:sp>
      <p:pic>
        <p:nvPicPr>
          <p:cNvPr id="6" name="Grafik 5">
            <a:extLst>
              <a:ext uri="{FF2B5EF4-FFF2-40B4-BE49-F238E27FC236}">
                <a16:creationId xmlns:a16="http://schemas.microsoft.com/office/drawing/2014/main" id="{B3FE7589-1F98-A40D-A9A5-1BA980134A99}"/>
              </a:ext>
            </a:extLst>
          </p:cNvPr>
          <p:cNvPicPr>
            <a:picLocks noChangeAspect="1"/>
          </p:cNvPicPr>
          <p:nvPr/>
        </p:nvPicPr>
        <p:blipFill>
          <a:blip r:embed="rId3"/>
          <a:stretch>
            <a:fillRect/>
          </a:stretch>
        </p:blipFill>
        <p:spPr>
          <a:xfrm>
            <a:off x="1933517" y="1042554"/>
            <a:ext cx="7962883" cy="5688732"/>
          </a:xfrm>
          <a:prstGeom prst="rect">
            <a:avLst/>
          </a:prstGeom>
        </p:spPr>
      </p:pic>
      <p:sp>
        <p:nvSpPr>
          <p:cNvPr id="2" name="Foliennummernplatzhalter 1">
            <a:extLst>
              <a:ext uri="{FF2B5EF4-FFF2-40B4-BE49-F238E27FC236}">
                <a16:creationId xmlns:a16="http://schemas.microsoft.com/office/drawing/2014/main" id="{2F700D4E-BC62-ACE3-E52E-B65D15F48617}"/>
              </a:ext>
            </a:extLst>
          </p:cNvPr>
          <p:cNvSpPr>
            <a:spLocks noGrp="1"/>
          </p:cNvSpPr>
          <p:nvPr>
            <p:ph type="sldNum" sz="quarter" idx="12"/>
          </p:nvPr>
        </p:nvSpPr>
        <p:spPr/>
        <p:txBody>
          <a:bodyPr/>
          <a:lstStyle/>
          <a:p>
            <a:fld id="{C457ADC7-274A-47E8-AAD9-968732228F3F}" type="slidenum">
              <a:rPr lang="de-CH" smtClean="0"/>
              <a:t>35</a:t>
            </a:fld>
            <a:endParaRPr lang="de-CH"/>
          </a:p>
        </p:txBody>
      </p:sp>
    </p:spTree>
    <p:extLst>
      <p:ext uri="{BB962C8B-B14F-4D97-AF65-F5344CB8AC3E}">
        <p14:creationId xmlns:p14="http://schemas.microsoft.com/office/powerpoint/2010/main" val="28999131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6B73EED-C300-05EF-0679-06B0B99D09DF}"/>
              </a:ext>
            </a:extLst>
          </p:cNvPr>
          <p:cNvSpPr>
            <a:spLocks noGrp="1"/>
          </p:cNvSpPr>
          <p:nvPr>
            <p:ph type="title"/>
          </p:nvPr>
        </p:nvSpPr>
        <p:spPr/>
        <p:txBody>
          <a:bodyPr/>
          <a:lstStyle/>
          <a:p>
            <a:r>
              <a:rPr lang="de-CH" dirty="0"/>
              <a:t>Steuern sind planbar</a:t>
            </a:r>
          </a:p>
        </p:txBody>
      </p:sp>
      <p:pic>
        <p:nvPicPr>
          <p:cNvPr id="2" name="Grafik 1" descr="Ein Bild, das Muster, Quadrat, Symmetrie, Design enthält.&#10;&#10;Automatisch generierte Beschreibung">
            <a:hlinkClick r:id="rId3"/>
            <a:extLst>
              <a:ext uri="{FF2B5EF4-FFF2-40B4-BE49-F238E27FC236}">
                <a16:creationId xmlns:a16="http://schemas.microsoft.com/office/drawing/2014/main" id="{24E6B093-DC5B-8E8D-E51F-E88200D879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03568" y="2554133"/>
            <a:ext cx="1115291" cy="1115291"/>
          </a:xfrm>
          <a:prstGeom prst="rect">
            <a:avLst/>
          </a:prstGeom>
        </p:spPr>
      </p:pic>
      <p:sp>
        <p:nvSpPr>
          <p:cNvPr id="3" name="Textfeld 2">
            <a:extLst>
              <a:ext uri="{FF2B5EF4-FFF2-40B4-BE49-F238E27FC236}">
                <a16:creationId xmlns:a16="http://schemas.microsoft.com/office/drawing/2014/main" id="{6CDAABA5-8C5C-09DB-6494-948F4E858B06}"/>
              </a:ext>
            </a:extLst>
          </p:cNvPr>
          <p:cNvSpPr txBox="1"/>
          <p:nvPr/>
        </p:nvSpPr>
        <p:spPr>
          <a:xfrm>
            <a:off x="5236600" y="3861201"/>
            <a:ext cx="2068900" cy="338554"/>
          </a:xfrm>
          <a:prstGeom prst="rect">
            <a:avLst/>
          </a:prstGeom>
          <a:noFill/>
        </p:spPr>
        <p:txBody>
          <a:bodyPr wrap="none" rtlCol="0">
            <a:spAutoFit/>
          </a:bodyPr>
          <a:lstStyle/>
          <a:p>
            <a:r>
              <a:rPr lang="de-CH" sz="1600" dirty="0"/>
              <a:t>ESTV Steuerrechner</a:t>
            </a:r>
          </a:p>
        </p:txBody>
      </p:sp>
      <p:sp>
        <p:nvSpPr>
          <p:cNvPr id="5" name="Foliennummernplatzhalter 4">
            <a:extLst>
              <a:ext uri="{FF2B5EF4-FFF2-40B4-BE49-F238E27FC236}">
                <a16:creationId xmlns:a16="http://schemas.microsoft.com/office/drawing/2014/main" id="{A51CA112-2897-2793-06F5-33D7EF28613B}"/>
              </a:ext>
            </a:extLst>
          </p:cNvPr>
          <p:cNvSpPr>
            <a:spLocks noGrp="1"/>
          </p:cNvSpPr>
          <p:nvPr>
            <p:ph type="sldNum" sz="quarter" idx="12"/>
          </p:nvPr>
        </p:nvSpPr>
        <p:spPr/>
        <p:txBody>
          <a:bodyPr/>
          <a:lstStyle/>
          <a:p>
            <a:fld id="{C457ADC7-274A-47E8-AAD9-968732228F3F}" type="slidenum">
              <a:rPr lang="de-CH" smtClean="0"/>
              <a:t>36</a:t>
            </a:fld>
            <a:endParaRPr lang="de-CH"/>
          </a:p>
        </p:txBody>
      </p:sp>
    </p:spTree>
    <p:extLst>
      <p:ext uri="{BB962C8B-B14F-4D97-AF65-F5344CB8AC3E}">
        <p14:creationId xmlns:p14="http://schemas.microsoft.com/office/powerpoint/2010/main" val="3833429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8D3C8F2C-01CC-198F-1F8A-77509F38CD4A}"/>
              </a:ext>
            </a:extLst>
          </p:cNvPr>
          <p:cNvSpPr>
            <a:spLocks noGrp="1"/>
          </p:cNvSpPr>
          <p:nvPr>
            <p:ph type="title"/>
          </p:nvPr>
        </p:nvSpPr>
        <p:spPr/>
        <p:txBody>
          <a:bodyPr/>
          <a:lstStyle/>
          <a:p>
            <a:r>
              <a:rPr lang="de-CH" dirty="0"/>
              <a:t>Der Ablauf</a:t>
            </a:r>
          </a:p>
        </p:txBody>
      </p:sp>
      <p:sp>
        <p:nvSpPr>
          <p:cNvPr id="2" name="Rechteck 1">
            <a:extLst>
              <a:ext uri="{FF2B5EF4-FFF2-40B4-BE49-F238E27FC236}">
                <a16:creationId xmlns:a16="http://schemas.microsoft.com/office/drawing/2014/main" id="{618CDCAA-CE11-A523-FDC5-DB5EECADDAC8}"/>
              </a:ext>
            </a:extLst>
          </p:cNvPr>
          <p:cNvSpPr/>
          <p:nvPr/>
        </p:nvSpPr>
        <p:spPr>
          <a:xfrm>
            <a:off x="343667" y="1698366"/>
            <a:ext cx="3279297" cy="491418"/>
          </a:xfrm>
          <a:prstGeom prst="rect">
            <a:avLst/>
          </a:prstGeom>
          <a:noFill/>
          <a:ln>
            <a:solidFill>
              <a:srgbClr val="004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solidFill>
                  <a:srgbClr val="004460"/>
                </a:solidFill>
              </a:rPr>
              <a:t>Steuerplanung</a:t>
            </a:r>
          </a:p>
        </p:txBody>
      </p:sp>
      <p:sp>
        <p:nvSpPr>
          <p:cNvPr id="3" name="Rechteck 2">
            <a:extLst>
              <a:ext uri="{FF2B5EF4-FFF2-40B4-BE49-F238E27FC236}">
                <a16:creationId xmlns:a16="http://schemas.microsoft.com/office/drawing/2014/main" id="{125052B8-8859-71BD-D758-14CC9217C41E}"/>
              </a:ext>
            </a:extLst>
          </p:cNvPr>
          <p:cNvSpPr/>
          <p:nvPr/>
        </p:nvSpPr>
        <p:spPr>
          <a:xfrm>
            <a:off x="343666" y="3079596"/>
            <a:ext cx="3279297" cy="494043"/>
          </a:xfrm>
          <a:prstGeom prst="rect">
            <a:avLst/>
          </a:prstGeom>
          <a:noFill/>
          <a:ln>
            <a:solidFill>
              <a:srgbClr val="004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solidFill>
                  <a:srgbClr val="004460"/>
                </a:solidFill>
              </a:rPr>
              <a:t>Steuererklärung</a:t>
            </a:r>
          </a:p>
        </p:txBody>
      </p:sp>
      <p:sp>
        <p:nvSpPr>
          <p:cNvPr id="6" name="Rechteck 5">
            <a:extLst>
              <a:ext uri="{FF2B5EF4-FFF2-40B4-BE49-F238E27FC236}">
                <a16:creationId xmlns:a16="http://schemas.microsoft.com/office/drawing/2014/main" id="{E091A771-050B-65FE-135A-5D3FA916BB1A}"/>
              </a:ext>
            </a:extLst>
          </p:cNvPr>
          <p:cNvSpPr/>
          <p:nvPr/>
        </p:nvSpPr>
        <p:spPr>
          <a:xfrm>
            <a:off x="4350327" y="1695740"/>
            <a:ext cx="7498007" cy="494043"/>
          </a:xfrm>
          <a:prstGeom prst="rect">
            <a:avLst/>
          </a:prstGeom>
          <a:noFill/>
          <a:ln>
            <a:solidFill>
              <a:srgbClr val="004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solidFill>
                  <a:srgbClr val="004460"/>
                </a:solidFill>
              </a:rPr>
              <a:t>Optionen für zusätzliche Abzüge spätestens im Herbst prüfen</a:t>
            </a:r>
          </a:p>
        </p:txBody>
      </p:sp>
      <p:sp>
        <p:nvSpPr>
          <p:cNvPr id="7" name="Rechteck 6">
            <a:extLst>
              <a:ext uri="{FF2B5EF4-FFF2-40B4-BE49-F238E27FC236}">
                <a16:creationId xmlns:a16="http://schemas.microsoft.com/office/drawing/2014/main" id="{2426E573-9BE6-B510-A91C-5E06752414C4}"/>
              </a:ext>
            </a:extLst>
          </p:cNvPr>
          <p:cNvSpPr/>
          <p:nvPr/>
        </p:nvSpPr>
        <p:spPr>
          <a:xfrm>
            <a:off x="4350327" y="3079596"/>
            <a:ext cx="7498007" cy="494043"/>
          </a:xfrm>
          <a:prstGeom prst="rect">
            <a:avLst/>
          </a:prstGeom>
          <a:noFill/>
          <a:ln>
            <a:solidFill>
              <a:srgbClr val="004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solidFill>
                  <a:srgbClr val="004460"/>
                </a:solidFill>
              </a:rPr>
              <a:t>Bei Unsicherheit oder fehlendem Wissen</a:t>
            </a:r>
          </a:p>
          <a:p>
            <a:pPr algn="ctr"/>
            <a:r>
              <a:rPr lang="de-CH" dirty="0">
                <a:solidFill>
                  <a:srgbClr val="004460"/>
                </a:solidFill>
              </a:rPr>
              <a:t>Freunde oder Experten beiziehen</a:t>
            </a:r>
          </a:p>
        </p:txBody>
      </p:sp>
      <p:sp>
        <p:nvSpPr>
          <p:cNvPr id="8" name="Rechteck 7">
            <a:extLst>
              <a:ext uri="{FF2B5EF4-FFF2-40B4-BE49-F238E27FC236}">
                <a16:creationId xmlns:a16="http://schemas.microsoft.com/office/drawing/2014/main" id="{CE01A091-6485-F1D9-342C-05D78408D994}"/>
              </a:ext>
            </a:extLst>
          </p:cNvPr>
          <p:cNvSpPr/>
          <p:nvPr/>
        </p:nvSpPr>
        <p:spPr>
          <a:xfrm>
            <a:off x="343666" y="4463452"/>
            <a:ext cx="3279297" cy="494043"/>
          </a:xfrm>
          <a:prstGeom prst="rect">
            <a:avLst/>
          </a:prstGeom>
          <a:noFill/>
          <a:ln>
            <a:solidFill>
              <a:srgbClr val="004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solidFill>
                  <a:srgbClr val="004460"/>
                </a:solidFill>
              </a:rPr>
              <a:t>Veranlagungsverfügung</a:t>
            </a:r>
          </a:p>
        </p:txBody>
      </p:sp>
      <p:sp>
        <p:nvSpPr>
          <p:cNvPr id="9" name="Rechteck 8">
            <a:extLst>
              <a:ext uri="{FF2B5EF4-FFF2-40B4-BE49-F238E27FC236}">
                <a16:creationId xmlns:a16="http://schemas.microsoft.com/office/drawing/2014/main" id="{2EBBC50B-E228-5E5F-F38C-D4EAFF83611D}"/>
              </a:ext>
            </a:extLst>
          </p:cNvPr>
          <p:cNvSpPr/>
          <p:nvPr/>
        </p:nvSpPr>
        <p:spPr>
          <a:xfrm>
            <a:off x="4350327" y="4463452"/>
            <a:ext cx="7498008" cy="494043"/>
          </a:xfrm>
          <a:prstGeom prst="rect">
            <a:avLst/>
          </a:prstGeom>
          <a:noFill/>
          <a:ln>
            <a:solidFill>
              <a:srgbClr val="004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solidFill>
                  <a:srgbClr val="004460"/>
                </a:solidFill>
              </a:rPr>
              <a:t>Zwingend prüfen und ggf. Einsprache</a:t>
            </a:r>
          </a:p>
        </p:txBody>
      </p:sp>
      <p:sp>
        <p:nvSpPr>
          <p:cNvPr id="12" name="Textfeld 11">
            <a:extLst>
              <a:ext uri="{FF2B5EF4-FFF2-40B4-BE49-F238E27FC236}">
                <a16:creationId xmlns:a16="http://schemas.microsoft.com/office/drawing/2014/main" id="{4AA9DA6D-7989-2BC6-EBC7-621B18D9B9DE}"/>
              </a:ext>
            </a:extLst>
          </p:cNvPr>
          <p:cNvSpPr txBox="1"/>
          <p:nvPr/>
        </p:nvSpPr>
        <p:spPr>
          <a:xfrm>
            <a:off x="4786745" y="1013809"/>
            <a:ext cx="1569660" cy="369332"/>
          </a:xfrm>
          <a:prstGeom prst="rect">
            <a:avLst/>
          </a:prstGeom>
          <a:noFill/>
        </p:spPr>
        <p:txBody>
          <a:bodyPr wrap="none" rtlCol="0">
            <a:spAutoFit/>
          </a:bodyPr>
          <a:lstStyle/>
          <a:p>
            <a:r>
              <a:rPr lang="de-CH" b="1" dirty="0"/>
              <a:t>Empfehlung</a:t>
            </a:r>
          </a:p>
        </p:txBody>
      </p:sp>
      <p:sp>
        <p:nvSpPr>
          <p:cNvPr id="14" name="Pfeil: nach unten 13">
            <a:extLst>
              <a:ext uri="{FF2B5EF4-FFF2-40B4-BE49-F238E27FC236}">
                <a16:creationId xmlns:a16="http://schemas.microsoft.com/office/drawing/2014/main" id="{EB8E73F4-D1E1-39F0-CE77-B4D354FB1A24}"/>
              </a:ext>
            </a:extLst>
          </p:cNvPr>
          <p:cNvSpPr/>
          <p:nvPr/>
        </p:nvSpPr>
        <p:spPr>
          <a:xfrm>
            <a:off x="1723941" y="2470713"/>
            <a:ext cx="325582" cy="327953"/>
          </a:xfrm>
          <a:prstGeom prst="downArrow">
            <a:avLst/>
          </a:prstGeom>
          <a:noFill/>
          <a:ln>
            <a:solidFill>
              <a:srgbClr val="004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5" name="Pfeil: nach unten 14">
            <a:extLst>
              <a:ext uri="{FF2B5EF4-FFF2-40B4-BE49-F238E27FC236}">
                <a16:creationId xmlns:a16="http://schemas.microsoft.com/office/drawing/2014/main" id="{276E6B21-60EB-8B4E-52A4-D8C0CC7384E7}"/>
              </a:ext>
            </a:extLst>
          </p:cNvPr>
          <p:cNvSpPr/>
          <p:nvPr/>
        </p:nvSpPr>
        <p:spPr>
          <a:xfrm>
            <a:off x="1723941" y="3892243"/>
            <a:ext cx="325582" cy="327953"/>
          </a:xfrm>
          <a:prstGeom prst="downArrow">
            <a:avLst/>
          </a:prstGeom>
          <a:noFill/>
          <a:ln>
            <a:solidFill>
              <a:srgbClr val="004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6" name="Rechteck 15">
            <a:extLst>
              <a:ext uri="{FF2B5EF4-FFF2-40B4-BE49-F238E27FC236}">
                <a16:creationId xmlns:a16="http://schemas.microsoft.com/office/drawing/2014/main" id="{749E52C1-E993-1C92-45F5-19002EC22B56}"/>
              </a:ext>
            </a:extLst>
          </p:cNvPr>
          <p:cNvSpPr/>
          <p:nvPr/>
        </p:nvSpPr>
        <p:spPr>
          <a:xfrm>
            <a:off x="343665" y="5696506"/>
            <a:ext cx="3279297" cy="494043"/>
          </a:xfrm>
          <a:prstGeom prst="rect">
            <a:avLst/>
          </a:prstGeom>
          <a:noFill/>
          <a:ln>
            <a:solidFill>
              <a:srgbClr val="004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solidFill>
                  <a:srgbClr val="004460"/>
                </a:solidFill>
              </a:rPr>
              <a:t>Zahlungen</a:t>
            </a:r>
          </a:p>
        </p:txBody>
      </p:sp>
      <p:sp>
        <p:nvSpPr>
          <p:cNvPr id="17" name="Pfeil: nach unten 16">
            <a:extLst>
              <a:ext uri="{FF2B5EF4-FFF2-40B4-BE49-F238E27FC236}">
                <a16:creationId xmlns:a16="http://schemas.microsoft.com/office/drawing/2014/main" id="{E1FEF7F1-51F0-D3EE-C80A-F9AB7FA64FAD}"/>
              </a:ext>
            </a:extLst>
          </p:cNvPr>
          <p:cNvSpPr/>
          <p:nvPr/>
        </p:nvSpPr>
        <p:spPr>
          <a:xfrm>
            <a:off x="1723941" y="5200751"/>
            <a:ext cx="325582" cy="327953"/>
          </a:xfrm>
          <a:prstGeom prst="downArrow">
            <a:avLst/>
          </a:prstGeom>
          <a:noFill/>
          <a:ln>
            <a:solidFill>
              <a:srgbClr val="004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8" name="Rechteck 17">
            <a:extLst>
              <a:ext uri="{FF2B5EF4-FFF2-40B4-BE49-F238E27FC236}">
                <a16:creationId xmlns:a16="http://schemas.microsoft.com/office/drawing/2014/main" id="{1F619979-6C5E-2D42-AD39-7E3D44E390D1}"/>
              </a:ext>
            </a:extLst>
          </p:cNvPr>
          <p:cNvSpPr/>
          <p:nvPr/>
        </p:nvSpPr>
        <p:spPr>
          <a:xfrm>
            <a:off x="4350327" y="5696506"/>
            <a:ext cx="7574208" cy="494043"/>
          </a:xfrm>
          <a:prstGeom prst="rect">
            <a:avLst/>
          </a:prstGeom>
          <a:noFill/>
          <a:ln>
            <a:solidFill>
              <a:srgbClr val="004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solidFill>
                  <a:srgbClr val="004460"/>
                </a:solidFill>
              </a:rPr>
              <a:t>Nur bezahlen, was geschuldet ist </a:t>
            </a:r>
            <a:r>
              <a:rPr lang="de-CH" b="1" dirty="0">
                <a:solidFill>
                  <a:srgbClr val="004460"/>
                </a:solidFill>
              </a:rPr>
              <a:t>gemäss aktuellem Einkommen</a:t>
            </a:r>
          </a:p>
        </p:txBody>
      </p:sp>
      <p:sp>
        <p:nvSpPr>
          <p:cNvPr id="5" name="Foliennummernplatzhalter 4">
            <a:extLst>
              <a:ext uri="{FF2B5EF4-FFF2-40B4-BE49-F238E27FC236}">
                <a16:creationId xmlns:a16="http://schemas.microsoft.com/office/drawing/2014/main" id="{7DA57D9D-CDFA-1BEF-8B59-E8628C7A3B30}"/>
              </a:ext>
            </a:extLst>
          </p:cNvPr>
          <p:cNvSpPr>
            <a:spLocks noGrp="1"/>
          </p:cNvSpPr>
          <p:nvPr>
            <p:ph type="sldNum" sz="quarter" idx="12"/>
          </p:nvPr>
        </p:nvSpPr>
        <p:spPr/>
        <p:txBody>
          <a:bodyPr/>
          <a:lstStyle/>
          <a:p>
            <a:fld id="{C457ADC7-274A-47E8-AAD9-968732228F3F}" type="slidenum">
              <a:rPr lang="de-CH" smtClean="0"/>
              <a:t>37</a:t>
            </a:fld>
            <a:endParaRPr lang="de-CH"/>
          </a:p>
        </p:txBody>
      </p:sp>
    </p:spTree>
    <p:extLst>
      <p:ext uri="{BB962C8B-B14F-4D97-AF65-F5344CB8AC3E}">
        <p14:creationId xmlns:p14="http://schemas.microsoft.com/office/powerpoint/2010/main" val="13902440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6B73EED-C300-05EF-0679-06B0B99D09DF}"/>
              </a:ext>
            </a:extLst>
          </p:cNvPr>
          <p:cNvSpPr>
            <a:spLocks noGrp="1"/>
          </p:cNvSpPr>
          <p:nvPr>
            <p:ph type="title"/>
          </p:nvPr>
        </p:nvSpPr>
        <p:spPr/>
        <p:txBody>
          <a:bodyPr/>
          <a:lstStyle/>
          <a:p>
            <a:r>
              <a:rPr lang="de-CH" dirty="0"/>
              <a:t>Steuerzahlungen</a:t>
            </a:r>
          </a:p>
        </p:txBody>
      </p:sp>
      <p:graphicFrame>
        <p:nvGraphicFramePr>
          <p:cNvPr id="5" name="Tabelle 5">
            <a:extLst>
              <a:ext uri="{FF2B5EF4-FFF2-40B4-BE49-F238E27FC236}">
                <a16:creationId xmlns:a16="http://schemas.microsoft.com/office/drawing/2014/main" id="{82A466F5-B2B5-6ECE-9CAD-1D1F090C1D16}"/>
              </a:ext>
            </a:extLst>
          </p:cNvPr>
          <p:cNvGraphicFramePr>
            <a:graphicFrameLocks noGrp="1"/>
          </p:cNvGraphicFramePr>
          <p:nvPr>
            <p:extLst>
              <p:ext uri="{D42A27DB-BD31-4B8C-83A1-F6EECF244321}">
                <p14:modId xmlns:p14="http://schemas.microsoft.com/office/powerpoint/2010/main" val="1511465431"/>
              </p:ext>
            </p:extLst>
          </p:nvPr>
        </p:nvGraphicFramePr>
        <p:xfrm>
          <a:off x="622149" y="2699139"/>
          <a:ext cx="10548944" cy="2781132"/>
        </p:xfrm>
        <a:graphic>
          <a:graphicData uri="http://schemas.openxmlformats.org/drawingml/2006/table">
            <a:tbl>
              <a:tblPr firstRow="1" bandRow="1">
                <a:tableStyleId>{7E9639D4-E3E2-4D34-9284-5A2195B3D0D7}</a:tableStyleId>
              </a:tblPr>
              <a:tblGrid>
                <a:gridCol w="734487">
                  <a:extLst>
                    <a:ext uri="{9D8B030D-6E8A-4147-A177-3AD203B41FA5}">
                      <a16:colId xmlns:a16="http://schemas.microsoft.com/office/drawing/2014/main" val="219115123"/>
                    </a:ext>
                  </a:extLst>
                </a:gridCol>
                <a:gridCol w="1168683">
                  <a:extLst>
                    <a:ext uri="{9D8B030D-6E8A-4147-A177-3AD203B41FA5}">
                      <a16:colId xmlns:a16="http://schemas.microsoft.com/office/drawing/2014/main" val="382783867"/>
                    </a:ext>
                  </a:extLst>
                </a:gridCol>
                <a:gridCol w="1618988">
                  <a:extLst>
                    <a:ext uri="{9D8B030D-6E8A-4147-A177-3AD203B41FA5}">
                      <a16:colId xmlns:a16="http://schemas.microsoft.com/office/drawing/2014/main" val="2128102967"/>
                    </a:ext>
                  </a:extLst>
                </a:gridCol>
                <a:gridCol w="929206">
                  <a:extLst>
                    <a:ext uri="{9D8B030D-6E8A-4147-A177-3AD203B41FA5}">
                      <a16:colId xmlns:a16="http://schemas.microsoft.com/office/drawing/2014/main" val="4005628436"/>
                    </a:ext>
                  </a:extLst>
                </a:gridCol>
                <a:gridCol w="951505">
                  <a:extLst>
                    <a:ext uri="{9D8B030D-6E8A-4147-A177-3AD203B41FA5}">
                      <a16:colId xmlns:a16="http://schemas.microsoft.com/office/drawing/2014/main" val="1493282001"/>
                    </a:ext>
                  </a:extLst>
                </a:gridCol>
                <a:gridCol w="1407515">
                  <a:extLst>
                    <a:ext uri="{9D8B030D-6E8A-4147-A177-3AD203B41FA5}">
                      <a16:colId xmlns:a16="http://schemas.microsoft.com/office/drawing/2014/main" val="1454863357"/>
                    </a:ext>
                  </a:extLst>
                </a:gridCol>
                <a:gridCol w="1100962">
                  <a:extLst>
                    <a:ext uri="{9D8B030D-6E8A-4147-A177-3AD203B41FA5}">
                      <a16:colId xmlns:a16="http://schemas.microsoft.com/office/drawing/2014/main" val="4207423442"/>
                    </a:ext>
                  </a:extLst>
                </a:gridCol>
                <a:gridCol w="1318799">
                  <a:extLst>
                    <a:ext uri="{9D8B030D-6E8A-4147-A177-3AD203B41FA5}">
                      <a16:colId xmlns:a16="http://schemas.microsoft.com/office/drawing/2014/main" val="4268634004"/>
                    </a:ext>
                  </a:extLst>
                </a:gridCol>
                <a:gridCol w="1318799">
                  <a:extLst>
                    <a:ext uri="{9D8B030D-6E8A-4147-A177-3AD203B41FA5}">
                      <a16:colId xmlns:a16="http://schemas.microsoft.com/office/drawing/2014/main" val="2482727312"/>
                    </a:ext>
                  </a:extLst>
                </a:gridCol>
              </a:tblGrid>
              <a:tr h="463522">
                <a:tc>
                  <a:txBody>
                    <a:bodyPr/>
                    <a:lstStyle/>
                    <a:p>
                      <a:r>
                        <a:rPr lang="de-CH" sz="1400" dirty="0"/>
                        <a:t>Jahr</a:t>
                      </a:r>
                    </a:p>
                  </a:txBody>
                  <a:tcPr/>
                </a:tc>
                <a:tc>
                  <a:txBody>
                    <a:bodyPr/>
                    <a:lstStyle/>
                    <a:p>
                      <a:r>
                        <a:rPr lang="de-CH" sz="1400" dirty="0"/>
                        <a:t>Netto</a:t>
                      </a:r>
                    </a:p>
                  </a:txBody>
                  <a:tcPr/>
                </a:tc>
                <a:tc>
                  <a:txBody>
                    <a:bodyPr/>
                    <a:lstStyle/>
                    <a:p>
                      <a:r>
                        <a:rPr lang="de-CH" sz="1400" dirty="0"/>
                        <a:t>Kanton + Gem.</a:t>
                      </a:r>
                    </a:p>
                  </a:txBody>
                  <a:tcPr/>
                </a:tc>
                <a:tc>
                  <a:txBody>
                    <a:bodyPr/>
                    <a:lstStyle/>
                    <a:p>
                      <a:r>
                        <a:rPr lang="de-CH" sz="1400" dirty="0"/>
                        <a:t>Bund</a:t>
                      </a:r>
                    </a:p>
                  </a:txBody>
                  <a:tcPr/>
                </a:tc>
                <a:tc>
                  <a:txBody>
                    <a:bodyPr/>
                    <a:lstStyle/>
                    <a:p>
                      <a:r>
                        <a:rPr lang="de-CH" sz="1400" dirty="0"/>
                        <a:t>Diff</a:t>
                      </a:r>
                    </a:p>
                  </a:txBody>
                  <a:tcPr/>
                </a:tc>
                <a:tc>
                  <a:txBody>
                    <a:bodyPr/>
                    <a:lstStyle/>
                    <a:p>
                      <a:r>
                        <a:rPr lang="de-CH" sz="1400" dirty="0"/>
                        <a:t>R1</a:t>
                      </a:r>
                    </a:p>
                  </a:txBody>
                  <a:tcPr/>
                </a:tc>
                <a:tc>
                  <a:txBody>
                    <a:bodyPr/>
                    <a:lstStyle/>
                    <a:p>
                      <a:r>
                        <a:rPr lang="de-CH" sz="1400"/>
                        <a:t>R2</a:t>
                      </a:r>
                      <a:endParaRPr lang="de-CH" sz="1400" dirty="0"/>
                    </a:p>
                  </a:txBody>
                  <a:tcPr/>
                </a:tc>
                <a:tc>
                  <a:txBody>
                    <a:bodyPr/>
                    <a:lstStyle/>
                    <a:p>
                      <a:r>
                        <a:rPr lang="de-CH" sz="1400"/>
                        <a:t>R3</a:t>
                      </a:r>
                      <a:endParaRPr lang="de-CH" sz="1400" dirty="0"/>
                    </a:p>
                  </a:txBody>
                  <a:tcPr/>
                </a:tc>
                <a:tc>
                  <a:txBody>
                    <a:bodyPr/>
                    <a:lstStyle/>
                    <a:p>
                      <a:r>
                        <a:rPr lang="de-CH" sz="1400"/>
                        <a:t>Cash out</a:t>
                      </a:r>
                      <a:endParaRPr lang="de-CH" sz="1400" dirty="0"/>
                    </a:p>
                  </a:txBody>
                  <a:tcPr/>
                </a:tc>
                <a:extLst>
                  <a:ext uri="{0D108BD9-81ED-4DB2-BD59-A6C34878D82A}">
                    <a16:rowId xmlns:a16="http://schemas.microsoft.com/office/drawing/2014/main" val="404512898"/>
                  </a:ext>
                </a:extLst>
              </a:tr>
              <a:tr h="463522">
                <a:tc>
                  <a:txBody>
                    <a:bodyPr/>
                    <a:lstStyle/>
                    <a:p>
                      <a:r>
                        <a:rPr lang="de-CH" sz="1600" dirty="0"/>
                        <a:t>2020</a:t>
                      </a:r>
                    </a:p>
                  </a:txBody>
                  <a:tcPr/>
                </a:tc>
                <a:tc>
                  <a:txBody>
                    <a:bodyPr/>
                    <a:lstStyle/>
                    <a:p>
                      <a:r>
                        <a:rPr lang="de-CH" sz="1600" dirty="0"/>
                        <a:t>39’904 </a:t>
                      </a:r>
                      <a:r>
                        <a:rPr lang="de-CH" sz="1600" baseline="30000" dirty="0"/>
                        <a:t>(1</a:t>
                      </a:r>
                    </a:p>
                  </a:txBody>
                  <a:tcPr/>
                </a:tc>
                <a:tc>
                  <a:txBody>
                    <a:bodyPr/>
                    <a:lstStyle/>
                    <a:p>
                      <a:r>
                        <a:rPr lang="de-CH" sz="1600" dirty="0"/>
                        <a:t>5’485</a:t>
                      </a:r>
                    </a:p>
                  </a:txBody>
                  <a:tcPr/>
                </a:tc>
                <a:tc>
                  <a:txBody>
                    <a:bodyPr/>
                    <a:lstStyle/>
                    <a:p>
                      <a:r>
                        <a:rPr lang="de-CH" sz="1600" dirty="0"/>
                        <a:t>0</a:t>
                      </a:r>
                    </a:p>
                  </a:txBody>
                  <a:tcPr/>
                </a:tc>
                <a:tc>
                  <a:txBody>
                    <a:bodyPr/>
                    <a:lstStyle/>
                    <a:p>
                      <a:endParaRPr lang="de-CH" sz="1600" dirty="0"/>
                    </a:p>
                  </a:txBody>
                  <a:tcPr/>
                </a:tc>
                <a:tc>
                  <a:txBody>
                    <a:bodyPr/>
                    <a:lstStyle/>
                    <a:p>
                      <a:endParaRPr lang="de-CH" sz="1600" dirty="0"/>
                    </a:p>
                  </a:txBody>
                  <a:tcPr/>
                </a:tc>
                <a:tc>
                  <a:txBody>
                    <a:bodyPr/>
                    <a:lstStyle/>
                    <a:p>
                      <a:endParaRPr lang="de-CH" sz="1600" dirty="0"/>
                    </a:p>
                  </a:txBody>
                  <a:tcPr/>
                </a:tc>
                <a:tc>
                  <a:txBody>
                    <a:bodyPr/>
                    <a:lstStyle/>
                    <a:p>
                      <a:endParaRPr lang="de-CH" sz="1600" dirty="0"/>
                    </a:p>
                  </a:txBody>
                  <a:tcPr/>
                </a:tc>
                <a:tc>
                  <a:txBody>
                    <a:bodyPr/>
                    <a:lstStyle/>
                    <a:p>
                      <a:endParaRPr lang="de-CH" sz="1600" dirty="0"/>
                    </a:p>
                  </a:txBody>
                  <a:tcPr/>
                </a:tc>
                <a:extLst>
                  <a:ext uri="{0D108BD9-81ED-4DB2-BD59-A6C34878D82A}">
                    <a16:rowId xmlns:a16="http://schemas.microsoft.com/office/drawing/2014/main" val="1671911312"/>
                  </a:ext>
                </a:extLst>
              </a:tr>
              <a:tr h="463522">
                <a:tc>
                  <a:txBody>
                    <a:bodyPr/>
                    <a:lstStyle/>
                    <a:p>
                      <a:r>
                        <a:rPr lang="de-CH" sz="1600"/>
                        <a:t>2021</a:t>
                      </a:r>
                      <a:endParaRPr lang="de-CH" sz="1600" dirty="0"/>
                    </a:p>
                  </a:txBody>
                  <a:tcPr/>
                </a:tc>
                <a:tc>
                  <a:txBody>
                    <a:bodyPr/>
                    <a:lstStyle/>
                    <a:p>
                      <a:r>
                        <a:rPr lang="de-CH" sz="1600"/>
                        <a:t>70’118</a:t>
                      </a:r>
                      <a:endParaRPr lang="de-CH" sz="1600" dirty="0"/>
                    </a:p>
                  </a:txBody>
                  <a:tcPr/>
                </a:tc>
                <a:tc>
                  <a:txBody>
                    <a:bodyPr/>
                    <a:lstStyle/>
                    <a:p>
                      <a:r>
                        <a:rPr lang="de-CH" sz="1600" dirty="0"/>
                        <a:t>9’000</a:t>
                      </a:r>
                    </a:p>
                  </a:txBody>
                  <a:tcPr/>
                </a:tc>
                <a:tc>
                  <a:txBody>
                    <a:bodyPr/>
                    <a:lstStyle/>
                    <a:p>
                      <a:r>
                        <a:rPr lang="de-CH" sz="1600" dirty="0"/>
                        <a:t>600</a:t>
                      </a:r>
                    </a:p>
                  </a:txBody>
                  <a:tcPr/>
                </a:tc>
                <a:tc>
                  <a:txBody>
                    <a:bodyPr/>
                    <a:lstStyle/>
                    <a:p>
                      <a:endParaRPr lang="de-CH" sz="1600" dirty="0"/>
                    </a:p>
                  </a:txBody>
                  <a:tcPr/>
                </a:tc>
                <a:tc>
                  <a:txBody>
                    <a:bodyPr/>
                    <a:lstStyle/>
                    <a:p>
                      <a:r>
                        <a:rPr lang="de-CH" sz="1600" dirty="0"/>
                        <a:t>2’194</a:t>
                      </a:r>
                    </a:p>
                  </a:txBody>
                  <a:tcPr/>
                </a:tc>
                <a:tc>
                  <a:txBody>
                    <a:bodyPr/>
                    <a:lstStyle/>
                    <a:p>
                      <a:r>
                        <a:rPr lang="de-CH" sz="1600" dirty="0"/>
                        <a:t>1’645</a:t>
                      </a:r>
                    </a:p>
                  </a:txBody>
                  <a:tcPr/>
                </a:tc>
                <a:tc>
                  <a:txBody>
                    <a:bodyPr/>
                    <a:lstStyle/>
                    <a:p>
                      <a:r>
                        <a:rPr lang="de-CH" sz="1600" dirty="0"/>
                        <a:t>1’645</a:t>
                      </a:r>
                    </a:p>
                  </a:txBody>
                  <a:tcPr/>
                </a:tc>
                <a:tc>
                  <a:txBody>
                    <a:bodyPr/>
                    <a:lstStyle/>
                    <a:p>
                      <a:r>
                        <a:rPr lang="de-CH" sz="1600" dirty="0"/>
                        <a:t>5’485</a:t>
                      </a:r>
                    </a:p>
                  </a:txBody>
                  <a:tcPr/>
                </a:tc>
                <a:extLst>
                  <a:ext uri="{0D108BD9-81ED-4DB2-BD59-A6C34878D82A}">
                    <a16:rowId xmlns:a16="http://schemas.microsoft.com/office/drawing/2014/main" val="804385992"/>
                  </a:ext>
                </a:extLst>
              </a:tr>
              <a:tr h="463522">
                <a:tc>
                  <a:txBody>
                    <a:bodyPr/>
                    <a:lstStyle/>
                    <a:p>
                      <a:r>
                        <a:rPr lang="de-CH" sz="1600"/>
                        <a:t>2022</a:t>
                      </a:r>
                      <a:endParaRPr lang="de-CH" sz="1600" dirty="0"/>
                    </a:p>
                  </a:txBody>
                  <a:tcPr/>
                </a:tc>
                <a:tc>
                  <a:txBody>
                    <a:bodyPr/>
                    <a:lstStyle/>
                    <a:p>
                      <a:r>
                        <a:rPr lang="de-CH" sz="1600" dirty="0"/>
                        <a:t>100’500</a:t>
                      </a:r>
                    </a:p>
                  </a:txBody>
                  <a:tcPr/>
                </a:tc>
                <a:tc>
                  <a:txBody>
                    <a:bodyPr/>
                    <a:lstStyle/>
                    <a:p>
                      <a:r>
                        <a:rPr lang="de-CH" sz="1600" dirty="0"/>
                        <a:t>15’500</a:t>
                      </a:r>
                    </a:p>
                  </a:txBody>
                  <a:tcPr/>
                </a:tc>
                <a:tc>
                  <a:txBody>
                    <a:bodyPr/>
                    <a:lstStyle/>
                    <a:p>
                      <a:r>
                        <a:rPr lang="de-CH" sz="1600" dirty="0"/>
                        <a:t>1’900</a:t>
                      </a:r>
                    </a:p>
                  </a:txBody>
                  <a:tcPr/>
                </a:tc>
                <a:tc>
                  <a:txBody>
                    <a:bodyPr/>
                    <a:lstStyle/>
                    <a:p>
                      <a:r>
                        <a:rPr lang="de-CH" sz="1600" dirty="0"/>
                        <a:t>4’115</a:t>
                      </a:r>
                    </a:p>
                  </a:txBody>
                  <a:tcPr/>
                </a:tc>
                <a:tc>
                  <a:txBody>
                    <a:bodyPr/>
                    <a:lstStyle/>
                    <a:p>
                      <a:r>
                        <a:rPr lang="de-CH" sz="1600" dirty="0"/>
                        <a:t>4’200</a:t>
                      </a:r>
                    </a:p>
                  </a:txBody>
                  <a:tcPr/>
                </a:tc>
                <a:tc>
                  <a:txBody>
                    <a:bodyPr/>
                    <a:lstStyle/>
                    <a:p>
                      <a:r>
                        <a:rPr lang="de-CH" sz="1600" dirty="0"/>
                        <a:t>2’700</a:t>
                      </a:r>
                    </a:p>
                  </a:txBody>
                  <a:tcPr/>
                </a:tc>
                <a:tc>
                  <a:txBody>
                    <a:bodyPr/>
                    <a:lstStyle/>
                    <a:p>
                      <a:r>
                        <a:rPr lang="de-CH" sz="1600" dirty="0"/>
                        <a:t>2’700</a:t>
                      </a:r>
                    </a:p>
                  </a:txBody>
                  <a:tcPr/>
                </a:tc>
                <a:tc>
                  <a:txBody>
                    <a:bodyPr/>
                    <a:lstStyle/>
                    <a:p>
                      <a:r>
                        <a:rPr lang="de-CH" sz="1600"/>
                        <a:t>13’715</a:t>
                      </a:r>
                      <a:endParaRPr lang="de-CH" sz="1600" dirty="0"/>
                    </a:p>
                  </a:txBody>
                  <a:tcPr/>
                </a:tc>
                <a:extLst>
                  <a:ext uri="{0D108BD9-81ED-4DB2-BD59-A6C34878D82A}">
                    <a16:rowId xmlns:a16="http://schemas.microsoft.com/office/drawing/2014/main" val="1078755988"/>
                  </a:ext>
                </a:extLst>
              </a:tr>
              <a:tr h="463522">
                <a:tc>
                  <a:txBody>
                    <a:bodyPr/>
                    <a:lstStyle/>
                    <a:p>
                      <a:r>
                        <a:rPr lang="de-CH" sz="1600" dirty="0"/>
                        <a:t>2023</a:t>
                      </a:r>
                    </a:p>
                  </a:txBody>
                  <a:tcPr/>
                </a:tc>
                <a:tc>
                  <a:txBody>
                    <a:bodyPr/>
                    <a:lstStyle/>
                    <a:p>
                      <a:r>
                        <a:rPr lang="de-CH" sz="1600" dirty="0"/>
                        <a:t>39’000</a:t>
                      </a:r>
                    </a:p>
                  </a:txBody>
                  <a:tcPr/>
                </a:tc>
                <a:tc>
                  <a:txBody>
                    <a:bodyPr/>
                    <a:lstStyle/>
                    <a:p>
                      <a:r>
                        <a:rPr lang="de-CH" sz="1600" dirty="0"/>
                        <a:t>2’400</a:t>
                      </a:r>
                    </a:p>
                  </a:txBody>
                  <a:tcPr/>
                </a:tc>
                <a:tc>
                  <a:txBody>
                    <a:bodyPr/>
                    <a:lstStyle/>
                    <a:p>
                      <a:r>
                        <a:rPr lang="de-CH" sz="1600" dirty="0"/>
                        <a:t>0</a:t>
                      </a:r>
                    </a:p>
                  </a:txBody>
                  <a:tcPr/>
                </a:tc>
                <a:tc>
                  <a:txBody>
                    <a:bodyPr/>
                    <a:lstStyle/>
                    <a:p>
                      <a:r>
                        <a:rPr lang="de-CH" sz="1600" dirty="0"/>
                        <a:t>7’800</a:t>
                      </a:r>
                    </a:p>
                  </a:txBody>
                  <a:tcPr/>
                </a:tc>
                <a:tc>
                  <a:txBody>
                    <a:bodyPr/>
                    <a:lstStyle/>
                    <a:p>
                      <a:r>
                        <a:rPr lang="de-CH" sz="1600" dirty="0"/>
                        <a:t>8’100</a:t>
                      </a:r>
                    </a:p>
                  </a:txBody>
                  <a:tcPr/>
                </a:tc>
                <a:tc>
                  <a:txBody>
                    <a:bodyPr/>
                    <a:lstStyle/>
                    <a:p>
                      <a:r>
                        <a:rPr lang="de-CH" sz="1600" dirty="0"/>
                        <a:t>4’650</a:t>
                      </a:r>
                    </a:p>
                  </a:txBody>
                  <a:tcPr/>
                </a:tc>
                <a:tc>
                  <a:txBody>
                    <a:bodyPr/>
                    <a:lstStyle/>
                    <a:p>
                      <a:r>
                        <a:rPr lang="de-CH" sz="1600" dirty="0"/>
                        <a:t>4’650</a:t>
                      </a:r>
                    </a:p>
                  </a:txBody>
                  <a:tcPr/>
                </a:tc>
                <a:tc>
                  <a:txBody>
                    <a:bodyPr/>
                    <a:lstStyle/>
                    <a:p>
                      <a:r>
                        <a:rPr lang="de-CH" sz="1600" dirty="0"/>
                        <a:t>25’200</a:t>
                      </a:r>
                    </a:p>
                  </a:txBody>
                  <a:tcPr/>
                </a:tc>
                <a:extLst>
                  <a:ext uri="{0D108BD9-81ED-4DB2-BD59-A6C34878D82A}">
                    <a16:rowId xmlns:a16="http://schemas.microsoft.com/office/drawing/2014/main" val="3162062560"/>
                  </a:ext>
                </a:extLst>
              </a:tr>
              <a:tr h="463522">
                <a:tc>
                  <a:txBody>
                    <a:bodyPr/>
                    <a:lstStyle/>
                    <a:p>
                      <a:r>
                        <a:rPr lang="de-CH" sz="1600"/>
                        <a:t>2024</a:t>
                      </a:r>
                      <a:endParaRPr lang="de-CH" sz="1600" dirty="0"/>
                    </a:p>
                  </a:txBody>
                  <a:tcPr/>
                </a:tc>
                <a:tc>
                  <a:txBody>
                    <a:bodyPr/>
                    <a:lstStyle/>
                    <a:p>
                      <a:r>
                        <a:rPr lang="de-CH" sz="1600"/>
                        <a:t>?</a:t>
                      </a:r>
                      <a:endParaRPr lang="de-CH" sz="1600" dirty="0"/>
                    </a:p>
                  </a:txBody>
                  <a:tcPr/>
                </a:tc>
                <a:tc>
                  <a:txBody>
                    <a:bodyPr/>
                    <a:lstStyle/>
                    <a:p>
                      <a:r>
                        <a:rPr lang="de-CH" sz="1600" dirty="0"/>
                        <a:t>?</a:t>
                      </a:r>
                    </a:p>
                  </a:txBody>
                  <a:tcPr/>
                </a:tc>
                <a:tc>
                  <a:txBody>
                    <a:bodyPr/>
                    <a:lstStyle/>
                    <a:p>
                      <a:endParaRPr lang="de-CH" sz="1600" dirty="0"/>
                    </a:p>
                  </a:txBody>
                  <a:tcPr/>
                </a:tc>
                <a:tc>
                  <a:txBody>
                    <a:bodyPr/>
                    <a:lstStyle/>
                    <a:p>
                      <a:r>
                        <a:rPr lang="de-CH" sz="1600" dirty="0"/>
                        <a:t>-15’000</a:t>
                      </a:r>
                    </a:p>
                  </a:txBody>
                  <a:tcPr/>
                </a:tc>
                <a:tc>
                  <a:txBody>
                    <a:bodyPr/>
                    <a:lstStyle/>
                    <a:p>
                      <a:r>
                        <a:rPr lang="de-CH" sz="1600" dirty="0"/>
                        <a:t>960</a:t>
                      </a:r>
                    </a:p>
                  </a:txBody>
                  <a:tcPr/>
                </a:tc>
                <a:tc>
                  <a:txBody>
                    <a:bodyPr/>
                    <a:lstStyle/>
                    <a:p>
                      <a:r>
                        <a:rPr lang="de-CH" sz="1600" dirty="0"/>
                        <a:t>720</a:t>
                      </a:r>
                    </a:p>
                  </a:txBody>
                  <a:tcPr/>
                </a:tc>
                <a:tc>
                  <a:txBody>
                    <a:bodyPr/>
                    <a:lstStyle/>
                    <a:p>
                      <a:r>
                        <a:rPr lang="de-CH" sz="1600" dirty="0"/>
                        <a:t>720</a:t>
                      </a:r>
                    </a:p>
                  </a:txBody>
                  <a:tcPr/>
                </a:tc>
                <a:tc>
                  <a:txBody>
                    <a:bodyPr/>
                    <a:lstStyle/>
                    <a:p>
                      <a:r>
                        <a:rPr lang="de-CH" sz="1600" dirty="0"/>
                        <a:t>-12’600</a:t>
                      </a:r>
                    </a:p>
                  </a:txBody>
                  <a:tcPr/>
                </a:tc>
                <a:extLst>
                  <a:ext uri="{0D108BD9-81ED-4DB2-BD59-A6C34878D82A}">
                    <a16:rowId xmlns:a16="http://schemas.microsoft.com/office/drawing/2014/main" val="205109455"/>
                  </a:ext>
                </a:extLst>
              </a:tr>
            </a:tbl>
          </a:graphicData>
        </a:graphic>
      </p:graphicFrame>
      <p:pic>
        <p:nvPicPr>
          <p:cNvPr id="7" name="Grafik 6">
            <a:extLst>
              <a:ext uri="{FF2B5EF4-FFF2-40B4-BE49-F238E27FC236}">
                <a16:creationId xmlns:a16="http://schemas.microsoft.com/office/drawing/2014/main" id="{A3C9BD9F-700C-B3E9-EFF6-660050F4A5EB}"/>
              </a:ext>
            </a:extLst>
          </p:cNvPr>
          <p:cNvPicPr>
            <a:picLocks noChangeAspect="1"/>
          </p:cNvPicPr>
          <p:nvPr/>
        </p:nvPicPr>
        <p:blipFill>
          <a:blip r:embed="rId3"/>
          <a:stretch>
            <a:fillRect/>
          </a:stretch>
        </p:blipFill>
        <p:spPr>
          <a:xfrm>
            <a:off x="521252" y="1069314"/>
            <a:ext cx="10164594" cy="1200318"/>
          </a:xfrm>
          <a:prstGeom prst="rect">
            <a:avLst/>
          </a:prstGeom>
        </p:spPr>
      </p:pic>
      <p:sp>
        <p:nvSpPr>
          <p:cNvPr id="2" name="Textfeld 1">
            <a:extLst>
              <a:ext uri="{FF2B5EF4-FFF2-40B4-BE49-F238E27FC236}">
                <a16:creationId xmlns:a16="http://schemas.microsoft.com/office/drawing/2014/main" id="{C6CF40EC-A0FD-F53F-27BB-CF6A3E7B86CC}"/>
              </a:ext>
            </a:extLst>
          </p:cNvPr>
          <p:cNvSpPr txBox="1"/>
          <p:nvPr/>
        </p:nvSpPr>
        <p:spPr>
          <a:xfrm>
            <a:off x="733425" y="6086475"/>
            <a:ext cx="822661" cy="276999"/>
          </a:xfrm>
          <a:prstGeom prst="rect">
            <a:avLst/>
          </a:prstGeom>
          <a:noFill/>
        </p:spPr>
        <p:txBody>
          <a:bodyPr wrap="none" rtlCol="0">
            <a:spAutoFit/>
          </a:bodyPr>
          <a:lstStyle/>
          <a:p>
            <a:r>
              <a:rPr lang="de-DE" sz="1200" dirty="0"/>
              <a:t>1) Bis Juli</a:t>
            </a:r>
            <a:endParaRPr lang="de-CH" sz="1200" dirty="0"/>
          </a:p>
        </p:txBody>
      </p:sp>
      <p:sp>
        <p:nvSpPr>
          <p:cNvPr id="3" name="Foliennummernplatzhalter 2">
            <a:extLst>
              <a:ext uri="{FF2B5EF4-FFF2-40B4-BE49-F238E27FC236}">
                <a16:creationId xmlns:a16="http://schemas.microsoft.com/office/drawing/2014/main" id="{6E29DE1A-09EB-3EB9-DE92-FD727EF848F7}"/>
              </a:ext>
            </a:extLst>
          </p:cNvPr>
          <p:cNvSpPr>
            <a:spLocks noGrp="1"/>
          </p:cNvSpPr>
          <p:nvPr>
            <p:ph type="sldNum" sz="quarter" idx="12"/>
          </p:nvPr>
        </p:nvSpPr>
        <p:spPr/>
        <p:txBody>
          <a:bodyPr/>
          <a:lstStyle/>
          <a:p>
            <a:fld id="{C457ADC7-274A-47E8-AAD9-968732228F3F}" type="slidenum">
              <a:rPr lang="de-CH" smtClean="0"/>
              <a:t>38</a:t>
            </a:fld>
            <a:endParaRPr lang="de-CH"/>
          </a:p>
        </p:txBody>
      </p:sp>
    </p:spTree>
    <p:extLst>
      <p:ext uri="{BB962C8B-B14F-4D97-AF65-F5344CB8AC3E}">
        <p14:creationId xmlns:p14="http://schemas.microsoft.com/office/powerpoint/2010/main" val="31365497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16AC69C-F7BF-467A-7AC9-8AE7CB8BC03A}"/>
              </a:ext>
            </a:extLst>
          </p:cNvPr>
          <p:cNvSpPr>
            <a:spLocks noGrp="1"/>
          </p:cNvSpPr>
          <p:nvPr>
            <p:ph type="title"/>
          </p:nvPr>
        </p:nvSpPr>
        <p:spPr/>
        <p:txBody>
          <a:bodyPr/>
          <a:lstStyle/>
          <a:p>
            <a:r>
              <a:rPr lang="de-CH" dirty="0"/>
              <a:t>Rechnungsdiskrepanzen</a:t>
            </a:r>
          </a:p>
        </p:txBody>
      </p:sp>
      <p:pic>
        <p:nvPicPr>
          <p:cNvPr id="4" name="Grafik 3">
            <a:extLst>
              <a:ext uri="{FF2B5EF4-FFF2-40B4-BE49-F238E27FC236}">
                <a16:creationId xmlns:a16="http://schemas.microsoft.com/office/drawing/2014/main" id="{0781718A-8D1F-8306-469C-F49C0F75442A}"/>
              </a:ext>
            </a:extLst>
          </p:cNvPr>
          <p:cNvPicPr>
            <a:picLocks noChangeAspect="1"/>
          </p:cNvPicPr>
          <p:nvPr/>
        </p:nvPicPr>
        <p:blipFill>
          <a:blip r:embed="rId3"/>
          <a:stretch>
            <a:fillRect/>
          </a:stretch>
        </p:blipFill>
        <p:spPr>
          <a:xfrm>
            <a:off x="2570651" y="1755805"/>
            <a:ext cx="5784124" cy="3522778"/>
          </a:xfrm>
          <a:prstGeom prst="rect">
            <a:avLst/>
          </a:prstGeom>
        </p:spPr>
      </p:pic>
      <p:sp>
        <p:nvSpPr>
          <p:cNvPr id="2" name="Foliennummernplatzhalter 1">
            <a:extLst>
              <a:ext uri="{FF2B5EF4-FFF2-40B4-BE49-F238E27FC236}">
                <a16:creationId xmlns:a16="http://schemas.microsoft.com/office/drawing/2014/main" id="{F7859A7B-206A-B7F5-5DC4-98C34ECED665}"/>
              </a:ext>
            </a:extLst>
          </p:cNvPr>
          <p:cNvSpPr>
            <a:spLocks noGrp="1"/>
          </p:cNvSpPr>
          <p:nvPr>
            <p:ph type="sldNum" sz="quarter" idx="12"/>
          </p:nvPr>
        </p:nvSpPr>
        <p:spPr/>
        <p:txBody>
          <a:bodyPr/>
          <a:lstStyle/>
          <a:p>
            <a:fld id="{C457ADC7-274A-47E8-AAD9-968732228F3F}" type="slidenum">
              <a:rPr lang="de-CH" smtClean="0"/>
              <a:t>39</a:t>
            </a:fld>
            <a:endParaRPr lang="de-CH"/>
          </a:p>
        </p:txBody>
      </p:sp>
    </p:spTree>
    <p:extLst>
      <p:ext uri="{BB962C8B-B14F-4D97-AF65-F5344CB8AC3E}">
        <p14:creationId xmlns:p14="http://schemas.microsoft.com/office/powerpoint/2010/main" val="2235580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DADF3EC-2B4D-E1B1-950F-EE3F74F0DAB3}"/>
              </a:ext>
            </a:extLst>
          </p:cNvPr>
          <p:cNvSpPr>
            <a:spLocks noGrp="1"/>
          </p:cNvSpPr>
          <p:nvPr>
            <p:ph type="title"/>
          </p:nvPr>
        </p:nvSpPr>
        <p:spPr/>
        <p:txBody>
          <a:bodyPr/>
          <a:lstStyle/>
          <a:p>
            <a:r>
              <a:rPr lang="de-CH" dirty="0"/>
              <a:t>Motivation</a:t>
            </a:r>
          </a:p>
        </p:txBody>
      </p:sp>
      <p:pic>
        <p:nvPicPr>
          <p:cNvPr id="5" name="Grafik 4" descr="Ein Bild, das Text, Menschliches Gesicht, Zeitung, Brille enthält.&#10;&#10;Automatisch generierte Beschreibung">
            <a:extLst>
              <a:ext uri="{FF2B5EF4-FFF2-40B4-BE49-F238E27FC236}">
                <a16:creationId xmlns:a16="http://schemas.microsoft.com/office/drawing/2014/main" id="{8E5529C7-2264-6784-D7CB-8DB2A17AAD4F}"/>
              </a:ext>
            </a:extLst>
          </p:cNvPr>
          <p:cNvPicPr>
            <a:picLocks noChangeAspect="1"/>
          </p:cNvPicPr>
          <p:nvPr/>
        </p:nvPicPr>
        <p:blipFill rotWithShape="1">
          <a:blip r:embed="rId3">
            <a:extLst>
              <a:ext uri="{28A0092B-C50C-407E-A947-70E740481C1C}">
                <a14:useLocalDpi xmlns:a14="http://schemas.microsoft.com/office/drawing/2010/main" val="0"/>
              </a:ext>
            </a:extLst>
          </a:blip>
          <a:srcRect l="61670" t="38163" r="191" b="7916"/>
          <a:stretch/>
        </p:blipFill>
        <p:spPr>
          <a:xfrm>
            <a:off x="343667" y="912377"/>
            <a:ext cx="2942458" cy="5729737"/>
          </a:xfrm>
          <a:prstGeom prst="rect">
            <a:avLst/>
          </a:prstGeom>
        </p:spPr>
      </p:pic>
      <p:pic>
        <p:nvPicPr>
          <p:cNvPr id="7" name="Grafik 6" descr="Ein Bild, das Text, Menschliches Gesicht, Zeitung, Veröffentlichung enthält.&#10;&#10;Automatisch generierte Beschreibung">
            <a:extLst>
              <a:ext uri="{FF2B5EF4-FFF2-40B4-BE49-F238E27FC236}">
                <a16:creationId xmlns:a16="http://schemas.microsoft.com/office/drawing/2014/main" id="{A9453F3D-1F1E-265C-6604-3DC7459E7B78}"/>
              </a:ext>
            </a:extLst>
          </p:cNvPr>
          <p:cNvPicPr>
            <a:picLocks noChangeAspect="1"/>
          </p:cNvPicPr>
          <p:nvPr/>
        </p:nvPicPr>
        <p:blipFill rotWithShape="1">
          <a:blip r:embed="rId4">
            <a:extLst>
              <a:ext uri="{28A0092B-C50C-407E-A947-70E740481C1C}">
                <a14:useLocalDpi xmlns:a14="http://schemas.microsoft.com/office/drawing/2010/main" val="0"/>
              </a:ext>
            </a:extLst>
          </a:blip>
          <a:srcRect r="66069" b="51667"/>
          <a:stretch/>
        </p:blipFill>
        <p:spPr>
          <a:xfrm>
            <a:off x="3954821" y="912377"/>
            <a:ext cx="2854501" cy="5600537"/>
          </a:xfrm>
          <a:prstGeom prst="rect">
            <a:avLst/>
          </a:prstGeom>
        </p:spPr>
      </p:pic>
      <p:pic>
        <p:nvPicPr>
          <p:cNvPr id="8" name="Grafik 7" descr="Ein Bild, das Text, Menschliches Gesicht, Zeitung, Veröffentlichung enthält.&#10;&#10;Automatisch generierte Beschreibung">
            <a:extLst>
              <a:ext uri="{FF2B5EF4-FFF2-40B4-BE49-F238E27FC236}">
                <a16:creationId xmlns:a16="http://schemas.microsoft.com/office/drawing/2014/main" id="{3BA87767-813C-5E0A-B4B2-DA576BE0345E}"/>
              </a:ext>
            </a:extLst>
          </p:cNvPr>
          <p:cNvPicPr>
            <a:picLocks noChangeAspect="1"/>
          </p:cNvPicPr>
          <p:nvPr/>
        </p:nvPicPr>
        <p:blipFill rotWithShape="1">
          <a:blip r:embed="rId5">
            <a:extLst>
              <a:ext uri="{28A0092B-C50C-407E-A947-70E740481C1C}">
                <a14:useLocalDpi xmlns:a14="http://schemas.microsoft.com/office/drawing/2010/main" val="0"/>
              </a:ext>
            </a:extLst>
          </a:blip>
          <a:srcRect t="47917" r="66069" b="9028"/>
          <a:stretch/>
        </p:blipFill>
        <p:spPr>
          <a:xfrm>
            <a:off x="7756946" y="1257463"/>
            <a:ext cx="3204408" cy="5600537"/>
          </a:xfrm>
          <a:prstGeom prst="rect">
            <a:avLst/>
          </a:prstGeom>
        </p:spPr>
      </p:pic>
      <p:sp>
        <p:nvSpPr>
          <p:cNvPr id="2" name="Foliennummernplatzhalter 1">
            <a:extLst>
              <a:ext uri="{FF2B5EF4-FFF2-40B4-BE49-F238E27FC236}">
                <a16:creationId xmlns:a16="http://schemas.microsoft.com/office/drawing/2014/main" id="{1D445FE9-DE03-F912-81D5-66656B4DBFC8}"/>
              </a:ext>
            </a:extLst>
          </p:cNvPr>
          <p:cNvSpPr>
            <a:spLocks noGrp="1"/>
          </p:cNvSpPr>
          <p:nvPr>
            <p:ph type="sldNum" sz="quarter" idx="12"/>
          </p:nvPr>
        </p:nvSpPr>
        <p:spPr/>
        <p:txBody>
          <a:bodyPr/>
          <a:lstStyle/>
          <a:p>
            <a:fld id="{C457ADC7-274A-47E8-AAD9-968732228F3F}" type="slidenum">
              <a:rPr lang="de-CH" smtClean="0"/>
              <a:t>4</a:t>
            </a:fld>
            <a:endParaRPr lang="de-CH"/>
          </a:p>
        </p:txBody>
      </p:sp>
    </p:spTree>
    <p:extLst>
      <p:ext uri="{BB962C8B-B14F-4D97-AF65-F5344CB8AC3E}">
        <p14:creationId xmlns:p14="http://schemas.microsoft.com/office/powerpoint/2010/main" val="1986655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6B73EED-C300-05EF-0679-06B0B99D09DF}"/>
              </a:ext>
            </a:extLst>
          </p:cNvPr>
          <p:cNvSpPr>
            <a:spLocks noGrp="1"/>
          </p:cNvSpPr>
          <p:nvPr>
            <p:ph type="title"/>
          </p:nvPr>
        </p:nvSpPr>
        <p:spPr/>
        <p:txBody>
          <a:bodyPr/>
          <a:lstStyle/>
          <a:p>
            <a:r>
              <a:rPr lang="de-CH" dirty="0"/>
              <a:t>Steuerzahlungen</a:t>
            </a:r>
          </a:p>
        </p:txBody>
      </p:sp>
      <p:graphicFrame>
        <p:nvGraphicFramePr>
          <p:cNvPr id="5" name="Tabelle 5">
            <a:extLst>
              <a:ext uri="{FF2B5EF4-FFF2-40B4-BE49-F238E27FC236}">
                <a16:creationId xmlns:a16="http://schemas.microsoft.com/office/drawing/2014/main" id="{82A466F5-B2B5-6ECE-9CAD-1D1F090C1D16}"/>
              </a:ext>
            </a:extLst>
          </p:cNvPr>
          <p:cNvGraphicFramePr>
            <a:graphicFrameLocks noGrp="1"/>
          </p:cNvGraphicFramePr>
          <p:nvPr>
            <p:extLst>
              <p:ext uri="{D42A27DB-BD31-4B8C-83A1-F6EECF244321}">
                <p14:modId xmlns:p14="http://schemas.microsoft.com/office/powerpoint/2010/main" val="1502694306"/>
              </p:ext>
            </p:extLst>
          </p:nvPr>
        </p:nvGraphicFramePr>
        <p:xfrm>
          <a:off x="590111" y="2842880"/>
          <a:ext cx="10548944" cy="3244654"/>
        </p:xfrm>
        <a:graphic>
          <a:graphicData uri="http://schemas.openxmlformats.org/drawingml/2006/table">
            <a:tbl>
              <a:tblPr firstRow="1" bandRow="1">
                <a:tableStyleId>{7E9639D4-E3E2-4D34-9284-5A2195B3D0D7}</a:tableStyleId>
              </a:tblPr>
              <a:tblGrid>
                <a:gridCol w="734487">
                  <a:extLst>
                    <a:ext uri="{9D8B030D-6E8A-4147-A177-3AD203B41FA5}">
                      <a16:colId xmlns:a16="http://schemas.microsoft.com/office/drawing/2014/main" val="219115123"/>
                    </a:ext>
                  </a:extLst>
                </a:gridCol>
                <a:gridCol w="1168683">
                  <a:extLst>
                    <a:ext uri="{9D8B030D-6E8A-4147-A177-3AD203B41FA5}">
                      <a16:colId xmlns:a16="http://schemas.microsoft.com/office/drawing/2014/main" val="382783867"/>
                    </a:ext>
                  </a:extLst>
                </a:gridCol>
                <a:gridCol w="1618988">
                  <a:extLst>
                    <a:ext uri="{9D8B030D-6E8A-4147-A177-3AD203B41FA5}">
                      <a16:colId xmlns:a16="http://schemas.microsoft.com/office/drawing/2014/main" val="2128102967"/>
                    </a:ext>
                  </a:extLst>
                </a:gridCol>
                <a:gridCol w="929206">
                  <a:extLst>
                    <a:ext uri="{9D8B030D-6E8A-4147-A177-3AD203B41FA5}">
                      <a16:colId xmlns:a16="http://schemas.microsoft.com/office/drawing/2014/main" val="4005628436"/>
                    </a:ext>
                  </a:extLst>
                </a:gridCol>
                <a:gridCol w="951505">
                  <a:extLst>
                    <a:ext uri="{9D8B030D-6E8A-4147-A177-3AD203B41FA5}">
                      <a16:colId xmlns:a16="http://schemas.microsoft.com/office/drawing/2014/main" val="1493282001"/>
                    </a:ext>
                  </a:extLst>
                </a:gridCol>
                <a:gridCol w="1407515">
                  <a:extLst>
                    <a:ext uri="{9D8B030D-6E8A-4147-A177-3AD203B41FA5}">
                      <a16:colId xmlns:a16="http://schemas.microsoft.com/office/drawing/2014/main" val="1454863357"/>
                    </a:ext>
                  </a:extLst>
                </a:gridCol>
                <a:gridCol w="1100962">
                  <a:extLst>
                    <a:ext uri="{9D8B030D-6E8A-4147-A177-3AD203B41FA5}">
                      <a16:colId xmlns:a16="http://schemas.microsoft.com/office/drawing/2014/main" val="4207423442"/>
                    </a:ext>
                  </a:extLst>
                </a:gridCol>
                <a:gridCol w="1318799">
                  <a:extLst>
                    <a:ext uri="{9D8B030D-6E8A-4147-A177-3AD203B41FA5}">
                      <a16:colId xmlns:a16="http://schemas.microsoft.com/office/drawing/2014/main" val="4268634004"/>
                    </a:ext>
                  </a:extLst>
                </a:gridCol>
                <a:gridCol w="1318799">
                  <a:extLst>
                    <a:ext uri="{9D8B030D-6E8A-4147-A177-3AD203B41FA5}">
                      <a16:colId xmlns:a16="http://schemas.microsoft.com/office/drawing/2014/main" val="2482727312"/>
                    </a:ext>
                  </a:extLst>
                </a:gridCol>
              </a:tblGrid>
              <a:tr h="463522">
                <a:tc>
                  <a:txBody>
                    <a:bodyPr/>
                    <a:lstStyle/>
                    <a:p>
                      <a:r>
                        <a:rPr lang="de-CH" sz="1400" dirty="0"/>
                        <a:t>Jahr</a:t>
                      </a:r>
                    </a:p>
                  </a:txBody>
                  <a:tcPr/>
                </a:tc>
                <a:tc>
                  <a:txBody>
                    <a:bodyPr/>
                    <a:lstStyle/>
                    <a:p>
                      <a:r>
                        <a:rPr lang="de-CH" sz="1400" dirty="0"/>
                        <a:t>Netto</a:t>
                      </a:r>
                    </a:p>
                  </a:txBody>
                  <a:tcPr/>
                </a:tc>
                <a:tc>
                  <a:txBody>
                    <a:bodyPr/>
                    <a:lstStyle/>
                    <a:p>
                      <a:r>
                        <a:rPr lang="de-CH" sz="1400" dirty="0"/>
                        <a:t>Kanton + Gem.</a:t>
                      </a:r>
                    </a:p>
                  </a:txBody>
                  <a:tcPr/>
                </a:tc>
                <a:tc>
                  <a:txBody>
                    <a:bodyPr/>
                    <a:lstStyle/>
                    <a:p>
                      <a:r>
                        <a:rPr lang="de-CH" sz="1400" dirty="0"/>
                        <a:t>Bund</a:t>
                      </a:r>
                    </a:p>
                  </a:txBody>
                  <a:tcPr/>
                </a:tc>
                <a:tc>
                  <a:txBody>
                    <a:bodyPr/>
                    <a:lstStyle/>
                    <a:p>
                      <a:r>
                        <a:rPr lang="de-CH" sz="1400" dirty="0"/>
                        <a:t>Diff</a:t>
                      </a:r>
                    </a:p>
                  </a:txBody>
                  <a:tcPr/>
                </a:tc>
                <a:tc>
                  <a:txBody>
                    <a:bodyPr/>
                    <a:lstStyle/>
                    <a:p>
                      <a:r>
                        <a:rPr lang="de-CH" sz="1400" dirty="0"/>
                        <a:t>R1</a:t>
                      </a:r>
                    </a:p>
                  </a:txBody>
                  <a:tcPr/>
                </a:tc>
                <a:tc>
                  <a:txBody>
                    <a:bodyPr/>
                    <a:lstStyle/>
                    <a:p>
                      <a:r>
                        <a:rPr lang="de-CH" sz="1400" dirty="0"/>
                        <a:t>R2</a:t>
                      </a:r>
                    </a:p>
                  </a:txBody>
                  <a:tcPr/>
                </a:tc>
                <a:tc>
                  <a:txBody>
                    <a:bodyPr/>
                    <a:lstStyle/>
                    <a:p>
                      <a:r>
                        <a:rPr lang="de-CH" sz="1400" dirty="0"/>
                        <a:t>R3</a:t>
                      </a:r>
                    </a:p>
                  </a:txBody>
                  <a:tcPr/>
                </a:tc>
                <a:tc>
                  <a:txBody>
                    <a:bodyPr/>
                    <a:lstStyle/>
                    <a:p>
                      <a:r>
                        <a:rPr lang="de-CH" sz="1400" dirty="0"/>
                        <a:t>Cash out</a:t>
                      </a:r>
                    </a:p>
                  </a:txBody>
                  <a:tcPr/>
                </a:tc>
                <a:extLst>
                  <a:ext uri="{0D108BD9-81ED-4DB2-BD59-A6C34878D82A}">
                    <a16:rowId xmlns:a16="http://schemas.microsoft.com/office/drawing/2014/main" val="404512898"/>
                  </a:ext>
                </a:extLst>
              </a:tr>
              <a:tr h="463522">
                <a:tc>
                  <a:txBody>
                    <a:bodyPr/>
                    <a:lstStyle/>
                    <a:p>
                      <a:r>
                        <a:rPr lang="de-CH" sz="1400" dirty="0"/>
                        <a:t>2020</a:t>
                      </a:r>
                    </a:p>
                  </a:txBody>
                  <a:tcPr/>
                </a:tc>
                <a:tc>
                  <a:txBody>
                    <a:bodyPr/>
                    <a:lstStyle/>
                    <a:p>
                      <a:r>
                        <a:rPr lang="de-CH" sz="1400" dirty="0"/>
                        <a:t>39’904</a:t>
                      </a:r>
                    </a:p>
                  </a:txBody>
                  <a:tcPr/>
                </a:tc>
                <a:tc>
                  <a:txBody>
                    <a:bodyPr/>
                    <a:lstStyle/>
                    <a:p>
                      <a:r>
                        <a:rPr lang="de-CH" sz="1400" dirty="0"/>
                        <a:t>5’485</a:t>
                      </a:r>
                    </a:p>
                  </a:txBody>
                  <a:tcPr/>
                </a:tc>
                <a:tc>
                  <a:txBody>
                    <a:bodyPr/>
                    <a:lstStyle/>
                    <a:p>
                      <a:r>
                        <a:rPr lang="de-CH" sz="1400" dirty="0"/>
                        <a:t>0</a:t>
                      </a:r>
                    </a:p>
                  </a:txBody>
                  <a:tcPr/>
                </a:tc>
                <a:tc>
                  <a:txBody>
                    <a:bodyPr/>
                    <a:lstStyle/>
                    <a:p>
                      <a:endParaRPr lang="de-CH" sz="1400" dirty="0"/>
                    </a:p>
                  </a:txBody>
                  <a:tcPr/>
                </a:tc>
                <a:tc>
                  <a:txBody>
                    <a:bodyPr/>
                    <a:lstStyle/>
                    <a:p>
                      <a:endParaRPr lang="de-CH" sz="1400" dirty="0"/>
                    </a:p>
                  </a:txBody>
                  <a:tcPr/>
                </a:tc>
                <a:tc>
                  <a:txBody>
                    <a:bodyPr/>
                    <a:lstStyle/>
                    <a:p>
                      <a:endParaRPr lang="de-CH" sz="1400"/>
                    </a:p>
                  </a:txBody>
                  <a:tcPr/>
                </a:tc>
                <a:tc>
                  <a:txBody>
                    <a:bodyPr/>
                    <a:lstStyle/>
                    <a:p>
                      <a:endParaRPr lang="de-CH" sz="1400" dirty="0"/>
                    </a:p>
                  </a:txBody>
                  <a:tcPr/>
                </a:tc>
                <a:tc>
                  <a:txBody>
                    <a:bodyPr/>
                    <a:lstStyle/>
                    <a:p>
                      <a:endParaRPr lang="de-CH" sz="1400" dirty="0"/>
                    </a:p>
                  </a:txBody>
                  <a:tcPr/>
                </a:tc>
                <a:extLst>
                  <a:ext uri="{0D108BD9-81ED-4DB2-BD59-A6C34878D82A}">
                    <a16:rowId xmlns:a16="http://schemas.microsoft.com/office/drawing/2014/main" val="1671911312"/>
                  </a:ext>
                </a:extLst>
              </a:tr>
              <a:tr h="463522">
                <a:tc>
                  <a:txBody>
                    <a:bodyPr/>
                    <a:lstStyle/>
                    <a:p>
                      <a:r>
                        <a:rPr lang="de-CH" sz="1400" dirty="0"/>
                        <a:t>2021</a:t>
                      </a:r>
                    </a:p>
                  </a:txBody>
                  <a:tcPr/>
                </a:tc>
                <a:tc>
                  <a:txBody>
                    <a:bodyPr/>
                    <a:lstStyle/>
                    <a:p>
                      <a:r>
                        <a:rPr lang="de-CH" sz="1400" dirty="0"/>
                        <a:t>70’118</a:t>
                      </a:r>
                    </a:p>
                  </a:txBody>
                  <a:tcPr/>
                </a:tc>
                <a:tc>
                  <a:txBody>
                    <a:bodyPr/>
                    <a:lstStyle/>
                    <a:p>
                      <a:r>
                        <a:rPr lang="de-CH" sz="1400" dirty="0"/>
                        <a:t>9’000</a:t>
                      </a:r>
                    </a:p>
                  </a:txBody>
                  <a:tcPr/>
                </a:tc>
                <a:tc>
                  <a:txBody>
                    <a:bodyPr/>
                    <a:lstStyle/>
                    <a:p>
                      <a:r>
                        <a:rPr lang="de-CH" sz="1400" dirty="0"/>
                        <a:t>600</a:t>
                      </a:r>
                    </a:p>
                  </a:txBody>
                  <a:tcPr/>
                </a:tc>
                <a:tc>
                  <a:txBody>
                    <a:bodyPr/>
                    <a:lstStyle/>
                    <a:p>
                      <a:endParaRPr lang="de-CH" sz="1400" dirty="0"/>
                    </a:p>
                  </a:txBody>
                  <a:tcPr/>
                </a:tc>
                <a:tc>
                  <a:txBody>
                    <a:bodyPr/>
                    <a:lstStyle/>
                    <a:p>
                      <a:r>
                        <a:rPr lang="de-CH" sz="1400" dirty="0"/>
                        <a:t>2’194</a:t>
                      </a:r>
                    </a:p>
                  </a:txBody>
                  <a:tcPr/>
                </a:tc>
                <a:tc>
                  <a:txBody>
                    <a:bodyPr/>
                    <a:lstStyle/>
                    <a:p>
                      <a:r>
                        <a:rPr lang="de-CH" sz="1400" dirty="0"/>
                        <a:t>1’645</a:t>
                      </a:r>
                    </a:p>
                  </a:txBody>
                  <a:tcPr/>
                </a:tc>
                <a:tc>
                  <a:txBody>
                    <a:bodyPr/>
                    <a:lstStyle/>
                    <a:p>
                      <a:r>
                        <a:rPr lang="de-CH" sz="1400" dirty="0"/>
                        <a:t>1’645</a:t>
                      </a:r>
                    </a:p>
                  </a:txBody>
                  <a:tcPr/>
                </a:tc>
                <a:tc>
                  <a:txBody>
                    <a:bodyPr/>
                    <a:lstStyle/>
                    <a:p>
                      <a:r>
                        <a:rPr lang="de-CH" sz="1400" dirty="0"/>
                        <a:t>5’485</a:t>
                      </a:r>
                    </a:p>
                  </a:txBody>
                  <a:tcPr/>
                </a:tc>
                <a:extLst>
                  <a:ext uri="{0D108BD9-81ED-4DB2-BD59-A6C34878D82A}">
                    <a16:rowId xmlns:a16="http://schemas.microsoft.com/office/drawing/2014/main" val="804385992"/>
                  </a:ext>
                </a:extLst>
              </a:tr>
              <a:tr h="463522">
                <a:tc>
                  <a:txBody>
                    <a:bodyPr/>
                    <a:lstStyle/>
                    <a:p>
                      <a:r>
                        <a:rPr lang="de-CH" sz="1400" dirty="0"/>
                        <a:t>2022</a:t>
                      </a:r>
                    </a:p>
                  </a:txBody>
                  <a:tcPr/>
                </a:tc>
                <a:tc>
                  <a:txBody>
                    <a:bodyPr/>
                    <a:lstStyle/>
                    <a:p>
                      <a:r>
                        <a:rPr lang="de-CH" sz="1400" dirty="0"/>
                        <a:t>100’500</a:t>
                      </a:r>
                    </a:p>
                  </a:txBody>
                  <a:tcPr/>
                </a:tc>
                <a:tc>
                  <a:txBody>
                    <a:bodyPr/>
                    <a:lstStyle/>
                    <a:p>
                      <a:r>
                        <a:rPr lang="de-CH" sz="1400" dirty="0"/>
                        <a:t>15’500</a:t>
                      </a:r>
                    </a:p>
                  </a:txBody>
                  <a:tcPr/>
                </a:tc>
                <a:tc>
                  <a:txBody>
                    <a:bodyPr/>
                    <a:lstStyle/>
                    <a:p>
                      <a:r>
                        <a:rPr lang="de-CH" sz="1400" dirty="0"/>
                        <a:t>1’900</a:t>
                      </a:r>
                    </a:p>
                  </a:txBody>
                  <a:tcPr/>
                </a:tc>
                <a:tc>
                  <a:txBody>
                    <a:bodyPr/>
                    <a:lstStyle/>
                    <a:p>
                      <a:r>
                        <a:rPr lang="de-CH" sz="1400" dirty="0"/>
                        <a:t>4’115</a:t>
                      </a:r>
                    </a:p>
                  </a:txBody>
                  <a:tcPr/>
                </a:tc>
                <a:tc>
                  <a:txBody>
                    <a:bodyPr/>
                    <a:lstStyle/>
                    <a:p>
                      <a:r>
                        <a:rPr lang="de-CH" sz="1400" dirty="0"/>
                        <a:t>4’200</a:t>
                      </a:r>
                    </a:p>
                  </a:txBody>
                  <a:tcPr/>
                </a:tc>
                <a:tc>
                  <a:txBody>
                    <a:bodyPr/>
                    <a:lstStyle/>
                    <a:p>
                      <a:r>
                        <a:rPr lang="de-CH" sz="1400" dirty="0"/>
                        <a:t>2’700</a:t>
                      </a:r>
                    </a:p>
                  </a:txBody>
                  <a:tcPr/>
                </a:tc>
                <a:tc>
                  <a:txBody>
                    <a:bodyPr/>
                    <a:lstStyle/>
                    <a:p>
                      <a:r>
                        <a:rPr lang="de-CH" sz="1400" dirty="0"/>
                        <a:t>2’700</a:t>
                      </a:r>
                    </a:p>
                  </a:txBody>
                  <a:tcPr/>
                </a:tc>
                <a:tc>
                  <a:txBody>
                    <a:bodyPr/>
                    <a:lstStyle/>
                    <a:p>
                      <a:r>
                        <a:rPr lang="de-CH" sz="1400" dirty="0"/>
                        <a:t>13’715</a:t>
                      </a:r>
                    </a:p>
                  </a:txBody>
                  <a:tcPr/>
                </a:tc>
                <a:extLst>
                  <a:ext uri="{0D108BD9-81ED-4DB2-BD59-A6C34878D82A}">
                    <a16:rowId xmlns:a16="http://schemas.microsoft.com/office/drawing/2014/main" val="1078755988"/>
                  </a:ext>
                </a:extLst>
              </a:tr>
              <a:tr h="463522">
                <a:tc>
                  <a:txBody>
                    <a:bodyPr/>
                    <a:lstStyle/>
                    <a:p>
                      <a:r>
                        <a:rPr lang="de-CH" sz="1400" dirty="0"/>
                        <a:t>2023</a:t>
                      </a:r>
                    </a:p>
                  </a:txBody>
                  <a:tcPr/>
                </a:tc>
                <a:tc>
                  <a:txBody>
                    <a:bodyPr/>
                    <a:lstStyle/>
                    <a:p>
                      <a:r>
                        <a:rPr lang="de-CH" sz="1400" dirty="0"/>
                        <a:t>39’000</a:t>
                      </a:r>
                    </a:p>
                  </a:txBody>
                  <a:tcPr/>
                </a:tc>
                <a:tc>
                  <a:txBody>
                    <a:bodyPr/>
                    <a:lstStyle/>
                    <a:p>
                      <a:r>
                        <a:rPr lang="de-CH" sz="1400" dirty="0"/>
                        <a:t>2’400</a:t>
                      </a:r>
                    </a:p>
                  </a:txBody>
                  <a:tcPr/>
                </a:tc>
                <a:tc>
                  <a:txBody>
                    <a:bodyPr/>
                    <a:lstStyle/>
                    <a:p>
                      <a:r>
                        <a:rPr lang="de-CH" sz="1400" dirty="0"/>
                        <a:t>0</a:t>
                      </a:r>
                    </a:p>
                  </a:txBody>
                  <a:tcPr/>
                </a:tc>
                <a:tc>
                  <a:txBody>
                    <a:bodyPr/>
                    <a:lstStyle/>
                    <a:p>
                      <a:r>
                        <a:rPr lang="de-CH" sz="1400" dirty="0"/>
                        <a:t>7’800</a:t>
                      </a:r>
                    </a:p>
                  </a:txBody>
                  <a:tcPr/>
                </a:tc>
                <a:tc>
                  <a:txBody>
                    <a:bodyPr/>
                    <a:lstStyle/>
                    <a:p>
                      <a:r>
                        <a:rPr lang="de-CH" sz="1400" b="1" strike="sngStrike" baseline="0" dirty="0"/>
                        <a:t>8’100</a:t>
                      </a:r>
                    </a:p>
                  </a:txBody>
                  <a:tcPr/>
                </a:tc>
                <a:tc>
                  <a:txBody>
                    <a:bodyPr/>
                    <a:lstStyle/>
                    <a:p>
                      <a:r>
                        <a:rPr lang="de-CH" sz="1400" b="1" strike="sngStrike" baseline="0" dirty="0"/>
                        <a:t>4’650</a:t>
                      </a:r>
                    </a:p>
                  </a:txBody>
                  <a:tcPr/>
                </a:tc>
                <a:tc>
                  <a:txBody>
                    <a:bodyPr/>
                    <a:lstStyle/>
                    <a:p>
                      <a:r>
                        <a:rPr lang="de-CH" sz="1400" b="1" strike="sngStrike" baseline="0" dirty="0"/>
                        <a:t>4’650</a:t>
                      </a:r>
                    </a:p>
                  </a:txBody>
                  <a:tcPr/>
                </a:tc>
                <a:tc>
                  <a:txBody>
                    <a:bodyPr/>
                    <a:lstStyle/>
                    <a:p>
                      <a:r>
                        <a:rPr lang="de-CH" sz="1400" strike="sngStrike" baseline="0" dirty="0"/>
                        <a:t>25’200</a:t>
                      </a:r>
                    </a:p>
                  </a:txBody>
                  <a:tcPr/>
                </a:tc>
                <a:extLst>
                  <a:ext uri="{0D108BD9-81ED-4DB2-BD59-A6C34878D82A}">
                    <a16:rowId xmlns:a16="http://schemas.microsoft.com/office/drawing/2014/main" val="3162062560"/>
                  </a:ext>
                </a:extLst>
              </a:tr>
              <a:tr h="463522">
                <a:tc>
                  <a:txBody>
                    <a:bodyPr/>
                    <a:lstStyle/>
                    <a:p>
                      <a:r>
                        <a:rPr lang="de-CH" sz="1400" dirty="0"/>
                        <a:t>2023</a:t>
                      </a:r>
                    </a:p>
                  </a:txBody>
                  <a:tcPr/>
                </a:tc>
                <a:tc>
                  <a:txBody>
                    <a:bodyPr/>
                    <a:lstStyle/>
                    <a:p>
                      <a:r>
                        <a:rPr lang="de-CH" sz="1400" dirty="0"/>
                        <a:t>39’000</a:t>
                      </a:r>
                    </a:p>
                  </a:txBody>
                  <a:tcPr/>
                </a:tc>
                <a:tc>
                  <a:txBody>
                    <a:bodyPr/>
                    <a:lstStyle/>
                    <a:p>
                      <a:r>
                        <a:rPr lang="de-CH" sz="1400" dirty="0"/>
                        <a:t>2’400</a:t>
                      </a:r>
                    </a:p>
                  </a:txBody>
                  <a:tcPr/>
                </a:tc>
                <a:tc>
                  <a:txBody>
                    <a:bodyPr/>
                    <a:lstStyle/>
                    <a:p>
                      <a:r>
                        <a:rPr lang="de-CH" sz="1400" dirty="0"/>
                        <a:t>0</a:t>
                      </a:r>
                    </a:p>
                  </a:txBody>
                  <a:tcPr/>
                </a:tc>
                <a:tc>
                  <a:txBody>
                    <a:bodyPr/>
                    <a:lstStyle/>
                    <a:p>
                      <a:r>
                        <a:rPr lang="de-CH" sz="1400" dirty="0"/>
                        <a:t>7’800</a:t>
                      </a:r>
                    </a:p>
                  </a:txBody>
                  <a:tcPr/>
                </a:tc>
                <a:tc>
                  <a:txBody>
                    <a:bodyPr/>
                    <a:lstStyle/>
                    <a:p>
                      <a:r>
                        <a:rPr lang="de-CH" sz="1400" b="1" dirty="0"/>
                        <a:t>1’500</a:t>
                      </a:r>
                    </a:p>
                  </a:txBody>
                  <a:tcPr/>
                </a:tc>
                <a:tc>
                  <a:txBody>
                    <a:bodyPr/>
                    <a:lstStyle/>
                    <a:p>
                      <a:r>
                        <a:rPr lang="de-CH" sz="1400" b="1" dirty="0"/>
                        <a:t>1’000</a:t>
                      </a:r>
                    </a:p>
                  </a:txBody>
                  <a:tcPr/>
                </a:tc>
                <a:tc>
                  <a:txBody>
                    <a:bodyPr/>
                    <a:lstStyle/>
                    <a:p>
                      <a:r>
                        <a:rPr lang="de-CH" sz="1400" b="1" dirty="0"/>
                        <a:t>1’000</a:t>
                      </a:r>
                    </a:p>
                  </a:txBody>
                  <a:tcPr/>
                </a:tc>
                <a:tc>
                  <a:txBody>
                    <a:bodyPr/>
                    <a:lstStyle/>
                    <a:p>
                      <a:r>
                        <a:rPr lang="de-CH" sz="1400" dirty="0"/>
                        <a:t>11’300</a:t>
                      </a:r>
                    </a:p>
                  </a:txBody>
                  <a:tcPr/>
                </a:tc>
                <a:extLst>
                  <a:ext uri="{0D108BD9-81ED-4DB2-BD59-A6C34878D82A}">
                    <a16:rowId xmlns:a16="http://schemas.microsoft.com/office/drawing/2014/main" val="1809950161"/>
                  </a:ext>
                </a:extLst>
              </a:tr>
              <a:tr h="463522">
                <a:tc>
                  <a:txBody>
                    <a:bodyPr/>
                    <a:lstStyle/>
                    <a:p>
                      <a:r>
                        <a:rPr lang="de-CH" sz="1400" dirty="0"/>
                        <a:t>2024</a:t>
                      </a:r>
                    </a:p>
                  </a:txBody>
                  <a:tcPr/>
                </a:tc>
                <a:tc>
                  <a:txBody>
                    <a:bodyPr/>
                    <a:lstStyle/>
                    <a:p>
                      <a:r>
                        <a:rPr lang="de-CH" sz="1400" dirty="0"/>
                        <a:t>?</a:t>
                      </a:r>
                    </a:p>
                  </a:txBody>
                  <a:tcPr/>
                </a:tc>
                <a:tc>
                  <a:txBody>
                    <a:bodyPr/>
                    <a:lstStyle/>
                    <a:p>
                      <a:r>
                        <a:rPr lang="de-CH" sz="1400" dirty="0"/>
                        <a:t>?</a:t>
                      </a:r>
                    </a:p>
                  </a:txBody>
                  <a:tcPr/>
                </a:tc>
                <a:tc>
                  <a:txBody>
                    <a:bodyPr/>
                    <a:lstStyle/>
                    <a:p>
                      <a:r>
                        <a:rPr lang="de-CH" sz="1400" dirty="0"/>
                        <a:t>?</a:t>
                      </a:r>
                    </a:p>
                  </a:txBody>
                  <a:tcPr/>
                </a:tc>
                <a:tc>
                  <a:txBody>
                    <a:bodyPr/>
                    <a:lstStyle/>
                    <a:p>
                      <a:r>
                        <a:rPr lang="de-CH" sz="1400" b="1" dirty="0"/>
                        <a:t>-900</a:t>
                      </a:r>
                    </a:p>
                  </a:txBody>
                  <a:tcPr/>
                </a:tc>
                <a:tc>
                  <a:txBody>
                    <a:bodyPr/>
                    <a:lstStyle/>
                    <a:p>
                      <a:r>
                        <a:rPr lang="de-CH" sz="1400" dirty="0"/>
                        <a:t>960</a:t>
                      </a:r>
                    </a:p>
                  </a:txBody>
                  <a:tcPr/>
                </a:tc>
                <a:tc>
                  <a:txBody>
                    <a:bodyPr/>
                    <a:lstStyle/>
                    <a:p>
                      <a:r>
                        <a:rPr lang="de-CH" sz="1400" dirty="0"/>
                        <a:t>720</a:t>
                      </a:r>
                    </a:p>
                  </a:txBody>
                  <a:tcPr/>
                </a:tc>
                <a:tc>
                  <a:txBody>
                    <a:bodyPr/>
                    <a:lstStyle/>
                    <a:p>
                      <a:r>
                        <a:rPr lang="de-CH" sz="1400" dirty="0"/>
                        <a:t>720</a:t>
                      </a:r>
                    </a:p>
                  </a:txBody>
                  <a:tcPr/>
                </a:tc>
                <a:tc>
                  <a:txBody>
                    <a:bodyPr/>
                    <a:lstStyle/>
                    <a:p>
                      <a:r>
                        <a:rPr lang="de-CH" sz="1400" dirty="0"/>
                        <a:t>-12’600</a:t>
                      </a:r>
                    </a:p>
                  </a:txBody>
                  <a:tcPr/>
                </a:tc>
                <a:extLst>
                  <a:ext uri="{0D108BD9-81ED-4DB2-BD59-A6C34878D82A}">
                    <a16:rowId xmlns:a16="http://schemas.microsoft.com/office/drawing/2014/main" val="205109455"/>
                  </a:ext>
                </a:extLst>
              </a:tr>
            </a:tbl>
          </a:graphicData>
        </a:graphic>
      </p:graphicFrame>
      <p:pic>
        <p:nvPicPr>
          <p:cNvPr id="7" name="Grafik 6">
            <a:extLst>
              <a:ext uri="{FF2B5EF4-FFF2-40B4-BE49-F238E27FC236}">
                <a16:creationId xmlns:a16="http://schemas.microsoft.com/office/drawing/2014/main" id="{A3C9BD9F-700C-B3E9-EFF6-660050F4A5EB}"/>
              </a:ext>
            </a:extLst>
          </p:cNvPr>
          <p:cNvPicPr>
            <a:picLocks noChangeAspect="1"/>
          </p:cNvPicPr>
          <p:nvPr/>
        </p:nvPicPr>
        <p:blipFill>
          <a:blip r:embed="rId3"/>
          <a:stretch>
            <a:fillRect/>
          </a:stretch>
        </p:blipFill>
        <p:spPr>
          <a:xfrm>
            <a:off x="521252" y="1069314"/>
            <a:ext cx="10164594" cy="1200318"/>
          </a:xfrm>
          <a:prstGeom prst="rect">
            <a:avLst/>
          </a:prstGeom>
        </p:spPr>
      </p:pic>
      <p:sp>
        <p:nvSpPr>
          <p:cNvPr id="2" name="Foliennummernplatzhalter 1">
            <a:extLst>
              <a:ext uri="{FF2B5EF4-FFF2-40B4-BE49-F238E27FC236}">
                <a16:creationId xmlns:a16="http://schemas.microsoft.com/office/drawing/2014/main" id="{071C9F2E-A141-CDA8-1959-23F1F2277A5C}"/>
              </a:ext>
            </a:extLst>
          </p:cNvPr>
          <p:cNvSpPr>
            <a:spLocks noGrp="1"/>
          </p:cNvSpPr>
          <p:nvPr>
            <p:ph type="sldNum" sz="quarter" idx="12"/>
          </p:nvPr>
        </p:nvSpPr>
        <p:spPr/>
        <p:txBody>
          <a:bodyPr/>
          <a:lstStyle/>
          <a:p>
            <a:fld id="{C457ADC7-274A-47E8-AAD9-968732228F3F}" type="slidenum">
              <a:rPr lang="de-CH" smtClean="0"/>
              <a:t>40</a:t>
            </a:fld>
            <a:endParaRPr lang="de-CH"/>
          </a:p>
        </p:txBody>
      </p:sp>
    </p:spTree>
    <p:extLst>
      <p:ext uri="{BB962C8B-B14F-4D97-AF65-F5344CB8AC3E}">
        <p14:creationId xmlns:p14="http://schemas.microsoft.com/office/powerpoint/2010/main" val="3019998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7864444B-C789-ED22-0F42-C838F8F65898}"/>
              </a:ext>
            </a:extLst>
          </p:cNvPr>
          <p:cNvSpPr>
            <a:spLocks noGrp="1"/>
          </p:cNvSpPr>
          <p:nvPr>
            <p:ph type="title"/>
          </p:nvPr>
        </p:nvSpPr>
        <p:spPr/>
        <p:txBody>
          <a:bodyPr/>
          <a:lstStyle/>
          <a:p>
            <a:r>
              <a:rPr lang="de-CH" dirty="0"/>
              <a:t>Die persönliche Vorsorge</a:t>
            </a:r>
          </a:p>
        </p:txBody>
      </p:sp>
      <p:sp>
        <p:nvSpPr>
          <p:cNvPr id="5" name="Textplatzhalter 4">
            <a:extLst>
              <a:ext uri="{FF2B5EF4-FFF2-40B4-BE49-F238E27FC236}">
                <a16:creationId xmlns:a16="http://schemas.microsoft.com/office/drawing/2014/main" id="{537824A5-0A41-594E-87CC-B22CF394C486}"/>
              </a:ext>
            </a:extLst>
          </p:cNvPr>
          <p:cNvSpPr>
            <a:spLocks noGrp="1"/>
          </p:cNvSpPr>
          <p:nvPr>
            <p:ph type="body" idx="1"/>
          </p:nvPr>
        </p:nvSpPr>
        <p:spPr/>
        <p:txBody>
          <a:bodyPr/>
          <a:lstStyle/>
          <a:p>
            <a:r>
              <a:rPr lang="de-CH" dirty="0"/>
              <a:t>Warum wir nicht von der Hand in den Mund leben können</a:t>
            </a:r>
          </a:p>
        </p:txBody>
      </p:sp>
      <p:sp>
        <p:nvSpPr>
          <p:cNvPr id="2" name="Foliennummernplatzhalter 1">
            <a:extLst>
              <a:ext uri="{FF2B5EF4-FFF2-40B4-BE49-F238E27FC236}">
                <a16:creationId xmlns:a16="http://schemas.microsoft.com/office/drawing/2014/main" id="{DD080481-1BDB-ACD1-0070-53E52F05E86D}"/>
              </a:ext>
            </a:extLst>
          </p:cNvPr>
          <p:cNvSpPr>
            <a:spLocks noGrp="1"/>
          </p:cNvSpPr>
          <p:nvPr>
            <p:ph type="sldNum" sz="quarter" idx="12"/>
          </p:nvPr>
        </p:nvSpPr>
        <p:spPr/>
        <p:txBody>
          <a:bodyPr/>
          <a:lstStyle/>
          <a:p>
            <a:fld id="{C457ADC7-274A-47E8-AAD9-968732228F3F}" type="slidenum">
              <a:rPr lang="de-CH" smtClean="0"/>
              <a:t>41</a:t>
            </a:fld>
            <a:endParaRPr lang="de-CH"/>
          </a:p>
        </p:txBody>
      </p:sp>
    </p:spTree>
    <p:extLst>
      <p:ext uri="{BB962C8B-B14F-4D97-AF65-F5344CB8AC3E}">
        <p14:creationId xmlns:p14="http://schemas.microsoft.com/office/powerpoint/2010/main" val="13466246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7E12BC1-17EB-6B4C-7240-DDD46991DBA4}"/>
              </a:ext>
            </a:extLst>
          </p:cNvPr>
          <p:cNvSpPr>
            <a:spLocks noGrp="1"/>
          </p:cNvSpPr>
          <p:nvPr>
            <p:ph type="title"/>
          </p:nvPr>
        </p:nvSpPr>
        <p:spPr>
          <a:xfrm>
            <a:off x="343667" y="355314"/>
            <a:ext cx="10076811" cy="494043"/>
          </a:xfrm>
        </p:spPr>
        <p:txBody>
          <a:bodyPr/>
          <a:lstStyle/>
          <a:p>
            <a:r>
              <a:rPr lang="de-CH" dirty="0"/>
              <a:t>Fallstricke</a:t>
            </a:r>
          </a:p>
        </p:txBody>
      </p:sp>
      <p:sp>
        <p:nvSpPr>
          <p:cNvPr id="8" name="Rechteck 7">
            <a:extLst>
              <a:ext uri="{FF2B5EF4-FFF2-40B4-BE49-F238E27FC236}">
                <a16:creationId xmlns:a16="http://schemas.microsoft.com/office/drawing/2014/main" id="{F915847A-2F0B-24C5-0232-A34EE7F8F2EC}"/>
              </a:ext>
            </a:extLst>
          </p:cNvPr>
          <p:cNvSpPr/>
          <p:nvPr/>
        </p:nvSpPr>
        <p:spPr>
          <a:xfrm>
            <a:off x="508388" y="3932017"/>
            <a:ext cx="5202382" cy="49404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600" dirty="0">
                <a:solidFill>
                  <a:schemeClr val="tx1"/>
                </a:solidFill>
              </a:rPr>
              <a:t>Direkte Einkommenseinbussen</a:t>
            </a:r>
          </a:p>
        </p:txBody>
      </p:sp>
      <p:sp>
        <p:nvSpPr>
          <p:cNvPr id="13" name="Rechteck 12">
            <a:extLst>
              <a:ext uri="{FF2B5EF4-FFF2-40B4-BE49-F238E27FC236}">
                <a16:creationId xmlns:a16="http://schemas.microsoft.com/office/drawing/2014/main" id="{E9FA56E2-CB28-19C4-9A50-68395717CB4B}"/>
              </a:ext>
            </a:extLst>
          </p:cNvPr>
          <p:cNvSpPr/>
          <p:nvPr/>
        </p:nvSpPr>
        <p:spPr>
          <a:xfrm>
            <a:off x="415650" y="1355622"/>
            <a:ext cx="5202382" cy="49404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600" dirty="0">
                <a:solidFill>
                  <a:schemeClr val="tx1"/>
                </a:solidFill>
              </a:rPr>
              <a:t>Teilzeit ohne Heirat</a:t>
            </a:r>
          </a:p>
        </p:txBody>
      </p:sp>
      <p:sp>
        <p:nvSpPr>
          <p:cNvPr id="14" name="Rechteck 13">
            <a:extLst>
              <a:ext uri="{FF2B5EF4-FFF2-40B4-BE49-F238E27FC236}">
                <a16:creationId xmlns:a16="http://schemas.microsoft.com/office/drawing/2014/main" id="{C8587BE9-CA73-4587-2FDF-E4F38A256C46}"/>
              </a:ext>
            </a:extLst>
          </p:cNvPr>
          <p:cNvSpPr/>
          <p:nvPr/>
        </p:nvSpPr>
        <p:spPr>
          <a:xfrm>
            <a:off x="6044059" y="1352234"/>
            <a:ext cx="5202382" cy="49404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600" dirty="0">
                <a:solidFill>
                  <a:schemeClr val="tx1"/>
                </a:solidFill>
              </a:rPr>
              <a:t>Erwerbsunterbrüche</a:t>
            </a:r>
          </a:p>
        </p:txBody>
      </p:sp>
      <p:sp>
        <p:nvSpPr>
          <p:cNvPr id="15" name="Rechteck 14">
            <a:extLst>
              <a:ext uri="{FF2B5EF4-FFF2-40B4-BE49-F238E27FC236}">
                <a16:creationId xmlns:a16="http://schemas.microsoft.com/office/drawing/2014/main" id="{85E4E0AA-0F80-F5BD-AA20-C884033A2926}"/>
              </a:ext>
            </a:extLst>
          </p:cNvPr>
          <p:cNvSpPr/>
          <p:nvPr/>
        </p:nvSpPr>
        <p:spPr>
          <a:xfrm>
            <a:off x="6044059" y="5341169"/>
            <a:ext cx="5202382" cy="49404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600" dirty="0">
                <a:solidFill>
                  <a:schemeClr val="tx1"/>
                </a:solidFill>
              </a:rPr>
              <a:t>Eintrittsschwelle PK &amp; Koordinationsabzug</a:t>
            </a:r>
          </a:p>
        </p:txBody>
      </p:sp>
      <p:sp>
        <p:nvSpPr>
          <p:cNvPr id="16" name="Rechteck 15">
            <a:extLst>
              <a:ext uri="{FF2B5EF4-FFF2-40B4-BE49-F238E27FC236}">
                <a16:creationId xmlns:a16="http://schemas.microsoft.com/office/drawing/2014/main" id="{53C770C7-1F62-8FA3-C466-06FBAE4E21ED}"/>
              </a:ext>
            </a:extLst>
          </p:cNvPr>
          <p:cNvSpPr/>
          <p:nvPr/>
        </p:nvSpPr>
        <p:spPr>
          <a:xfrm>
            <a:off x="6044059" y="3946946"/>
            <a:ext cx="5202382" cy="49404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600" dirty="0">
                <a:solidFill>
                  <a:schemeClr val="tx1"/>
                </a:solidFill>
              </a:rPr>
              <a:t>Verzögerte Einkommenseinbussen (Karrierelücken)</a:t>
            </a:r>
          </a:p>
        </p:txBody>
      </p:sp>
      <p:sp>
        <p:nvSpPr>
          <p:cNvPr id="17" name="Rechteck 16">
            <a:extLst>
              <a:ext uri="{FF2B5EF4-FFF2-40B4-BE49-F238E27FC236}">
                <a16:creationId xmlns:a16="http://schemas.microsoft.com/office/drawing/2014/main" id="{648EB689-312A-2561-A4BF-B8FC8749A209}"/>
              </a:ext>
            </a:extLst>
          </p:cNvPr>
          <p:cNvSpPr/>
          <p:nvPr/>
        </p:nvSpPr>
        <p:spPr>
          <a:xfrm>
            <a:off x="510702" y="4613921"/>
            <a:ext cx="5202382" cy="49404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600" dirty="0">
                <a:solidFill>
                  <a:schemeClr val="tx1"/>
                </a:solidFill>
              </a:rPr>
              <a:t>Teilrente vs. Vollrente AHV</a:t>
            </a:r>
          </a:p>
        </p:txBody>
      </p:sp>
      <p:sp>
        <p:nvSpPr>
          <p:cNvPr id="18" name="Rechteck 17">
            <a:extLst>
              <a:ext uri="{FF2B5EF4-FFF2-40B4-BE49-F238E27FC236}">
                <a16:creationId xmlns:a16="http://schemas.microsoft.com/office/drawing/2014/main" id="{E43A3C9B-C4C8-BEBA-4EBE-C3BA9F2E17B2}"/>
              </a:ext>
            </a:extLst>
          </p:cNvPr>
          <p:cNvSpPr/>
          <p:nvPr/>
        </p:nvSpPr>
        <p:spPr>
          <a:xfrm>
            <a:off x="508388" y="5334681"/>
            <a:ext cx="5202382" cy="49404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600" dirty="0">
                <a:solidFill>
                  <a:schemeClr val="tx1"/>
                </a:solidFill>
              </a:rPr>
              <a:t>Geringe Beiträge PK</a:t>
            </a:r>
          </a:p>
        </p:txBody>
      </p:sp>
      <p:sp>
        <p:nvSpPr>
          <p:cNvPr id="19" name="Rechteck 18">
            <a:extLst>
              <a:ext uri="{FF2B5EF4-FFF2-40B4-BE49-F238E27FC236}">
                <a16:creationId xmlns:a16="http://schemas.microsoft.com/office/drawing/2014/main" id="{3F03D5E2-EE84-9FAA-B8E0-72881755B185}"/>
              </a:ext>
            </a:extLst>
          </p:cNvPr>
          <p:cNvSpPr/>
          <p:nvPr/>
        </p:nvSpPr>
        <p:spPr>
          <a:xfrm>
            <a:off x="508388" y="6055441"/>
            <a:ext cx="5202382" cy="49404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600" dirty="0">
                <a:solidFill>
                  <a:schemeClr val="tx1"/>
                </a:solidFill>
              </a:rPr>
              <a:t>Fehlende ausserobligatorische Vorsorge</a:t>
            </a:r>
          </a:p>
        </p:txBody>
      </p:sp>
      <p:sp>
        <p:nvSpPr>
          <p:cNvPr id="20" name="Rechteck 19">
            <a:extLst>
              <a:ext uri="{FF2B5EF4-FFF2-40B4-BE49-F238E27FC236}">
                <a16:creationId xmlns:a16="http://schemas.microsoft.com/office/drawing/2014/main" id="{87A036B5-8CA4-00A8-D7F1-232867634963}"/>
              </a:ext>
            </a:extLst>
          </p:cNvPr>
          <p:cNvSpPr/>
          <p:nvPr/>
        </p:nvSpPr>
        <p:spPr>
          <a:xfrm>
            <a:off x="415650" y="1938603"/>
            <a:ext cx="5202382" cy="49404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600" dirty="0">
                <a:solidFill>
                  <a:schemeClr val="tx1"/>
                </a:solidFill>
              </a:rPr>
              <a:t>Scheidung</a:t>
            </a:r>
          </a:p>
        </p:txBody>
      </p:sp>
      <p:sp>
        <p:nvSpPr>
          <p:cNvPr id="21" name="Rechteck 20">
            <a:extLst>
              <a:ext uri="{FF2B5EF4-FFF2-40B4-BE49-F238E27FC236}">
                <a16:creationId xmlns:a16="http://schemas.microsoft.com/office/drawing/2014/main" id="{4CBA556F-DFA6-E892-FE03-DF0963218E9D}"/>
              </a:ext>
            </a:extLst>
          </p:cNvPr>
          <p:cNvSpPr/>
          <p:nvPr/>
        </p:nvSpPr>
        <p:spPr>
          <a:xfrm>
            <a:off x="6044059" y="1940243"/>
            <a:ext cx="5202382" cy="49404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600" dirty="0">
                <a:solidFill>
                  <a:schemeClr val="tx1"/>
                </a:solidFill>
              </a:rPr>
              <a:t>Tiefe Einkommen</a:t>
            </a:r>
          </a:p>
        </p:txBody>
      </p:sp>
      <p:sp>
        <p:nvSpPr>
          <p:cNvPr id="22" name="Rechteck 21">
            <a:extLst>
              <a:ext uri="{FF2B5EF4-FFF2-40B4-BE49-F238E27FC236}">
                <a16:creationId xmlns:a16="http://schemas.microsoft.com/office/drawing/2014/main" id="{B19BA7D8-C0F8-F662-3D0D-B5D18AD06857}"/>
              </a:ext>
            </a:extLst>
          </p:cNvPr>
          <p:cNvSpPr/>
          <p:nvPr/>
        </p:nvSpPr>
        <p:spPr>
          <a:xfrm>
            <a:off x="415650" y="2542700"/>
            <a:ext cx="5202382" cy="49404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600" dirty="0">
                <a:solidFill>
                  <a:schemeClr val="tx1"/>
                </a:solidFill>
              </a:rPr>
              <a:t>Mehrere Jobs mit kleinen Pensen</a:t>
            </a:r>
          </a:p>
        </p:txBody>
      </p:sp>
      <p:sp>
        <p:nvSpPr>
          <p:cNvPr id="24" name="Rechteck 23">
            <a:extLst>
              <a:ext uri="{FF2B5EF4-FFF2-40B4-BE49-F238E27FC236}">
                <a16:creationId xmlns:a16="http://schemas.microsoft.com/office/drawing/2014/main" id="{64A5D99C-F3E1-F686-071D-5B9684837957}"/>
              </a:ext>
            </a:extLst>
          </p:cNvPr>
          <p:cNvSpPr/>
          <p:nvPr/>
        </p:nvSpPr>
        <p:spPr>
          <a:xfrm>
            <a:off x="6044059" y="4612945"/>
            <a:ext cx="5202382" cy="49404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600" dirty="0">
                <a:solidFill>
                  <a:schemeClr val="tx1"/>
                </a:solidFill>
              </a:rPr>
              <a:t>Minimal- vs. Maximalrente AHV</a:t>
            </a:r>
          </a:p>
        </p:txBody>
      </p:sp>
      <p:sp>
        <p:nvSpPr>
          <p:cNvPr id="2" name="Foliennummernplatzhalter 1">
            <a:extLst>
              <a:ext uri="{FF2B5EF4-FFF2-40B4-BE49-F238E27FC236}">
                <a16:creationId xmlns:a16="http://schemas.microsoft.com/office/drawing/2014/main" id="{F6AEEADA-1D70-CC77-B513-2791EF91CFC3}"/>
              </a:ext>
            </a:extLst>
          </p:cNvPr>
          <p:cNvSpPr>
            <a:spLocks noGrp="1"/>
          </p:cNvSpPr>
          <p:nvPr>
            <p:ph type="sldNum" sz="quarter" idx="12"/>
          </p:nvPr>
        </p:nvSpPr>
        <p:spPr/>
        <p:txBody>
          <a:bodyPr/>
          <a:lstStyle/>
          <a:p>
            <a:fld id="{C457ADC7-274A-47E8-AAD9-968732228F3F}" type="slidenum">
              <a:rPr lang="de-CH" smtClean="0"/>
              <a:t>42</a:t>
            </a:fld>
            <a:endParaRPr lang="de-CH"/>
          </a:p>
        </p:txBody>
      </p:sp>
    </p:spTree>
    <p:extLst>
      <p:ext uri="{BB962C8B-B14F-4D97-AF65-F5344CB8AC3E}">
        <p14:creationId xmlns:p14="http://schemas.microsoft.com/office/powerpoint/2010/main" val="23309111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A7595C9D-0342-37A6-F4FA-D3824B7E7086}"/>
              </a:ext>
            </a:extLst>
          </p:cNvPr>
          <p:cNvSpPr/>
          <p:nvPr/>
        </p:nvSpPr>
        <p:spPr>
          <a:xfrm>
            <a:off x="0" y="4710545"/>
            <a:ext cx="12192000" cy="2147455"/>
          </a:xfrm>
          <a:prstGeom prst="rect">
            <a:avLst/>
          </a:prstGeom>
          <a:solidFill>
            <a:srgbClr val="0044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 name="Titel 2">
            <a:extLst>
              <a:ext uri="{FF2B5EF4-FFF2-40B4-BE49-F238E27FC236}">
                <a16:creationId xmlns:a16="http://schemas.microsoft.com/office/drawing/2014/main" id="{5C6AF753-56CD-05B8-3A2F-3093DEE0F531}"/>
              </a:ext>
            </a:extLst>
          </p:cNvPr>
          <p:cNvSpPr>
            <a:spLocks noGrp="1"/>
          </p:cNvSpPr>
          <p:nvPr>
            <p:ph type="title"/>
          </p:nvPr>
        </p:nvSpPr>
        <p:spPr/>
        <p:txBody>
          <a:bodyPr/>
          <a:lstStyle/>
          <a:p>
            <a:r>
              <a:rPr lang="de-CH" dirty="0"/>
              <a:t>Familienmodelle und Vorsorge</a:t>
            </a:r>
          </a:p>
        </p:txBody>
      </p:sp>
      <p:pic>
        <p:nvPicPr>
          <p:cNvPr id="8" name="Grafik 7" descr="Mann mit einfarbiger Füllung">
            <a:extLst>
              <a:ext uri="{FF2B5EF4-FFF2-40B4-BE49-F238E27FC236}">
                <a16:creationId xmlns:a16="http://schemas.microsoft.com/office/drawing/2014/main" id="{706FB47D-23C7-0FB4-8177-201B3C1B20A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0491" y="1461654"/>
            <a:ext cx="1122218" cy="1122218"/>
          </a:xfrm>
          <a:prstGeom prst="rect">
            <a:avLst/>
          </a:prstGeom>
        </p:spPr>
      </p:pic>
      <p:pic>
        <p:nvPicPr>
          <p:cNvPr id="9" name="Grafik 8" descr="Mann mit einfarbiger Füllung">
            <a:extLst>
              <a:ext uri="{FF2B5EF4-FFF2-40B4-BE49-F238E27FC236}">
                <a16:creationId xmlns:a16="http://schemas.microsoft.com/office/drawing/2014/main" id="{71DC59A3-DA8F-2434-BB02-22C5E7B12A3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55618" y="1461654"/>
            <a:ext cx="1122218" cy="1122218"/>
          </a:xfrm>
          <a:prstGeom prst="rect">
            <a:avLst/>
          </a:prstGeom>
        </p:spPr>
      </p:pic>
      <p:pic>
        <p:nvPicPr>
          <p:cNvPr id="10" name="Grafik 9" descr="Mann mit einfarbiger Füllung">
            <a:extLst>
              <a:ext uri="{FF2B5EF4-FFF2-40B4-BE49-F238E27FC236}">
                <a16:creationId xmlns:a16="http://schemas.microsoft.com/office/drawing/2014/main" id="{0D39E5E1-11DB-14AB-9B9C-E897223AD38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67746" y="1461654"/>
            <a:ext cx="1122218" cy="1122218"/>
          </a:xfrm>
          <a:prstGeom prst="rect">
            <a:avLst/>
          </a:prstGeom>
        </p:spPr>
      </p:pic>
      <p:pic>
        <p:nvPicPr>
          <p:cNvPr id="11" name="Grafik 10" descr="Mann mit einfarbiger Füllung">
            <a:extLst>
              <a:ext uri="{FF2B5EF4-FFF2-40B4-BE49-F238E27FC236}">
                <a16:creationId xmlns:a16="http://schemas.microsoft.com/office/drawing/2014/main" id="{D428BA97-842C-2737-F789-F83E70801E0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12873" y="1461654"/>
            <a:ext cx="1122218" cy="1122218"/>
          </a:xfrm>
          <a:prstGeom prst="rect">
            <a:avLst/>
          </a:prstGeom>
        </p:spPr>
      </p:pic>
      <p:pic>
        <p:nvPicPr>
          <p:cNvPr id="16" name="Grafik 15">
            <a:extLst>
              <a:ext uri="{FF2B5EF4-FFF2-40B4-BE49-F238E27FC236}">
                <a16:creationId xmlns:a16="http://schemas.microsoft.com/office/drawing/2014/main" id="{B8DB5E80-592F-BBE1-E146-FB7600A77582}"/>
              </a:ext>
            </a:extLst>
          </p:cNvPr>
          <p:cNvPicPr>
            <a:picLocks noChangeAspect="1"/>
          </p:cNvPicPr>
          <p:nvPr/>
        </p:nvPicPr>
        <p:blipFill>
          <a:blip r:embed="rId5"/>
          <a:stretch>
            <a:fillRect/>
          </a:stretch>
        </p:blipFill>
        <p:spPr>
          <a:xfrm>
            <a:off x="10422082" y="2658873"/>
            <a:ext cx="796636" cy="814452"/>
          </a:xfrm>
          <a:prstGeom prst="rect">
            <a:avLst/>
          </a:prstGeom>
        </p:spPr>
      </p:pic>
      <p:pic>
        <p:nvPicPr>
          <p:cNvPr id="17" name="Grafik 16">
            <a:extLst>
              <a:ext uri="{FF2B5EF4-FFF2-40B4-BE49-F238E27FC236}">
                <a16:creationId xmlns:a16="http://schemas.microsoft.com/office/drawing/2014/main" id="{541D3660-A90C-8AEE-0288-01DCB63B54EB}"/>
              </a:ext>
            </a:extLst>
          </p:cNvPr>
          <p:cNvPicPr>
            <a:picLocks noChangeAspect="1"/>
          </p:cNvPicPr>
          <p:nvPr/>
        </p:nvPicPr>
        <p:blipFill>
          <a:blip r:embed="rId6"/>
          <a:stretch>
            <a:fillRect/>
          </a:stretch>
        </p:blipFill>
        <p:spPr>
          <a:xfrm>
            <a:off x="6211081" y="2712822"/>
            <a:ext cx="725802" cy="725802"/>
          </a:xfrm>
          <a:prstGeom prst="rect">
            <a:avLst/>
          </a:prstGeom>
        </p:spPr>
      </p:pic>
      <p:pic>
        <p:nvPicPr>
          <p:cNvPr id="18" name="Grafik 17">
            <a:extLst>
              <a:ext uri="{FF2B5EF4-FFF2-40B4-BE49-F238E27FC236}">
                <a16:creationId xmlns:a16="http://schemas.microsoft.com/office/drawing/2014/main" id="{623EA04C-DA9E-B26A-96FC-A4A084B7B0E4}"/>
              </a:ext>
            </a:extLst>
          </p:cNvPr>
          <p:cNvPicPr>
            <a:picLocks noChangeAspect="1"/>
          </p:cNvPicPr>
          <p:nvPr/>
        </p:nvPicPr>
        <p:blipFill>
          <a:blip r:embed="rId7"/>
          <a:stretch>
            <a:fillRect/>
          </a:stretch>
        </p:blipFill>
        <p:spPr>
          <a:xfrm>
            <a:off x="1898151" y="2757147"/>
            <a:ext cx="637152" cy="637152"/>
          </a:xfrm>
          <a:prstGeom prst="rect">
            <a:avLst/>
          </a:prstGeom>
        </p:spPr>
      </p:pic>
      <p:pic>
        <p:nvPicPr>
          <p:cNvPr id="19" name="Grafik 18" descr="Mann mit einfarbiger Füllung">
            <a:extLst>
              <a:ext uri="{FF2B5EF4-FFF2-40B4-BE49-F238E27FC236}">
                <a16:creationId xmlns:a16="http://schemas.microsoft.com/office/drawing/2014/main" id="{5B1286BF-6EB0-318C-EC10-B22A9AC0FB6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14164" y="1461654"/>
            <a:ext cx="1122218" cy="1122218"/>
          </a:xfrm>
          <a:prstGeom prst="rect">
            <a:avLst/>
          </a:prstGeom>
        </p:spPr>
      </p:pic>
      <p:pic>
        <p:nvPicPr>
          <p:cNvPr id="20" name="Grafik 19" descr="Mann mit einfarbiger Füllung">
            <a:extLst>
              <a:ext uri="{FF2B5EF4-FFF2-40B4-BE49-F238E27FC236}">
                <a16:creationId xmlns:a16="http://schemas.microsoft.com/office/drawing/2014/main" id="{A5962AE2-CDD3-85F3-7535-CA86F3E06CF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59291" y="1461654"/>
            <a:ext cx="1122218" cy="1122218"/>
          </a:xfrm>
          <a:prstGeom prst="rect">
            <a:avLst/>
          </a:prstGeom>
        </p:spPr>
      </p:pic>
      <p:sp>
        <p:nvSpPr>
          <p:cNvPr id="22" name="Sprechblase: rechteckig mit abgerundeten Ecken 21">
            <a:extLst>
              <a:ext uri="{FF2B5EF4-FFF2-40B4-BE49-F238E27FC236}">
                <a16:creationId xmlns:a16="http://schemas.microsoft.com/office/drawing/2014/main" id="{D20E37C2-2D77-B141-9731-A25E1E088563}"/>
              </a:ext>
            </a:extLst>
          </p:cNvPr>
          <p:cNvSpPr/>
          <p:nvPr/>
        </p:nvSpPr>
        <p:spPr>
          <a:xfrm>
            <a:off x="187036" y="947354"/>
            <a:ext cx="914400" cy="612648"/>
          </a:xfrm>
          <a:prstGeom prst="wedgeRoundRectCallout">
            <a:avLst>
              <a:gd name="adj1" fmla="val 46591"/>
              <a:gd name="adj2" fmla="val 60239"/>
              <a:gd name="adj3" fmla="val 16667"/>
            </a:avLst>
          </a:prstGeom>
          <a:noFill/>
          <a:ln>
            <a:solidFill>
              <a:srgbClr val="004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solidFill>
                  <a:srgbClr val="004460"/>
                </a:solidFill>
              </a:rPr>
              <a:t>100%</a:t>
            </a:r>
          </a:p>
        </p:txBody>
      </p:sp>
      <p:sp>
        <p:nvSpPr>
          <p:cNvPr id="23" name="Sprechblase: rechteckig mit abgerundeten Ecken 22">
            <a:extLst>
              <a:ext uri="{FF2B5EF4-FFF2-40B4-BE49-F238E27FC236}">
                <a16:creationId xmlns:a16="http://schemas.microsoft.com/office/drawing/2014/main" id="{0ECC986F-A610-5FA6-59E2-2BECE266BF01}"/>
              </a:ext>
            </a:extLst>
          </p:cNvPr>
          <p:cNvSpPr/>
          <p:nvPr/>
        </p:nvSpPr>
        <p:spPr>
          <a:xfrm>
            <a:off x="2576946" y="947354"/>
            <a:ext cx="914400" cy="612648"/>
          </a:xfrm>
          <a:prstGeom prst="wedgeRoundRectCallout">
            <a:avLst>
              <a:gd name="adj1" fmla="val -68561"/>
              <a:gd name="adj2" fmla="val 45540"/>
              <a:gd name="adj3" fmla="val 16667"/>
            </a:avLst>
          </a:prstGeom>
          <a:noFill/>
          <a:ln>
            <a:solidFill>
              <a:srgbClr val="004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solidFill>
                  <a:srgbClr val="004460"/>
                </a:solidFill>
              </a:rPr>
              <a:t>40%</a:t>
            </a:r>
          </a:p>
        </p:txBody>
      </p:sp>
      <p:sp>
        <p:nvSpPr>
          <p:cNvPr id="24" name="Sprechblase: rechteckig mit abgerundeten Ecken 23">
            <a:extLst>
              <a:ext uri="{FF2B5EF4-FFF2-40B4-BE49-F238E27FC236}">
                <a16:creationId xmlns:a16="http://schemas.microsoft.com/office/drawing/2014/main" id="{6492DF9C-D386-597E-2C46-4E5042FA5487}"/>
              </a:ext>
            </a:extLst>
          </p:cNvPr>
          <p:cNvSpPr/>
          <p:nvPr/>
        </p:nvSpPr>
        <p:spPr>
          <a:xfrm>
            <a:off x="4710546" y="941792"/>
            <a:ext cx="914400" cy="612648"/>
          </a:xfrm>
          <a:prstGeom prst="wedgeRoundRectCallout">
            <a:avLst>
              <a:gd name="adj1" fmla="val 46591"/>
              <a:gd name="adj2" fmla="val 60239"/>
              <a:gd name="adj3" fmla="val 16667"/>
            </a:avLst>
          </a:prstGeom>
          <a:noFill/>
          <a:ln>
            <a:solidFill>
              <a:srgbClr val="004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solidFill>
                  <a:srgbClr val="004460"/>
                </a:solidFill>
              </a:rPr>
              <a:t>80%</a:t>
            </a:r>
          </a:p>
        </p:txBody>
      </p:sp>
      <p:sp>
        <p:nvSpPr>
          <p:cNvPr id="25" name="Sprechblase: rechteckig mit abgerundeten Ecken 24">
            <a:extLst>
              <a:ext uri="{FF2B5EF4-FFF2-40B4-BE49-F238E27FC236}">
                <a16:creationId xmlns:a16="http://schemas.microsoft.com/office/drawing/2014/main" id="{53DB7A8B-18FE-7AC6-9C71-8879DCAD16C0}"/>
              </a:ext>
            </a:extLst>
          </p:cNvPr>
          <p:cNvSpPr/>
          <p:nvPr/>
        </p:nvSpPr>
        <p:spPr>
          <a:xfrm>
            <a:off x="6844146" y="941792"/>
            <a:ext cx="914400" cy="612648"/>
          </a:xfrm>
          <a:prstGeom prst="wedgeRoundRectCallout">
            <a:avLst>
              <a:gd name="adj1" fmla="val -57955"/>
              <a:gd name="adj2" fmla="val 60239"/>
              <a:gd name="adj3" fmla="val 16667"/>
            </a:avLst>
          </a:prstGeom>
          <a:noFill/>
          <a:ln>
            <a:solidFill>
              <a:srgbClr val="004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solidFill>
                  <a:srgbClr val="004460"/>
                </a:solidFill>
              </a:rPr>
              <a:t>60%</a:t>
            </a:r>
          </a:p>
        </p:txBody>
      </p:sp>
      <p:sp>
        <p:nvSpPr>
          <p:cNvPr id="26" name="Sprechblase: rechteckig mit abgerundeten Ecken 25">
            <a:extLst>
              <a:ext uri="{FF2B5EF4-FFF2-40B4-BE49-F238E27FC236}">
                <a16:creationId xmlns:a16="http://schemas.microsoft.com/office/drawing/2014/main" id="{D9954FF0-2CB1-8B68-E801-10E20D645A42}"/>
              </a:ext>
            </a:extLst>
          </p:cNvPr>
          <p:cNvSpPr/>
          <p:nvPr/>
        </p:nvSpPr>
        <p:spPr>
          <a:xfrm>
            <a:off x="8846128" y="941792"/>
            <a:ext cx="914400" cy="612648"/>
          </a:xfrm>
          <a:prstGeom prst="wedgeRoundRectCallout">
            <a:avLst>
              <a:gd name="adj1" fmla="val 46591"/>
              <a:gd name="adj2" fmla="val 60239"/>
              <a:gd name="adj3" fmla="val 16667"/>
            </a:avLst>
          </a:prstGeom>
          <a:noFill/>
          <a:ln>
            <a:solidFill>
              <a:srgbClr val="004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solidFill>
                  <a:srgbClr val="004460"/>
                </a:solidFill>
              </a:rPr>
              <a:t>70%</a:t>
            </a:r>
          </a:p>
        </p:txBody>
      </p:sp>
      <p:sp>
        <p:nvSpPr>
          <p:cNvPr id="27" name="Sprechblase: rechteckig mit abgerundeten Ecken 26">
            <a:extLst>
              <a:ext uri="{FF2B5EF4-FFF2-40B4-BE49-F238E27FC236}">
                <a16:creationId xmlns:a16="http://schemas.microsoft.com/office/drawing/2014/main" id="{D5342834-1074-1B05-BD62-69E90AE36424}"/>
              </a:ext>
            </a:extLst>
          </p:cNvPr>
          <p:cNvSpPr/>
          <p:nvPr/>
        </p:nvSpPr>
        <p:spPr>
          <a:xfrm>
            <a:off x="11125201" y="941792"/>
            <a:ext cx="914400" cy="612648"/>
          </a:xfrm>
          <a:prstGeom prst="wedgeRoundRectCallout">
            <a:avLst>
              <a:gd name="adj1" fmla="val -54924"/>
              <a:gd name="adj2" fmla="val 62500"/>
              <a:gd name="adj3" fmla="val 16667"/>
            </a:avLst>
          </a:prstGeom>
          <a:noFill/>
          <a:ln>
            <a:solidFill>
              <a:srgbClr val="004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solidFill>
                  <a:srgbClr val="004460"/>
                </a:solidFill>
              </a:rPr>
              <a:t>70%</a:t>
            </a:r>
          </a:p>
        </p:txBody>
      </p:sp>
      <p:pic>
        <p:nvPicPr>
          <p:cNvPr id="28" name="Grafik 27">
            <a:extLst>
              <a:ext uri="{FF2B5EF4-FFF2-40B4-BE49-F238E27FC236}">
                <a16:creationId xmlns:a16="http://schemas.microsoft.com/office/drawing/2014/main" id="{BF8F75A8-F5BA-80C6-28C9-351BD5E38BFF}"/>
              </a:ext>
            </a:extLst>
          </p:cNvPr>
          <p:cNvPicPr>
            <a:picLocks noChangeAspect="1"/>
          </p:cNvPicPr>
          <p:nvPr/>
        </p:nvPicPr>
        <p:blipFill>
          <a:blip r:embed="rId5"/>
          <a:stretch>
            <a:fillRect/>
          </a:stretch>
        </p:blipFill>
        <p:spPr>
          <a:xfrm>
            <a:off x="9576955" y="2668497"/>
            <a:ext cx="796636" cy="814452"/>
          </a:xfrm>
          <a:prstGeom prst="rect">
            <a:avLst/>
          </a:prstGeom>
        </p:spPr>
      </p:pic>
      <p:pic>
        <p:nvPicPr>
          <p:cNvPr id="29" name="Grafik 28">
            <a:extLst>
              <a:ext uri="{FF2B5EF4-FFF2-40B4-BE49-F238E27FC236}">
                <a16:creationId xmlns:a16="http://schemas.microsoft.com/office/drawing/2014/main" id="{588F7026-C3EB-62B7-9C2E-0C9C31473F49}"/>
              </a:ext>
            </a:extLst>
          </p:cNvPr>
          <p:cNvPicPr>
            <a:picLocks noChangeAspect="1"/>
          </p:cNvPicPr>
          <p:nvPr/>
        </p:nvPicPr>
        <p:blipFill>
          <a:blip r:embed="rId5"/>
          <a:stretch>
            <a:fillRect/>
          </a:stretch>
        </p:blipFill>
        <p:spPr>
          <a:xfrm>
            <a:off x="5330537" y="2668497"/>
            <a:ext cx="796636" cy="814452"/>
          </a:xfrm>
          <a:prstGeom prst="rect">
            <a:avLst/>
          </a:prstGeom>
        </p:spPr>
      </p:pic>
      <p:pic>
        <p:nvPicPr>
          <p:cNvPr id="3074" name="Picture 2" descr="Happy Emoji [Download iPhone Emojis] | Emoji Island">
            <a:extLst>
              <a:ext uri="{FF2B5EF4-FFF2-40B4-BE49-F238E27FC236}">
                <a16:creationId xmlns:a16="http://schemas.microsoft.com/office/drawing/2014/main" id="{4ABCC86A-8554-79CE-C773-F9F057E1F93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3024" y="2747523"/>
            <a:ext cx="637152" cy="637152"/>
          </a:xfrm>
          <a:prstGeom prst="rect">
            <a:avLst/>
          </a:prstGeom>
          <a:noFill/>
          <a:extLst>
            <a:ext uri="{909E8E84-426E-40DD-AFC4-6F175D3DCCD1}">
              <a14:hiddenFill xmlns:a14="http://schemas.microsoft.com/office/drawing/2010/main">
                <a:solidFill>
                  <a:srgbClr val="FFFFFF"/>
                </a:solidFill>
              </a14:hiddenFill>
            </a:ext>
          </a:extLst>
        </p:spPr>
      </p:pic>
      <p:sp>
        <p:nvSpPr>
          <p:cNvPr id="30" name="Rechteck 29">
            <a:extLst>
              <a:ext uri="{FF2B5EF4-FFF2-40B4-BE49-F238E27FC236}">
                <a16:creationId xmlns:a16="http://schemas.microsoft.com/office/drawing/2014/main" id="{C4D62774-653C-6E8C-1F7E-090BEB2A8B1B}"/>
              </a:ext>
            </a:extLst>
          </p:cNvPr>
          <p:cNvSpPr/>
          <p:nvPr/>
        </p:nvSpPr>
        <p:spPr>
          <a:xfrm>
            <a:off x="342120" y="3806923"/>
            <a:ext cx="5202382" cy="49404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600" dirty="0">
                <a:solidFill>
                  <a:schemeClr val="tx1"/>
                </a:solidFill>
              </a:rPr>
              <a:t>Direkte Einkommenseinbussen</a:t>
            </a:r>
          </a:p>
        </p:txBody>
      </p:sp>
      <p:sp>
        <p:nvSpPr>
          <p:cNvPr id="32" name="Rechteck 31">
            <a:extLst>
              <a:ext uri="{FF2B5EF4-FFF2-40B4-BE49-F238E27FC236}">
                <a16:creationId xmlns:a16="http://schemas.microsoft.com/office/drawing/2014/main" id="{6D8AC66A-9509-5612-545D-B98B35C2D489}"/>
              </a:ext>
            </a:extLst>
          </p:cNvPr>
          <p:cNvSpPr/>
          <p:nvPr/>
        </p:nvSpPr>
        <p:spPr>
          <a:xfrm>
            <a:off x="6096001" y="3816561"/>
            <a:ext cx="5753880" cy="49404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600" dirty="0">
                <a:solidFill>
                  <a:schemeClr val="tx1"/>
                </a:solidFill>
              </a:rPr>
              <a:t>Verzögerte Einkommenseinbussen (Karrierelücken)</a:t>
            </a:r>
          </a:p>
        </p:txBody>
      </p:sp>
      <p:sp>
        <p:nvSpPr>
          <p:cNvPr id="33" name="Rechteck 32">
            <a:extLst>
              <a:ext uri="{FF2B5EF4-FFF2-40B4-BE49-F238E27FC236}">
                <a16:creationId xmlns:a16="http://schemas.microsoft.com/office/drawing/2014/main" id="{B4688CFA-D4E1-FFA7-9CD6-89046A784C33}"/>
              </a:ext>
            </a:extLst>
          </p:cNvPr>
          <p:cNvSpPr/>
          <p:nvPr/>
        </p:nvSpPr>
        <p:spPr>
          <a:xfrm>
            <a:off x="374072" y="5147885"/>
            <a:ext cx="5202383" cy="494043"/>
          </a:xfrm>
          <a:prstGeom prst="rect">
            <a:avLst/>
          </a:prstGeom>
          <a:solidFill>
            <a:schemeClr val="bg1"/>
          </a:solidFill>
          <a:ln>
            <a:solidFill>
              <a:srgbClr val="004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600" dirty="0">
                <a:solidFill>
                  <a:srgbClr val="004460"/>
                </a:solidFill>
              </a:rPr>
              <a:t>3a Einzahlungen durch </a:t>
            </a:r>
            <a:r>
              <a:rPr lang="de-CH" sz="1600" dirty="0" err="1">
                <a:solidFill>
                  <a:srgbClr val="004460"/>
                </a:solidFill>
              </a:rPr>
              <a:t>Versorger:in</a:t>
            </a:r>
            <a:endParaRPr lang="de-CH" sz="1600" dirty="0">
              <a:solidFill>
                <a:srgbClr val="004460"/>
              </a:solidFill>
            </a:endParaRPr>
          </a:p>
        </p:txBody>
      </p:sp>
      <p:sp>
        <p:nvSpPr>
          <p:cNvPr id="34" name="Rechteck 33">
            <a:extLst>
              <a:ext uri="{FF2B5EF4-FFF2-40B4-BE49-F238E27FC236}">
                <a16:creationId xmlns:a16="http://schemas.microsoft.com/office/drawing/2014/main" id="{8DD7EDBB-5017-B97B-2C70-6F6608864EA0}"/>
              </a:ext>
            </a:extLst>
          </p:cNvPr>
          <p:cNvSpPr/>
          <p:nvPr/>
        </p:nvSpPr>
        <p:spPr>
          <a:xfrm>
            <a:off x="374072" y="5759763"/>
            <a:ext cx="5202384" cy="494043"/>
          </a:xfrm>
          <a:prstGeom prst="rect">
            <a:avLst/>
          </a:prstGeom>
          <a:solidFill>
            <a:schemeClr val="bg1"/>
          </a:solidFill>
          <a:ln>
            <a:solidFill>
              <a:srgbClr val="004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600" dirty="0">
                <a:solidFill>
                  <a:srgbClr val="004460"/>
                </a:solidFill>
              </a:rPr>
              <a:t>Lohn für Familienarbeit</a:t>
            </a:r>
          </a:p>
        </p:txBody>
      </p:sp>
      <p:sp>
        <p:nvSpPr>
          <p:cNvPr id="35" name="Rechteck 34">
            <a:extLst>
              <a:ext uri="{FF2B5EF4-FFF2-40B4-BE49-F238E27FC236}">
                <a16:creationId xmlns:a16="http://schemas.microsoft.com/office/drawing/2014/main" id="{D5D40207-7121-676F-743A-D3C6555CDCB8}"/>
              </a:ext>
            </a:extLst>
          </p:cNvPr>
          <p:cNvSpPr/>
          <p:nvPr/>
        </p:nvSpPr>
        <p:spPr>
          <a:xfrm>
            <a:off x="6096001" y="5147885"/>
            <a:ext cx="5753880" cy="494043"/>
          </a:xfrm>
          <a:prstGeom prst="rect">
            <a:avLst/>
          </a:prstGeom>
          <a:solidFill>
            <a:schemeClr val="bg1"/>
          </a:solidFill>
          <a:ln>
            <a:solidFill>
              <a:srgbClr val="004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600" dirty="0">
                <a:solidFill>
                  <a:srgbClr val="004460"/>
                </a:solidFill>
              </a:rPr>
              <a:t>Einkommensteilung 50/50 nach gemeinsamen Kosten</a:t>
            </a:r>
          </a:p>
        </p:txBody>
      </p:sp>
      <p:sp>
        <p:nvSpPr>
          <p:cNvPr id="37" name="Rechteck 36">
            <a:extLst>
              <a:ext uri="{FF2B5EF4-FFF2-40B4-BE49-F238E27FC236}">
                <a16:creationId xmlns:a16="http://schemas.microsoft.com/office/drawing/2014/main" id="{45EE968A-88F2-C892-B392-CF0D2646FB5E}"/>
              </a:ext>
            </a:extLst>
          </p:cNvPr>
          <p:cNvSpPr/>
          <p:nvPr/>
        </p:nvSpPr>
        <p:spPr>
          <a:xfrm>
            <a:off x="6096001" y="5759763"/>
            <a:ext cx="5753880" cy="494043"/>
          </a:xfrm>
          <a:prstGeom prst="rect">
            <a:avLst/>
          </a:prstGeom>
          <a:solidFill>
            <a:schemeClr val="bg1"/>
          </a:solidFill>
          <a:ln>
            <a:solidFill>
              <a:srgbClr val="004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600" dirty="0">
                <a:solidFill>
                  <a:srgbClr val="004460"/>
                </a:solidFill>
              </a:rPr>
              <a:t>Augenmerk auf moderne BVG-Lösungen</a:t>
            </a:r>
          </a:p>
        </p:txBody>
      </p:sp>
      <p:sp>
        <p:nvSpPr>
          <p:cNvPr id="2" name="Additionszeichen 1">
            <a:extLst>
              <a:ext uri="{FF2B5EF4-FFF2-40B4-BE49-F238E27FC236}">
                <a16:creationId xmlns:a16="http://schemas.microsoft.com/office/drawing/2014/main" id="{5BC3C40A-7FF1-A389-264F-24F1E72D771B}"/>
              </a:ext>
            </a:extLst>
          </p:cNvPr>
          <p:cNvSpPr/>
          <p:nvPr/>
        </p:nvSpPr>
        <p:spPr>
          <a:xfrm>
            <a:off x="5624946" y="3897327"/>
            <a:ext cx="408709" cy="332509"/>
          </a:xfrm>
          <a:prstGeom prst="mathPlus">
            <a:avLst/>
          </a:prstGeom>
          <a:solidFill>
            <a:srgbClr val="004460"/>
          </a:solidFill>
          <a:ln>
            <a:solidFill>
              <a:srgbClr val="004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 name="Foliennummernplatzhalter 4">
            <a:extLst>
              <a:ext uri="{FF2B5EF4-FFF2-40B4-BE49-F238E27FC236}">
                <a16:creationId xmlns:a16="http://schemas.microsoft.com/office/drawing/2014/main" id="{848CD628-B920-78A6-1C3C-8A222EE7F280}"/>
              </a:ext>
            </a:extLst>
          </p:cNvPr>
          <p:cNvSpPr>
            <a:spLocks noGrp="1"/>
          </p:cNvSpPr>
          <p:nvPr>
            <p:ph type="sldNum" sz="quarter" idx="12"/>
          </p:nvPr>
        </p:nvSpPr>
        <p:spPr/>
        <p:txBody>
          <a:bodyPr/>
          <a:lstStyle/>
          <a:p>
            <a:fld id="{C457ADC7-274A-47E8-AAD9-968732228F3F}" type="slidenum">
              <a:rPr lang="de-CH" smtClean="0"/>
              <a:t>43</a:t>
            </a:fld>
            <a:endParaRPr lang="de-CH"/>
          </a:p>
        </p:txBody>
      </p:sp>
    </p:spTree>
    <p:extLst>
      <p:ext uri="{BB962C8B-B14F-4D97-AF65-F5344CB8AC3E}">
        <p14:creationId xmlns:p14="http://schemas.microsoft.com/office/powerpoint/2010/main" val="17666957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C6AF753-56CD-05B8-3A2F-3093DEE0F531}"/>
              </a:ext>
            </a:extLst>
          </p:cNvPr>
          <p:cNvSpPr>
            <a:spLocks noGrp="1"/>
          </p:cNvSpPr>
          <p:nvPr>
            <p:ph type="title"/>
          </p:nvPr>
        </p:nvSpPr>
        <p:spPr/>
        <p:txBody>
          <a:bodyPr/>
          <a:lstStyle/>
          <a:p>
            <a:r>
              <a:rPr lang="de-CH" dirty="0"/>
              <a:t>AHV</a:t>
            </a:r>
          </a:p>
        </p:txBody>
      </p:sp>
      <p:graphicFrame>
        <p:nvGraphicFramePr>
          <p:cNvPr id="4" name="Diagramm 3">
            <a:extLst>
              <a:ext uri="{FF2B5EF4-FFF2-40B4-BE49-F238E27FC236}">
                <a16:creationId xmlns:a16="http://schemas.microsoft.com/office/drawing/2014/main" id="{2ECDE061-8A04-447F-8650-D1BA0A9F2585}"/>
              </a:ext>
            </a:extLst>
          </p:cNvPr>
          <p:cNvGraphicFramePr>
            <a:graphicFrameLocks/>
          </p:cNvGraphicFramePr>
          <p:nvPr>
            <p:extLst>
              <p:ext uri="{D42A27DB-BD31-4B8C-83A1-F6EECF244321}">
                <p14:modId xmlns:p14="http://schemas.microsoft.com/office/powerpoint/2010/main" val="3263997216"/>
              </p:ext>
            </p:extLst>
          </p:nvPr>
        </p:nvGraphicFramePr>
        <p:xfrm>
          <a:off x="343667" y="1286828"/>
          <a:ext cx="11315700" cy="538162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feld 4">
            <a:extLst>
              <a:ext uri="{FF2B5EF4-FFF2-40B4-BE49-F238E27FC236}">
                <a16:creationId xmlns:a16="http://schemas.microsoft.com/office/drawing/2014/main" id="{76120AFA-8D62-1AD5-11D9-C477264699E4}"/>
              </a:ext>
            </a:extLst>
          </p:cNvPr>
          <p:cNvSpPr txBox="1"/>
          <p:nvPr/>
        </p:nvSpPr>
        <p:spPr>
          <a:xfrm>
            <a:off x="343667" y="917496"/>
            <a:ext cx="9926692" cy="369332"/>
          </a:xfrm>
          <a:prstGeom prst="rect">
            <a:avLst/>
          </a:prstGeom>
          <a:noFill/>
        </p:spPr>
        <p:txBody>
          <a:bodyPr wrap="none" rtlCol="0">
            <a:spAutoFit/>
          </a:bodyPr>
          <a:lstStyle/>
          <a:p>
            <a:r>
              <a:rPr lang="de-DE" dirty="0"/>
              <a:t>monatliche Rente | </a:t>
            </a:r>
            <a:r>
              <a:rPr lang="de-DE" b="1" dirty="0"/>
              <a:t>alleinstehend</a:t>
            </a:r>
            <a:r>
              <a:rPr lang="de-DE" dirty="0"/>
              <a:t> | abhängig von Anzahl Beitragsjahre und Ø-Einkommen</a:t>
            </a:r>
            <a:endParaRPr lang="de-CH" dirty="0"/>
          </a:p>
        </p:txBody>
      </p:sp>
      <p:sp>
        <p:nvSpPr>
          <p:cNvPr id="2" name="Foliennummernplatzhalter 1">
            <a:extLst>
              <a:ext uri="{FF2B5EF4-FFF2-40B4-BE49-F238E27FC236}">
                <a16:creationId xmlns:a16="http://schemas.microsoft.com/office/drawing/2014/main" id="{A84CEBCB-12C8-CF77-C84B-5F7A6FEC1554}"/>
              </a:ext>
            </a:extLst>
          </p:cNvPr>
          <p:cNvSpPr>
            <a:spLocks noGrp="1"/>
          </p:cNvSpPr>
          <p:nvPr>
            <p:ph type="sldNum" sz="quarter" idx="12"/>
          </p:nvPr>
        </p:nvSpPr>
        <p:spPr/>
        <p:txBody>
          <a:bodyPr/>
          <a:lstStyle/>
          <a:p>
            <a:fld id="{C457ADC7-274A-47E8-AAD9-968732228F3F}" type="slidenum">
              <a:rPr lang="de-CH" smtClean="0"/>
              <a:t>44</a:t>
            </a:fld>
            <a:endParaRPr lang="de-CH"/>
          </a:p>
        </p:txBody>
      </p:sp>
    </p:spTree>
    <p:extLst>
      <p:ext uri="{BB962C8B-B14F-4D97-AF65-F5344CB8AC3E}">
        <p14:creationId xmlns:p14="http://schemas.microsoft.com/office/powerpoint/2010/main" val="17858318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C6AF753-56CD-05B8-3A2F-3093DEE0F531}"/>
              </a:ext>
            </a:extLst>
          </p:cNvPr>
          <p:cNvSpPr>
            <a:spLocks noGrp="1"/>
          </p:cNvSpPr>
          <p:nvPr>
            <p:ph type="title"/>
          </p:nvPr>
        </p:nvSpPr>
        <p:spPr/>
        <p:txBody>
          <a:bodyPr/>
          <a:lstStyle/>
          <a:p>
            <a:r>
              <a:rPr lang="de-CH" dirty="0"/>
              <a:t>AHV</a:t>
            </a:r>
          </a:p>
        </p:txBody>
      </p:sp>
      <p:sp>
        <p:nvSpPr>
          <p:cNvPr id="5" name="Textfeld 4">
            <a:extLst>
              <a:ext uri="{FF2B5EF4-FFF2-40B4-BE49-F238E27FC236}">
                <a16:creationId xmlns:a16="http://schemas.microsoft.com/office/drawing/2014/main" id="{76120AFA-8D62-1AD5-11D9-C477264699E4}"/>
              </a:ext>
            </a:extLst>
          </p:cNvPr>
          <p:cNvSpPr txBox="1"/>
          <p:nvPr/>
        </p:nvSpPr>
        <p:spPr>
          <a:xfrm>
            <a:off x="343667" y="917496"/>
            <a:ext cx="6986593" cy="369332"/>
          </a:xfrm>
          <a:prstGeom prst="rect">
            <a:avLst/>
          </a:prstGeom>
          <a:noFill/>
        </p:spPr>
        <p:txBody>
          <a:bodyPr wrap="none" rtlCol="0">
            <a:spAutoFit/>
          </a:bodyPr>
          <a:lstStyle/>
          <a:p>
            <a:r>
              <a:rPr lang="de-DE" dirty="0"/>
              <a:t>monatliche Rente | </a:t>
            </a:r>
            <a:r>
              <a:rPr lang="de-DE" b="1" dirty="0"/>
              <a:t>verheiratet </a:t>
            </a:r>
            <a:r>
              <a:rPr lang="de-DE" dirty="0"/>
              <a:t>| abhängig vom Ø-Einkommen</a:t>
            </a:r>
            <a:endParaRPr lang="de-CH" dirty="0"/>
          </a:p>
        </p:txBody>
      </p:sp>
      <p:graphicFrame>
        <p:nvGraphicFramePr>
          <p:cNvPr id="2" name="Diagramm 1">
            <a:extLst>
              <a:ext uri="{FF2B5EF4-FFF2-40B4-BE49-F238E27FC236}">
                <a16:creationId xmlns:a16="http://schemas.microsoft.com/office/drawing/2014/main" id="{537B5306-289B-CFF5-2EBB-7CA95B03D23A}"/>
              </a:ext>
            </a:extLst>
          </p:cNvPr>
          <p:cNvGraphicFramePr>
            <a:graphicFrameLocks/>
          </p:cNvGraphicFramePr>
          <p:nvPr>
            <p:extLst>
              <p:ext uri="{D42A27DB-BD31-4B8C-83A1-F6EECF244321}">
                <p14:modId xmlns:p14="http://schemas.microsoft.com/office/powerpoint/2010/main" val="942681720"/>
              </p:ext>
            </p:extLst>
          </p:nvPr>
        </p:nvGraphicFramePr>
        <p:xfrm>
          <a:off x="340591" y="1561334"/>
          <a:ext cx="8297720" cy="4906719"/>
        </p:xfrm>
        <a:graphic>
          <a:graphicData uri="http://schemas.openxmlformats.org/drawingml/2006/chart">
            <c:chart xmlns:c="http://schemas.openxmlformats.org/drawingml/2006/chart" xmlns:r="http://schemas.openxmlformats.org/officeDocument/2006/relationships" r:id="rId3"/>
          </a:graphicData>
        </a:graphic>
      </p:graphicFrame>
      <p:sp>
        <p:nvSpPr>
          <p:cNvPr id="6" name="Rechtwinkliges Dreieck 5">
            <a:extLst>
              <a:ext uri="{FF2B5EF4-FFF2-40B4-BE49-F238E27FC236}">
                <a16:creationId xmlns:a16="http://schemas.microsoft.com/office/drawing/2014/main" id="{84C1C1E6-1C8F-3E2D-00A2-DEEF1ECB2924}"/>
              </a:ext>
            </a:extLst>
          </p:cNvPr>
          <p:cNvSpPr/>
          <p:nvPr/>
        </p:nvSpPr>
        <p:spPr>
          <a:xfrm>
            <a:off x="1253838" y="2047296"/>
            <a:ext cx="7114308" cy="3612286"/>
          </a:xfrm>
          <a:prstGeom prst="rtTriangle">
            <a:avLst/>
          </a:prstGeom>
          <a:solidFill>
            <a:srgbClr val="FF0000">
              <a:alpha val="1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 name="Foliennummernplatzhalter 3">
            <a:extLst>
              <a:ext uri="{FF2B5EF4-FFF2-40B4-BE49-F238E27FC236}">
                <a16:creationId xmlns:a16="http://schemas.microsoft.com/office/drawing/2014/main" id="{24DE05E9-1ED8-C89D-FF0F-893E58DC5362}"/>
              </a:ext>
            </a:extLst>
          </p:cNvPr>
          <p:cNvSpPr>
            <a:spLocks noGrp="1"/>
          </p:cNvSpPr>
          <p:nvPr>
            <p:ph type="sldNum" sz="quarter" idx="12"/>
          </p:nvPr>
        </p:nvSpPr>
        <p:spPr/>
        <p:txBody>
          <a:bodyPr/>
          <a:lstStyle/>
          <a:p>
            <a:fld id="{C457ADC7-274A-47E8-AAD9-968732228F3F}" type="slidenum">
              <a:rPr lang="de-CH" smtClean="0"/>
              <a:t>45</a:t>
            </a:fld>
            <a:endParaRPr lang="de-CH"/>
          </a:p>
        </p:txBody>
      </p:sp>
    </p:spTree>
    <p:extLst>
      <p:ext uri="{BB962C8B-B14F-4D97-AF65-F5344CB8AC3E}">
        <p14:creationId xmlns:p14="http://schemas.microsoft.com/office/powerpoint/2010/main" val="34459421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35F45BE0-B08E-8556-722A-609E46D90D83}"/>
              </a:ext>
            </a:extLst>
          </p:cNvPr>
          <p:cNvSpPr>
            <a:spLocks noGrp="1"/>
          </p:cNvSpPr>
          <p:nvPr>
            <p:ph idx="1"/>
          </p:nvPr>
        </p:nvSpPr>
        <p:spPr/>
        <p:txBody>
          <a:bodyPr/>
          <a:lstStyle/>
          <a:p>
            <a:pPr marL="0" indent="0">
              <a:buNone/>
            </a:pPr>
            <a:endParaRPr lang="de-CH" dirty="0"/>
          </a:p>
          <a:p>
            <a:r>
              <a:rPr lang="de-CH" dirty="0"/>
              <a:t>Die Eintrittsschwelle</a:t>
            </a:r>
          </a:p>
          <a:p>
            <a:r>
              <a:rPr lang="de-CH" dirty="0"/>
              <a:t>Der Koordinationsabzug</a:t>
            </a:r>
          </a:p>
          <a:p>
            <a:r>
              <a:rPr lang="de-CH" dirty="0"/>
              <a:t>Die Leistungen</a:t>
            </a:r>
          </a:p>
          <a:p>
            <a:r>
              <a:rPr lang="de-CH" dirty="0"/>
              <a:t>Die Auffangeinrichtung</a:t>
            </a:r>
          </a:p>
        </p:txBody>
      </p:sp>
      <p:sp>
        <p:nvSpPr>
          <p:cNvPr id="3" name="Titel 2">
            <a:extLst>
              <a:ext uri="{FF2B5EF4-FFF2-40B4-BE49-F238E27FC236}">
                <a16:creationId xmlns:a16="http://schemas.microsoft.com/office/drawing/2014/main" id="{5C6AF753-56CD-05B8-3A2F-3093DEE0F531}"/>
              </a:ext>
            </a:extLst>
          </p:cNvPr>
          <p:cNvSpPr>
            <a:spLocks noGrp="1"/>
          </p:cNvSpPr>
          <p:nvPr>
            <p:ph type="title"/>
          </p:nvPr>
        </p:nvSpPr>
        <p:spPr/>
        <p:txBody>
          <a:bodyPr/>
          <a:lstStyle/>
          <a:p>
            <a:r>
              <a:rPr lang="de-CH" dirty="0"/>
              <a:t>BVG</a:t>
            </a:r>
          </a:p>
        </p:txBody>
      </p:sp>
      <p:sp>
        <p:nvSpPr>
          <p:cNvPr id="4" name="Foliennummernplatzhalter 3">
            <a:extLst>
              <a:ext uri="{FF2B5EF4-FFF2-40B4-BE49-F238E27FC236}">
                <a16:creationId xmlns:a16="http://schemas.microsoft.com/office/drawing/2014/main" id="{895D5332-FC3D-65D9-6A0B-873EBC91EE8F}"/>
              </a:ext>
            </a:extLst>
          </p:cNvPr>
          <p:cNvSpPr>
            <a:spLocks noGrp="1"/>
          </p:cNvSpPr>
          <p:nvPr>
            <p:ph type="sldNum" sz="quarter" idx="12"/>
          </p:nvPr>
        </p:nvSpPr>
        <p:spPr/>
        <p:txBody>
          <a:bodyPr/>
          <a:lstStyle/>
          <a:p>
            <a:fld id="{C457ADC7-274A-47E8-AAD9-968732228F3F}" type="slidenum">
              <a:rPr lang="de-CH" smtClean="0"/>
              <a:t>46</a:t>
            </a:fld>
            <a:endParaRPr lang="de-CH"/>
          </a:p>
        </p:txBody>
      </p:sp>
    </p:spTree>
    <p:extLst>
      <p:ext uri="{BB962C8B-B14F-4D97-AF65-F5344CB8AC3E}">
        <p14:creationId xmlns:p14="http://schemas.microsoft.com/office/powerpoint/2010/main" val="11864880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35F45BE0-B08E-8556-722A-609E46D90D83}"/>
              </a:ext>
            </a:extLst>
          </p:cNvPr>
          <p:cNvSpPr>
            <a:spLocks noGrp="1"/>
          </p:cNvSpPr>
          <p:nvPr>
            <p:ph idx="1"/>
          </p:nvPr>
        </p:nvSpPr>
        <p:spPr>
          <a:xfrm>
            <a:off x="3911213" y="4341540"/>
            <a:ext cx="4560843" cy="334369"/>
          </a:xfrm>
        </p:spPr>
        <p:txBody>
          <a:bodyPr>
            <a:normAutofit/>
          </a:bodyPr>
          <a:lstStyle/>
          <a:p>
            <a:pPr marL="0" indent="0" algn="ctr">
              <a:buNone/>
            </a:pPr>
            <a:r>
              <a:rPr lang="de-CH" sz="1600" dirty="0"/>
              <a:t>Den BVG-Versicherungsausweis richtig lesen</a:t>
            </a:r>
          </a:p>
        </p:txBody>
      </p:sp>
      <p:sp>
        <p:nvSpPr>
          <p:cNvPr id="3" name="Titel 2">
            <a:extLst>
              <a:ext uri="{FF2B5EF4-FFF2-40B4-BE49-F238E27FC236}">
                <a16:creationId xmlns:a16="http://schemas.microsoft.com/office/drawing/2014/main" id="{5C6AF753-56CD-05B8-3A2F-3093DEE0F531}"/>
              </a:ext>
            </a:extLst>
          </p:cNvPr>
          <p:cNvSpPr>
            <a:spLocks noGrp="1"/>
          </p:cNvSpPr>
          <p:nvPr>
            <p:ph type="title"/>
          </p:nvPr>
        </p:nvSpPr>
        <p:spPr/>
        <p:txBody>
          <a:bodyPr/>
          <a:lstStyle/>
          <a:p>
            <a:r>
              <a:rPr lang="de-CH" dirty="0"/>
              <a:t>Aufgabe für zuhause</a:t>
            </a:r>
          </a:p>
        </p:txBody>
      </p:sp>
      <p:pic>
        <p:nvPicPr>
          <p:cNvPr id="5" name="Grafik 4" descr="Ein Bild, das Muster, Quadrat, Symmetrie, Design enthält.&#10;&#10;Automatisch generierte Beschreibung">
            <a:hlinkClick r:id="rId3"/>
            <a:extLst>
              <a:ext uri="{FF2B5EF4-FFF2-40B4-BE49-F238E27FC236}">
                <a16:creationId xmlns:a16="http://schemas.microsoft.com/office/drawing/2014/main" id="{915CF6DF-7CE4-3059-E949-A14F29AE52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4510" y="2376056"/>
            <a:ext cx="1870362" cy="1870362"/>
          </a:xfrm>
          <a:prstGeom prst="rect">
            <a:avLst/>
          </a:prstGeom>
        </p:spPr>
      </p:pic>
      <p:sp>
        <p:nvSpPr>
          <p:cNvPr id="4" name="Foliennummernplatzhalter 3">
            <a:extLst>
              <a:ext uri="{FF2B5EF4-FFF2-40B4-BE49-F238E27FC236}">
                <a16:creationId xmlns:a16="http://schemas.microsoft.com/office/drawing/2014/main" id="{EB7F1C25-6D49-C109-DB8A-C42922857597}"/>
              </a:ext>
            </a:extLst>
          </p:cNvPr>
          <p:cNvSpPr>
            <a:spLocks noGrp="1"/>
          </p:cNvSpPr>
          <p:nvPr>
            <p:ph type="sldNum" sz="quarter" idx="12"/>
          </p:nvPr>
        </p:nvSpPr>
        <p:spPr/>
        <p:txBody>
          <a:bodyPr/>
          <a:lstStyle/>
          <a:p>
            <a:fld id="{C457ADC7-274A-47E8-AAD9-968732228F3F}" type="slidenum">
              <a:rPr lang="de-CH" smtClean="0"/>
              <a:t>47</a:t>
            </a:fld>
            <a:endParaRPr lang="de-CH"/>
          </a:p>
        </p:txBody>
      </p:sp>
    </p:spTree>
    <p:extLst>
      <p:ext uri="{BB962C8B-B14F-4D97-AF65-F5344CB8AC3E}">
        <p14:creationId xmlns:p14="http://schemas.microsoft.com/office/powerpoint/2010/main" val="42272560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5121308A-B043-857B-758E-5C69F5FF6B72}"/>
              </a:ext>
            </a:extLst>
          </p:cNvPr>
          <p:cNvSpPr>
            <a:spLocks noGrp="1"/>
          </p:cNvSpPr>
          <p:nvPr>
            <p:ph type="title"/>
          </p:nvPr>
        </p:nvSpPr>
        <p:spPr/>
        <p:txBody>
          <a:bodyPr/>
          <a:lstStyle/>
          <a:p>
            <a:r>
              <a:rPr lang="de-CH" dirty="0"/>
              <a:t>Säule 3a</a:t>
            </a:r>
          </a:p>
        </p:txBody>
      </p:sp>
      <p:sp>
        <p:nvSpPr>
          <p:cNvPr id="2" name="Rechteck 1">
            <a:extLst>
              <a:ext uri="{FF2B5EF4-FFF2-40B4-BE49-F238E27FC236}">
                <a16:creationId xmlns:a16="http://schemas.microsoft.com/office/drawing/2014/main" id="{BAD134DF-ABC7-1BE0-720C-28E89FE09725}"/>
              </a:ext>
            </a:extLst>
          </p:cNvPr>
          <p:cNvSpPr/>
          <p:nvPr/>
        </p:nvSpPr>
        <p:spPr>
          <a:xfrm>
            <a:off x="338088" y="1118592"/>
            <a:ext cx="6800466" cy="6580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a:solidFill>
                  <a:srgbClr val="004460"/>
                </a:solidFill>
              </a:rPr>
              <a:t>Steuerbegünstigte, unkomplizierte Lösung</a:t>
            </a:r>
          </a:p>
          <a:p>
            <a:pPr algn="ctr"/>
            <a:r>
              <a:rPr lang="de-CH" b="1" dirty="0">
                <a:solidFill>
                  <a:srgbClr val="004460"/>
                </a:solidFill>
                <a:sym typeface="Wingdings" panose="05000000000000000000" pitchFamily="2" charset="2"/>
              </a:rPr>
              <a:t> </a:t>
            </a:r>
            <a:r>
              <a:rPr lang="de-CH" dirty="0">
                <a:solidFill>
                  <a:srgbClr val="004460"/>
                </a:solidFill>
              </a:rPr>
              <a:t>erste Wahl bei vorhandenem Geld</a:t>
            </a:r>
          </a:p>
        </p:txBody>
      </p:sp>
      <p:sp>
        <p:nvSpPr>
          <p:cNvPr id="3" name="Rechteck 2">
            <a:extLst>
              <a:ext uri="{FF2B5EF4-FFF2-40B4-BE49-F238E27FC236}">
                <a16:creationId xmlns:a16="http://schemas.microsoft.com/office/drawing/2014/main" id="{E4221B9B-CC24-55C9-3208-32473FCB7CA1}"/>
              </a:ext>
            </a:extLst>
          </p:cNvPr>
          <p:cNvSpPr/>
          <p:nvPr/>
        </p:nvSpPr>
        <p:spPr>
          <a:xfrm>
            <a:off x="338088" y="2205889"/>
            <a:ext cx="6036209" cy="62552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solidFill>
                  <a:srgbClr val="004460"/>
                </a:solidFill>
              </a:rPr>
              <a:t>Einzahlung max. 7’056 CHF</a:t>
            </a:r>
            <a:endParaRPr lang="de-CH" b="1" dirty="0">
              <a:solidFill>
                <a:srgbClr val="004460"/>
              </a:solidFill>
            </a:endParaRPr>
          </a:p>
        </p:txBody>
      </p:sp>
      <p:sp>
        <p:nvSpPr>
          <p:cNvPr id="7" name="Rechteck 6">
            <a:extLst>
              <a:ext uri="{FF2B5EF4-FFF2-40B4-BE49-F238E27FC236}">
                <a16:creationId xmlns:a16="http://schemas.microsoft.com/office/drawing/2014/main" id="{C0B1BAB7-CBD4-78EA-4B70-54C9CDCD53F5}"/>
              </a:ext>
            </a:extLst>
          </p:cNvPr>
          <p:cNvSpPr/>
          <p:nvPr/>
        </p:nvSpPr>
        <p:spPr>
          <a:xfrm>
            <a:off x="338088" y="3428986"/>
            <a:ext cx="1587693" cy="73707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err="1">
                <a:solidFill>
                  <a:schemeClr val="bg1"/>
                </a:solidFill>
              </a:rPr>
              <a:t>Lebensver</a:t>
            </a:r>
            <a:r>
              <a:rPr lang="de-CH" dirty="0">
                <a:solidFill>
                  <a:schemeClr val="bg1"/>
                </a:solidFill>
              </a:rPr>
              <a:t>-sicherung</a:t>
            </a:r>
            <a:endParaRPr lang="de-CH" b="1" dirty="0">
              <a:solidFill>
                <a:schemeClr val="bg1"/>
              </a:solidFill>
            </a:endParaRPr>
          </a:p>
        </p:txBody>
      </p:sp>
      <p:sp>
        <p:nvSpPr>
          <p:cNvPr id="8" name="Rechteck 7">
            <a:extLst>
              <a:ext uri="{FF2B5EF4-FFF2-40B4-BE49-F238E27FC236}">
                <a16:creationId xmlns:a16="http://schemas.microsoft.com/office/drawing/2014/main" id="{96F5DC2F-31C9-18F2-A59E-E86BDD7091D5}"/>
              </a:ext>
            </a:extLst>
          </p:cNvPr>
          <p:cNvSpPr/>
          <p:nvPr/>
        </p:nvSpPr>
        <p:spPr>
          <a:xfrm>
            <a:off x="7138554" y="1944725"/>
            <a:ext cx="4947421" cy="8866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a:solidFill>
                  <a:srgbClr val="004460"/>
                </a:solidFill>
              </a:rPr>
              <a:t>Steuerersparnis</a:t>
            </a:r>
          </a:p>
          <a:p>
            <a:pPr algn="ctr"/>
            <a:r>
              <a:rPr lang="de-CH" dirty="0">
                <a:solidFill>
                  <a:srgbClr val="004460"/>
                </a:solidFill>
              </a:rPr>
              <a:t>GSS 22% = 1’552 CHF</a:t>
            </a:r>
          </a:p>
          <a:p>
            <a:pPr algn="ctr"/>
            <a:r>
              <a:rPr lang="de-CH" dirty="0">
                <a:solidFill>
                  <a:srgbClr val="004460"/>
                </a:solidFill>
              </a:rPr>
              <a:t>GSS 32% = 2’258 CHF</a:t>
            </a:r>
          </a:p>
        </p:txBody>
      </p:sp>
      <p:sp>
        <p:nvSpPr>
          <p:cNvPr id="11" name="Pfeil: nach unten 10">
            <a:extLst>
              <a:ext uri="{FF2B5EF4-FFF2-40B4-BE49-F238E27FC236}">
                <a16:creationId xmlns:a16="http://schemas.microsoft.com/office/drawing/2014/main" id="{46739A0C-315D-ECAD-15DA-1140AC51B3F8}"/>
              </a:ext>
            </a:extLst>
          </p:cNvPr>
          <p:cNvSpPr/>
          <p:nvPr/>
        </p:nvSpPr>
        <p:spPr>
          <a:xfrm>
            <a:off x="2974589" y="2966224"/>
            <a:ext cx="325582" cy="327953"/>
          </a:xfrm>
          <a:prstGeom prst="downArrow">
            <a:avLst/>
          </a:prstGeom>
          <a:noFill/>
          <a:ln>
            <a:solidFill>
              <a:srgbClr val="004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2" name="Pfeil: nach unten 11">
            <a:extLst>
              <a:ext uri="{FF2B5EF4-FFF2-40B4-BE49-F238E27FC236}">
                <a16:creationId xmlns:a16="http://schemas.microsoft.com/office/drawing/2014/main" id="{3574AB02-7725-60EC-D190-0ED51A918458}"/>
              </a:ext>
            </a:extLst>
          </p:cNvPr>
          <p:cNvSpPr/>
          <p:nvPr/>
        </p:nvSpPr>
        <p:spPr>
          <a:xfrm rot="16200000">
            <a:off x="6646032" y="2373985"/>
            <a:ext cx="325582" cy="327953"/>
          </a:xfrm>
          <a:prstGeom prst="downArrow">
            <a:avLst/>
          </a:prstGeom>
          <a:noFill/>
          <a:ln>
            <a:solidFill>
              <a:srgbClr val="004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7" name="Rechteck 16">
            <a:extLst>
              <a:ext uri="{FF2B5EF4-FFF2-40B4-BE49-F238E27FC236}">
                <a16:creationId xmlns:a16="http://schemas.microsoft.com/office/drawing/2014/main" id="{C7B4421E-F55E-2E0D-2900-C36230C14C35}"/>
              </a:ext>
            </a:extLst>
          </p:cNvPr>
          <p:cNvSpPr/>
          <p:nvPr/>
        </p:nvSpPr>
        <p:spPr>
          <a:xfrm>
            <a:off x="2199325" y="3428986"/>
            <a:ext cx="1908548" cy="737073"/>
          </a:xfrm>
          <a:prstGeom prst="rect">
            <a:avLst/>
          </a:prstGeom>
          <a:solidFill>
            <a:srgbClr val="FF0000"/>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solidFill>
                  <a:schemeClr val="bg1"/>
                </a:solidFill>
              </a:rPr>
              <a:t>Sparkonto</a:t>
            </a:r>
            <a:endParaRPr lang="de-CH" b="1" dirty="0">
              <a:solidFill>
                <a:schemeClr val="bg1"/>
              </a:solidFill>
            </a:endParaRPr>
          </a:p>
        </p:txBody>
      </p:sp>
      <p:sp>
        <p:nvSpPr>
          <p:cNvPr id="18" name="Rechteck 17">
            <a:extLst>
              <a:ext uri="{FF2B5EF4-FFF2-40B4-BE49-F238E27FC236}">
                <a16:creationId xmlns:a16="http://schemas.microsoft.com/office/drawing/2014/main" id="{70CA73C9-B172-EB2E-FC80-23FDDB958595}"/>
              </a:ext>
            </a:extLst>
          </p:cNvPr>
          <p:cNvSpPr/>
          <p:nvPr/>
        </p:nvSpPr>
        <p:spPr>
          <a:xfrm>
            <a:off x="4391891" y="3428986"/>
            <a:ext cx="1982406" cy="71977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solidFill>
                  <a:schemeClr val="bg1"/>
                </a:solidFill>
              </a:rPr>
              <a:t>Renditefonds</a:t>
            </a:r>
          </a:p>
        </p:txBody>
      </p:sp>
      <p:sp>
        <p:nvSpPr>
          <p:cNvPr id="19" name="Pfeil: nach unten 18">
            <a:extLst>
              <a:ext uri="{FF2B5EF4-FFF2-40B4-BE49-F238E27FC236}">
                <a16:creationId xmlns:a16="http://schemas.microsoft.com/office/drawing/2014/main" id="{F09491A8-26AD-A237-0745-E0DAB36AA862}"/>
              </a:ext>
            </a:extLst>
          </p:cNvPr>
          <p:cNvSpPr/>
          <p:nvPr/>
        </p:nvSpPr>
        <p:spPr>
          <a:xfrm>
            <a:off x="9612265" y="2966224"/>
            <a:ext cx="325582" cy="327953"/>
          </a:xfrm>
          <a:prstGeom prst="downArrow">
            <a:avLst/>
          </a:prstGeom>
          <a:noFill/>
          <a:ln>
            <a:solidFill>
              <a:srgbClr val="004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0" name="Rechteck 19">
            <a:extLst>
              <a:ext uri="{FF2B5EF4-FFF2-40B4-BE49-F238E27FC236}">
                <a16:creationId xmlns:a16="http://schemas.microsoft.com/office/drawing/2014/main" id="{4FA7945C-7DD3-F94B-DC11-5F4082387E71}"/>
              </a:ext>
            </a:extLst>
          </p:cNvPr>
          <p:cNvSpPr/>
          <p:nvPr/>
        </p:nvSpPr>
        <p:spPr>
          <a:xfrm>
            <a:off x="8783853" y="3411684"/>
            <a:ext cx="1982406" cy="73707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solidFill>
                  <a:srgbClr val="004460"/>
                </a:solidFill>
              </a:rPr>
              <a:t>Frei investieren</a:t>
            </a:r>
          </a:p>
        </p:txBody>
      </p:sp>
      <p:sp>
        <p:nvSpPr>
          <p:cNvPr id="21" name="Rechteck 20">
            <a:extLst>
              <a:ext uri="{FF2B5EF4-FFF2-40B4-BE49-F238E27FC236}">
                <a16:creationId xmlns:a16="http://schemas.microsoft.com/office/drawing/2014/main" id="{822C888C-15C6-957B-5647-67160621DF47}"/>
              </a:ext>
            </a:extLst>
          </p:cNvPr>
          <p:cNvSpPr/>
          <p:nvPr/>
        </p:nvSpPr>
        <p:spPr>
          <a:xfrm>
            <a:off x="4391891" y="4298374"/>
            <a:ext cx="976745" cy="73707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solidFill>
                  <a:schemeClr val="bg1"/>
                </a:solidFill>
              </a:rPr>
              <a:t>Aktiv</a:t>
            </a:r>
          </a:p>
        </p:txBody>
      </p:sp>
      <p:sp>
        <p:nvSpPr>
          <p:cNvPr id="22" name="Rechteck 21">
            <a:extLst>
              <a:ext uri="{FF2B5EF4-FFF2-40B4-BE49-F238E27FC236}">
                <a16:creationId xmlns:a16="http://schemas.microsoft.com/office/drawing/2014/main" id="{7375FC54-3DF3-95D5-BD4F-16EB88139D7D}"/>
              </a:ext>
            </a:extLst>
          </p:cNvPr>
          <p:cNvSpPr/>
          <p:nvPr/>
        </p:nvSpPr>
        <p:spPr>
          <a:xfrm>
            <a:off x="5402853" y="4298374"/>
            <a:ext cx="976745" cy="73707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solidFill>
                  <a:schemeClr val="bg1"/>
                </a:solidFill>
              </a:rPr>
              <a:t>Passiv</a:t>
            </a:r>
          </a:p>
        </p:txBody>
      </p:sp>
      <p:pic>
        <p:nvPicPr>
          <p:cNvPr id="1026" name="Picture 2" descr="Bern – Wikipedia">
            <a:extLst>
              <a:ext uri="{FF2B5EF4-FFF2-40B4-BE49-F238E27FC236}">
                <a16:creationId xmlns:a16="http://schemas.microsoft.com/office/drawing/2014/main" id="{C1AB7750-8638-5E2C-6D88-366580DB72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64053" y="1551851"/>
            <a:ext cx="695325" cy="842582"/>
          </a:xfrm>
          <a:prstGeom prst="rect">
            <a:avLst/>
          </a:prstGeom>
          <a:noFill/>
          <a:extLst>
            <a:ext uri="{909E8E84-426E-40DD-AFC4-6F175D3DCCD1}">
              <a14:hiddenFill xmlns:a14="http://schemas.microsoft.com/office/drawing/2010/main">
                <a:solidFill>
                  <a:srgbClr val="FFFFFF"/>
                </a:solidFill>
              </a14:hiddenFill>
            </a:ext>
          </a:extLst>
        </p:spPr>
      </p:pic>
      <p:sp>
        <p:nvSpPr>
          <p:cNvPr id="5" name="Sprechblase: oval 4">
            <a:extLst>
              <a:ext uri="{FF2B5EF4-FFF2-40B4-BE49-F238E27FC236}">
                <a16:creationId xmlns:a16="http://schemas.microsoft.com/office/drawing/2014/main" id="{0340EFA0-05F3-6643-5934-DC8F8606B097}"/>
              </a:ext>
            </a:extLst>
          </p:cNvPr>
          <p:cNvSpPr/>
          <p:nvPr/>
        </p:nvSpPr>
        <p:spPr>
          <a:xfrm>
            <a:off x="9682115" y="963406"/>
            <a:ext cx="1989185" cy="529691"/>
          </a:xfrm>
          <a:prstGeom prst="wedgeEllipseCallout">
            <a:avLst>
              <a:gd name="adj1" fmla="val 27689"/>
              <a:gd name="adj2" fmla="val 8048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200" dirty="0">
                <a:solidFill>
                  <a:srgbClr val="004460"/>
                </a:solidFill>
              </a:rPr>
              <a:t>Bei mir lohnt’s sich</a:t>
            </a:r>
          </a:p>
        </p:txBody>
      </p:sp>
      <p:sp>
        <p:nvSpPr>
          <p:cNvPr id="6" name="Foliennummernplatzhalter 5">
            <a:extLst>
              <a:ext uri="{FF2B5EF4-FFF2-40B4-BE49-F238E27FC236}">
                <a16:creationId xmlns:a16="http://schemas.microsoft.com/office/drawing/2014/main" id="{126B942C-1781-625D-3A3A-20DC21DC3D8B}"/>
              </a:ext>
            </a:extLst>
          </p:cNvPr>
          <p:cNvSpPr>
            <a:spLocks noGrp="1"/>
          </p:cNvSpPr>
          <p:nvPr>
            <p:ph type="sldNum" sz="quarter" idx="12"/>
          </p:nvPr>
        </p:nvSpPr>
        <p:spPr/>
        <p:txBody>
          <a:bodyPr/>
          <a:lstStyle/>
          <a:p>
            <a:fld id="{C457ADC7-274A-47E8-AAD9-968732228F3F}" type="slidenum">
              <a:rPr lang="de-CH" smtClean="0"/>
              <a:t>48</a:t>
            </a:fld>
            <a:endParaRPr lang="de-CH"/>
          </a:p>
        </p:txBody>
      </p:sp>
    </p:spTree>
    <p:extLst>
      <p:ext uri="{BB962C8B-B14F-4D97-AF65-F5344CB8AC3E}">
        <p14:creationId xmlns:p14="http://schemas.microsoft.com/office/powerpoint/2010/main" val="10119965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5121308A-B043-857B-758E-5C69F5FF6B72}"/>
              </a:ext>
            </a:extLst>
          </p:cNvPr>
          <p:cNvSpPr>
            <a:spLocks noGrp="1"/>
          </p:cNvSpPr>
          <p:nvPr>
            <p:ph type="title"/>
          </p:nvPr>
        </p:nvSpPr>
        <p:spPr/>
        <p:txBody>
          <a:bodyPr/>
          <a:lstStyle/>
          <a:p>
            <a:r>
              <a:rPr lang="de-CH" dirty="0"/>
              <a:t>Säule 3a</a:t>
            </a:r>
          </a:p>
        </p:txBody>
      </p:sp>
      <p:pic>
        <p:nvPicPr>
          <p:cNvPr id="6" name="Grafik 5">
            <a:extLst>
              <a:ext uri="{FF2B5EF4-FFF2-40B4-BE49-F238E27FC236}">
                <a16:creationId xmlns:a16="http://schemas.microsoft.com/office/drawing/2014/main" id="{969D3942-E4B6-2E61-E900-2DD776BF2401}"/>
              </a:ext>
            </a:extLst>
          </p:cNvPr>
          <p:cNvPicPr>
            <a:picLocks noChangeAspect="1"/>
          </p:cNvPicPr>
          <p:nvPr/>
        </p:nvPicPr>
        <p:blipFill>
          <a:blip r:embed="rId3"/>
          <a:stretch>
            <a:fillRect/>
          </a:stretch>
        </p:blipFill>
        <p:spPr>
          <a:xfrm>
            <a:off x="207818" y="1012006"/>
            <a:ext cx="8945347" cy="5790576"/>
          </a:xfrm>
          <a:prstGeom prst="rect">
            <a:avLst/>
          </a:prstGeom>
        </p:spPr>
      </p:pic>
      <p:pic>
        <p:nvPicPr>
          <p:cNvPr id="3" name="Grafik 2" descr="Ein Bild, das Muster, Quadrat, Symmetrie, Design enthält.&#10;&#10;Automatisch generierte Beschreibung">
            <a:hlinkClick r:id="rId4"/>
            <a:extLst>
              <a:ext uri="{FF2B5EF4-FFF2-40B4-BE49-F238E27FC236}">
                <a16:creationId xmlns:a16="http://schemas.microsoft.com/office/drawing/2014/main" id="{F1C29C29-FC90-DAFD-323C-7B9AA3B7EE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64775" y="2057401"/>
            <a:ext cx="1371599" cy="1371599"/>
          </a:xfrm>
          <a:prstGeom prst="rect">
            <a:avLst/>
          </a:prstGeom>
        </p:spPr>
      </p:pic>
      <p:sp>
        <p:nvSpPr>
          <p:cNvPr id="2" name="Textfeld 1">
            <a:extLst>
              <a:ext uri="{FF2B5EF4-FFF2-40B4-BE49-F238E27FC236}">
                <a16:creationId xmlns:a16="http://schemas.microsoft.com/office/drawing/2014/main" id="{72AB7ED7-6F8C-FC14-4AE4-493F3D65CBA6}"/>
              </a:ext>
            </a:extLst>
          </p:cNvPr>
          <p:cNvSpPr txBox="1"/>
          <p:nvPr/>
        </p:nvSpPr>
        <p:spPr>
          <a:xfrm>
            <a:off x="9467850" y="3429000"/>
            <a:ext cx="2629246" cy="307777"/>
          </a:xfrm>
          <a:prstGeom prst="rect">
            <a:avLst/>
          </a:prstGeom>
          <a:noFill/>
        </p:spPr>
        <p:txBody>
          <a:bodyPr wrap="none" rtlCol="0">
            <a:spAutoFit/>
          </a:bodyPr>
          <a:lstStyle/>
          <a:p>
            <a:r>
              <a:rPr lang="de-CH" sz="1400" dirty="0"/>
              <a:t>Die Lebensversicherungsfalle</a:t>
            </a:r>
          </a:p>
        </p:txBody>
      </p:sp>
      <p:sp>
        <p:nvSpPr>
          <p:cNvPr id="5" name="Foliennummernplatzhalter 4">
            <a:extLst>
              <a:ext uri="{FF2B5EF4-FFF2-40B4-BE49-F238E27FC236}">
                <a16:creationId xmlns:a16="http://schemas.microsoft.com/office/drawing/2014/main" id="{6DC5E757-D042-5675-BB27-12AAF0C3FBBB}"/>
              </a:ext>
            </a:extLst>
          </p:cNvPr>
          <p:cNvSpPr>
            <a:spLocks noGrp="1"/>
          </p:cNvSpPr>
          <p:nvPr>
            <p:ph type="sldNum" sz="quarter" idx="12"/>
          </p:nvPr>
        </p:nvSpPr>
        <p:spPr/>
        <p:txBody>
          <a:bodyPr/>
          <a:lstStyle/>
          <a:p>
            <a:fld id="{C457ADC7-274A-47E8-AAD9-968732228F3F}" type="slidenum">
              <a:rPr lang="de-CH" smtClean="0"/>
              <a:t>49</a:t>
            </a:fld>
            <a:endParaRPr lang="de-CH"/>
          </a:p>
        </p:txBody>
      </p:sp>
    </p:spTree>
    <p:extLst>
      <p:ext uri="{BB962C8B-B14F-4D97-AF65-F5344CB8AC3E}">
        <p14:creationId xmlns:p14="http://schemas.microsoft.com/office/powerpoint/2010/main" val="805978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5121308A-B043-857B-758E-5C69F5FF6B72}"/>
              </a:ext>
            </a:extLst>
          </p:cNvPr>
          <p:cNvSpPr>
            <a:spLocks noGrp="1"/>
          </p:cNvSpPr>
          <p:nvPr>
            <p:ph type="title"/>
          </p:nvPr>
        </p:nvSpPr>
        <p:spPr/>
        <p:txBody>
          <a:bodyPr/>
          <a:lstStyle/>
          <a:p>
            <a:r>
              <a:rPr lang="de-CH" dirty="0"/>
              <a:t>Über Geld sprechen</a:t>
            </a:r>
          </a:p>
        </p:txBody>
      </p:sp>
      <p:sp>
        <p:nvSpPr>
          <p:cNvPr id="7" name="Rechteck 6">
            <a:extLst>
              <a:ext uri="{FF2B5EF4-FFF2-40B4-BE49-F238E27FC236}">
                <a16:creationId xmlns:a16="http://schemas.microsoft.com/office/drawing/2014/main" id="{691649BC-D78F-CA7E-9220-E9CA4A97DE28}"/>
              </a:ext>
            </a:extLst>
          </p:cNvPr>
          <p:cNvSpPr/>
          <p:nvPr/>
        </p:nvSpPr>
        <p:spPr>
          <a:xfrm>
            <a:off x="193964" y="2294356"/>
            <a:ext cx="11511783" cy="551100"/>
          </a:xfrm>
          <a:prstGeom prst="rect">
            <a:avLst/>
          </a:prstGeom>
          <a:solidFill>
            <a:srgbClr val="FEE2DA"/>
          </a:solidFill>
          <a:ln>
            <a:solidFill>
              <a:srgbClr val="004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dirty="0">
                <a:solidFill>
                  <a:srgbClr val="004460"/>
                </a:solidFill>
              </a:rPr>
              <a:t>Wo stehst Du finanziell im Vergleich zu Deiner Peer Group auf einer Skala von 1 bis 10?</a:t>
            </a:r>
          </a:p>
        </p:txBody>
      </p:sp>
      <p:sp>
        <p:nvSpPr>
          <p:cNvPr id="8" name="Rechteck 7">
            <a:extLst>
              <a:ext uri="{FF2B5EF4-FFF2-40B4-BE49-F238E27FC236}">
                <a16:creationId xmlns:a16="http://schemas.microsoft.com/office/drawing/2014/main" id="{EC23C86C-FD6C-BB7C-EA7F-A95CEB2D4826}"/>
              </a:ext>
            </a:extLst>
          </p:cNvPr>
          <p:cNvSpPr/>
          <p:nvPr/>
        </p:nvSpPr>
        <p:spPr>
          <a:xfrm>
            <a:off x="193964" y="3194419"/>
            <a:ext cx="11511783" cy="646331"/>
          </a:xfrm>
          <a:prstGeom prst="rect">
            <a:avLst/>
          </a:prstGeom>
          <a:solidFill>
            <a:schemeClr val="tx1">
              <a:lumMod val="10000"/>
              <a:lumOff val="90000"/>
            </a:schemeClr>
          </a:solidFill>
          <a:ln>
            <a:solidFill>
              <a:srgbClr val="004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dirty="0">
                <a:solidFill>
                  <a:srgbClr val="004460"/>
                </a:solidFill>
              </a:rPr>
              <a:t>Wo stehst Du finanziell im Vergleich zu Deiner Peer Group zukünftig (unter Berücksichtigung Deiner Möglichkeit, wie Ausbildung, Eltern usw.) auf einer Skala von 1 bis 10?</a:t>
            </a:r>
          </a:p>
        </p:txBody>
      </p:sp>
      <p:sp>
        <p:nvSpPr>
          <p:cNvPr id="11" name="Textfeld 10">
            <a:extLst>
              <a:ext uri="{FF2B5EF4-FFF2-40B4-BE49-F238E27FC236}">
                <a16:creationId xmlns:a16="http://schemas.microsoft.com/office/drawing/2014/main" id="{EAD588C1-BD16-B85E-4B9C-902DF54CA7DD}"/>
              </a:ext>
            </a:extLst>
          </p:cNvPr>
          <p:cNvSpPr txBox="1"/>
          <p:nvPr/>
        </p:nvSpPr>
        <p:spPr>
          <a:xfrm>
            <a:off x="132285" y="1409536"/>
            <a:ext cx="2537874" cy="369332"/>
          </a:xfrm>
          <a:prstGeom prst="rect">
            <a:avLst/>
          </a:prstGeom>
          <a:noFill/>
        </p:spPr>
        <p:txBody>
          <a:bodyPr wrap="none" rtlCol="0">
            <a:spAutoFit/>
          </a:bodyPr>
          <a:lstStyle/>
          <a:p>
            <a:r>
              <a:rPr lang="de-CH" b="1" dirty="0"/>
              <a:t>Finanzielle Situation</a:t>
            </a:r>
          </a:p>
        </p:txBody>
      </p:sp>
      <p:sp>
        <p:nvSpPr>
          <p:cNvPr id="12" name="Textfeld 11">
            <a:extLst>
              <a:ext uri="{FF2B5EF4-FFF2-40B4-BE49-F238E27FC236}">
                <a16:creationId xmlns:a16="http://schemas.microsoft.com/office/drawing/2014/main" id="{13B6668B-F252-0B56-84A2-39A32AD2832F}"/>
              </a:ext>
            </a:extLst>
          </p:cNvPr>
          <p:cNvSpPr txBox="1"/>
          <p:nvPr/>
        </p:nvSpPr>
        <p:spPr>
          <a:xfrm>
            <a:off x="193964" y="4440381"/>
            <a:ext cx="1454244" cy="369332"/>
          </a:xfrm>
          <a:prstGeom prst="rect">
            <a:avLst/>
          </a:prstGeom>
          <a:noFill/>
        </p:spPr>
        <p:txBody>
          <a:bodyPr wrap="none" rtlCol="0">
            <a:spAutoFit/>
          </a:bodyPr>
          <a:lstStyle/>
          <a:p>
            <a:r>
              <a:rPr lang="de-CH" b="1" dirty="0"/>
              <a:t>Motivation</a:t>
            </a:r>
          </a:p>
        </p:txBody>
      </p:sp>
      <p:sp>
        <p:nvSpPr>
          <p:cNvPr id="14" name="Rechteck 13">
            <a:extLst>
              <a:ext uri="{FF2B5EF4-FFF2-40B4-BE49-F238E27FC236}">
                <a16:creationId xmlns:a16="http://schemas.microsoft.com/office/drawing/2014/main" id="{62C7323B-D0F7-1471-CC24-FDC9261F27F1}"/>
              </a:ext>
            </a:extLst>
          </p:cNvPr>
          <p:cNvSpPr/>
          <p:nvPr/>
        </p:nvSpPr>
        <p:spPr>
          <a:xfrm>
            <a:off x="193964" y="5086178"/>
            <a:ext cx="11511783" cy="587599"/>
          </a:xfrm>
          <a:prstGeom prst="rect">
            <a:avLst/>
          </a:prstGeom>
          <a:solidFill>
            <a:srgbClr val="4FFF8E"/>
          </a:solidFill>
          <a:ln>
            <a:solidFill>
              <a:srgbClr val="004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dirty="0">
                <a:solidFill>
                  <a:srgbClr val="004460"/>
                </a:solidFill>
              </a:rPr>
              <a:t>Welche Bedürfnisse verbindest Du mit Geld?</a:t>
            </a:r>
          </a:p>
        </p:txBody>
      </p:sp>
      <p:sp>
        <p:nvSpPr>
          <p:cNvPr id="2" name="Foliennummernplatzhalter 1">
            <a:extLst>
              <a:ext uri="{FF2B5EF4-FFF2-40B4-BE49-F238E27FC236}">
                <a16:creationId xmlns:a16="http://schemas.microsoft.com/office/drawing/2014/main" id="{2436762A-11A1-3B50-E0E4-98DF4FBD5B46}"/>
              </a:ext>
            </a:extLst>
          </p:cNvPr>
          <p:cNvSpPr>
            <a:spLocks noGrp="1"/>
          </p:cNvSpPr>
          <p:nvPr>
            <p:ph type="sldNum" sz="quarter" idx="12"/>
          </p:nvPr>
        </p:nvSpPr>
        <p:spPr/>
        <p:txBody>
          <a:bodyPr/>
          <a:lstStyle/>
          <a:p>
            <a:fld id="{C457ADC7-274A-47E8-AAD9-968732228F3F}" type="slidenum">
              <a:rPr lang="de-CH" smtClean="0"/>
              <a:t>5</a:t>
            </a:fld>
            <a:endParaRPr lang="de-CH"/>
          </a:p>
        </p:txBody>
      </p:sp>
    </p:spTree>
    <p:extLst>
      <p:ext uri="{BB962C8B-B14F-4D97-AF65-F5344CB8AC3E}">
        <p14:creationId xmlns:p14="http://schemas.microsoft.com/office/powerpoint/2010/main" val="1392771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7864444B-C789-ED22-0F42-C838F8F65898}"/>
              </a:ext>
            </a:extLst>
          </p:cNvPr>
          <p:cNvSpPr>
            <a:spLocks noGrp="1"/>
          </p:cNvSpPr>
          <p:nvPr>
            <p:ph type="title"/>
          </p:nvPr>
        </p:nvSpPr>
        <p:spPr/>
        <p:txBody>
          <a:bodyPr>
            <a:normAutofit/>
          </a:bodyPr>
          <a:lstStyle/>
          <a:p>
            <a:r>
              <a:rPr lang="de-CH" sz="4400" dirty="0"/>
              <a:t>Effiziente Märkte &amp; zufällige Spaziergänge</a:t>
            </a:r>
          </a:p>
        </p:txBody>
      </p:sp>
      <p:sp>
        <p:nvSpPr>
          <p:cNvPr id="5" name="Textplatzhalter 4">
            <a:extLst>
              <a:ext uri="{FF2B5EF4-FFF2-40B4-BE49-F238E27FC236}">
                <a16:creationId xmlns:a16="http://schemas.microsoft.com/office/drawing/2014/main" id="{537824A5-0A41-594E-87CC-B22CF394C486}"/>
              </a:ext>
            </a:extLst>
          </p:cNvPr>
          <p:cNvSpPr>
            <a:spLocks noGrp="1"/>
          </p:cNvSpPr>
          <p:nvPr>
            <p:ph type="body" idx="1"/>
          </p:nvPr>
        </p:nvSpPr>
        <p:spPr/>
        <p:txBody>
          <a:bodyPr/>
          <a:lstStyle/>
          <a:p>
            <a:r>
              <a:rPr lang="de-CH" dirty="0"/>
              <a:t>Du schlägst den Markt nicht</a:t>
            </a:r>
          </a:p>
        </p:txBody>
      </p:sp>
      <p:sp>
        <p:nvSpPr>
          <p:cNvPr id="2" name="Foliennummernplatzhalter 1">
            <a:extLst>
              <a:ext uri="{FF2B5EF4-FFF2-40B4-BE49-F238E27FC236}">
                <a16:creationId xmlns:a16="http://schemas.microsoft.com/office/drawing/2014/main" id="{690067F3-DAB7-FE38-DD29-2C6DEC76200D}"/>
              </a:ext>
            </a:extLst>
          </p:cNvPr>
          <p:cNvSpPr>
            <a:spLocks noGrp="1"/>
          </p:cNvSpPr>
          <p:nvPr>
            <p:ph type="sldNum" sz="quarter" idx="12"/>
          </p:nvPr>
        </p:nvSpPr>
        <p:spPr/>
        <p:txBody>
          <a:bodyPr/>
          <a:lstStyle/>
          <a:p>
            <a:fld id="{C457ADC7-274A-47E8-AAD9-968732228F3F}" type="slidenum">
              <a:rPr lang="de-CH" smtClean="0"/>
              <a:t>50</a:t>
            </a:fld>
            <a:endParaRPr lang="de-CH"/>
          </a:p>
        </p:txBody>
      </p:sp>
    </p:spTree>
    <p:extLst>
      <p:ext uri="{BB962C8B-B14F-4D97-AF65-F5344CB8AC3E}">
        <p14:creationId xmlns:p14="http://schemas.microsoft.com/office/powerpoint/2010/main" val="11882736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65A051AC-9E77-97C8-E775-B5ECD3CF8B9A}"/>
              </a:ext>
            </a:extLst>
          </p:cNvPr>
          <p:cNvSpPr>
            <a:spLocks noGrp="1"/>
          </p:cNvSpPr>
          <p:nvPr>
            <p:ph type="title"/>
          </p:nvPr>
        </p:nvSpPr>
        <p:spPr/>
        <p:txBody>
          <a:bodyPr/>
          <a:lstStyle/>
          <a:p>
            <a:r>
              <a:rPr lang="de-CH" dirty="0">
                <a:highlight>
                  <a:srgbClr val="004460"/>
                </a:highlight>
              </a:rPr>
              <a:t>Hypothese der effizienten Märkte</a:t>
            </a:r>
          </a:p>
        </p:txBody>
      </p:sp>
      <p:sp>
        <p:nvSpPr>
          <p:cNvPr id="7" name="Rechteck 6">
            <a:extLst>
              <a:ext uri="{FF2B5EF4-FFF2-40B4-BE49-F238E27FC236}">
                <a16:creationId xmlns:a16="http://schemas.microsoft.com/office/drawing/2014/main" id="{EBF79C4B-4105-97A0-FA52-49C507B6322E}"/>
              </a:ext>
            </a:extLst>
          </p:cNvPr>
          <p:cNvSpPr/>
          <p:nvPr/>
        </p:nvSpPr>
        <p:spPr>
          <a:xfrm>
            <a:off x="2216728" y="1198418"/>
            <a:ext cx="9654501" cy="443346"/>
          </a:xfrm>
          <a:prstGeom prst="rect">
            <a:avLst/>
          </a:prstGeom>
          <a:noFill/>
          <a:ln>
            <a:solidFill>
              <a:srgbClr val="004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de-CH" dirty="0">
                <a:solidFill>
                  <a:srgbClr val="004460"/>
                </a:solidFill>
              </a:rPr>
              <a:t>Marktpreise bilden alle (öffentlich zugänglichen) Informationen ab</a:t>
            </a:r>
          </a:p>
        </p:txBody>
      </p:sp>
      <p:sp>
        <p:nvSpPr>
          <p:cNvPr id="11" name="Rechteck 10">
            <a:extLst>
              <a:ext uri="{FF2B5EF4-FFF2-40B4-BE49-F238E27FC236}">
                <a16:creationId xmlns:a16="http://schemas.microsoft.com/office/drawing/2014/main" id="{2BE9E282-67AB-2DBF-A2EB-5C11B9815643}"/>
              </a:ext>
            </a:extLst>
          </p:cNvPr>
          <p:cNvSpPr/>
          <p:nvPr/>
        </p:nvSpPr>
        <p:spPr>
          <a:xfrm>
            <a:off x="2216727" y="3574950"/>
            <a:ext cx="9654502" cy="572257"/>
          </a:xfrm>
          <a:prstGeom prst="rect">
            <a:avLst/>
          </a:prstGeom>
          <a:noFill/>
          <a:ln>
            <a:solidFill>
              <a:srgbClr val="004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de-CH" dirty="0">
                <a:solidFill>
                  <a:srgbClr val="004460"/>
                </a:solidFill>
              </a:rPr>
              <a:t>Niemand schlägt den Markt über längere Zeit.</a:t>
            </a:r>
          </a:p>
          <a:p>
            <a:pPr marL="0" indent="0" algn="ctr">
              <a:buFont typeface="Arial" panose="020B0604020202020204" pitchFamily="34" charset="0"/>
              <a:buNone/>
            </a:pPr>
            <a:r>
              <a:rPr lang="de-CH" b="1" dirty="0">
                <a:solidFill>
                  <a:srgbClr val="004460"/>
                </a:solidFill>
              </a:rPr>
              <a:t>Technische Analysen, Fundamentale Analysen, Market Timing sind sinnlos.</a:t>
            </a:r>
          </a:p>
        </p:txBody>
      </p:sp>
      <p:sp>
        <p:nvSpPr>
          <p:cNvPr id="12" name="Rechteck 11">
            <a:extLst>
              <a:ext uri="{FF2B5EF4-FFF2-40B4-BE49-F238E27FC236}">
                <a16:creationId xmlns:a16="http://schemas.microsoft.com/office/drawing/2014/main" id="{7AA00C51-4168-C501-97A2-6492D5B16878}"/>
              </a:ext>
            </a:extLst>
          </p:cNvPr>
          <p:cNvSpPr/>
          <p:nvPr/>
        </p:nvSpPr>
        <p:spPr>
          <a:xfrm>
            <a:off x="2216730" y="4658711"/>
            <a:ext cx="9654501" cy="443346"/>
          </a:xfrm>
          <a:prstGeom prst="rect">
            <a:avLst/>
          </a:prstGeom>
          <a:noFill/>
          <a:ln>
            <a:solidFill>
              <a:srgbClr val="004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de-CH" dirty="0">
                <a:solidFill>
                  <a:srgbClr val="004460"/>
                </a:solidFill>
              </a:rPr>
              <a:t>Menschen nehmen Informationen unterschiedlich wahr</a:t>
            </a:r>
          </a:p>
        </p:txBody>
      </p:sp>
      <p:sp>
        <p:nvSpPr>
          <p:cNvPr id="13" name="Textfeld 12">
            <a:extLst>
              <a:ext uri="{FF2B5EF4-FFF2-40B4-BE49-F238E27FC236}">
                <a16:creationId xmlns:a16="http://schemas.microsoft.com/office/drawing/2014/main" id="{F7B89FAE-A8A0-A397-A376-CCBBDFBDCD24}"/>
              </a:ext>
            </a:extLst>
          </p:cNvPr>
          <p:cNvSpPr txBox="1"/>
          <p:nvPr/>
        </p:nvSpPr>
        <p:spPr>
          <a:xfrm>
            <a:off x="320771" y="1233055"/>
            <a:ext cx="708848" cy="369332"/>
          </a:xfrm>
          <a:prstGeom prst="rect">
            <a:avLst/>
          </a:prstGeom>
          <a:noFill/>
        </p:spPr>
        <p:txBody>
          <a:bodyPr wrap="none" rtlCol="0">
            <a:spAutoFit/>
          </a:bodyPr>
          <a:lstStyle/>
          <a:p>
            <a:r>
              <a:rPr lang="de-CH" b="1" dirty="0"/>
              <a:t>EMH</a:t>
            </a:r>
          </a:p>
        </p:txBody>
      </p:sp>
      <p:sp>
        <p:nvSpPr>
          <p:cNvPr id="14" name="Textfeld 13">
            <a:extLst>
              <a:ext uri="{FF2B5EF4-FFF2-40B4-BE49-F238E27FC236}">
                <a16:creationId xmlns:a16="http://schemas.microsoft.com/office/drawing/2014/main" id="{30AB1210-37AD-2FCE-6CEA-13F5C8646AE7}"/>
              </a:ext>
            </a:extLst>
          </p:cNvPr>
          <p:cNvSpPr txBox="1"/>
          <p:nvPr/>
        </p:nvSpPr>
        <p:spPr>
          <a:xfrm>
            <a:off x="343666" y="2876248"/>
            <a:ext cx="1449436" cy="369332"/>
          </a:xfrm>
          <a:prstGeom prst="rect">
            <a:avLst/>
          </a:prstGeom>
          <a:noFill/>
        </p:spPr>
        <p:txBody>
          <a:bodyPr wrap="none" rtlCol="0">
            <a:spAutoFit/>
          </a:bodyPr>
          <a:lstStyle/>
          <a:p>
            <a:r>
              <a:rPr lang="de-CH" b="1" dirty="0"/>
              <a:t>Implikation</a:t>
            </a:r>
          </a:p>
        </p:txBody>
      </p:sp>
      <p:sp>
        <p:nvSpPr>
          <p:cNvPr id="15" name="Textfeld 14">
            <a:extLst>
              <a:ext uri="{FF2B5EF4-FFF2-40B4-BE49-F238E27FC236}">
                <a16:creationId xmlns:a16="http://schemas.microsoft.com/office/drawing/2014/main" id="{277DD0C9-CCE3-65B3-F242-8EB5AA9D364F}"/>
              </a:ext>
            </a:extLst>
          </p:cNvPr>
          <p:cNvSpPr txBox="1"/>
          <p:nvPr/>
        </p:nvSpPr>
        <p:spPr>
          <a:xfrm>
            <a:off x="343666" y="4624572"/>
            <a:ext cx="787395" cy="369332"/>
          </a:xfrm>
          <a:prstGeom prst="rect">
            <a:avLst/>
          </a:prstGeom>
          <a:noFill/>
        </p:spPr>
        <p:txBody>
          <a:bodyPr wrap="none" rtlCol="0">
            <a:spAutoFit/>
          </a:bodyPr>
          <a:lstStyle/>
          <a:p>
            <a:r>
              <a:rPr lang="de-CH" b="1" dirty="0"/>
              <a:t>Kritik</a:t>
            </a:r>
          </a:p>
        </p:txBody>
      </p:sp>
      <p:sp>
        <p:nvSpPr>
          <p:cNvPr id="16" name="Rechteck 15">
            <a:extLst>
              <a:ext uri="{FF2B5EF4-FFF2-40B4-BE49-F238E27FC236}">
                <a16:creationId xmlns:a16="http://schemas.microsoft.com/office/drawing/2014/main" id="{0088EBFA-9443-3A25-C19F-2D45AD8DE2F8}"/>
              </a:ext>
            </a:extLst>
          </p:cNvPr>
          <p:cNvSpPr/>
          <p:nvPr/>
        </p:nvSpPr>
        <p:spPr>
          <a:xfrm>
            <a:off x="2216730" y="5235861"/>
            <a:ext cx="9654501" cy="443346"/>
          </a:xfrm>
          <a:prstGeom prst="rect">
            <a:avLst/>
          </a:prstGeom>
          <a:noFill/>
          <a:ln>
            <a:solidFill>
              <a:srgbClr val="004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de-CH" dirty="0">
                <a:solidFill>
                  <a:srgbClr val="004460"/>
                </a:solidFill>
              </a:rPr>
              <a:t>First </a:t>
            </a:r>
            <a:r>
              <a:rPr lang="de-CH" dirty="0" err="1">
                <a:solidFill>
                  <a:srgbClr val="004460"/>
                </a:solidFill>
              </a:rPr>
              <a:t>Mover</a:t>
            </a:r>
            <a:r>
              <a:rPr lang="de-CH" dirty="0">
                <a:solidFill>
                  <a:srgbClr val="004460"/>
                </a:solidFill>
              </a:rPr>
              <a:t> Advantage: Preise passen sich verzögert an neue Informationen an</a:t>
            </a:r>
          </a:p>
        </p:txBody>
      </p:sp>
      <p:sp>
        <p:nvSpPr>
          <p:cNvPr id="17" name="Rechteck 16">
            <a:extLst>
              <a:ext uri="{FF2B5EF4-FFF2-40B4-BE49-F238E27FC236}">
                <a16:creationId xmlns:a16="http://schemas.microsoft.com/office/drawing/2014/main" id="{A8D0E6B9-4988-CD44-EABE-4604E4ADFFDC}"/>
              </a:ext>
            </a:extLst>
          </p:cNvPr>
          <p:cNvSpPr/>
          <p:nvPr/>
        </p:nvSpPr>
        <p:spPr>
          <a:xfrm>
            <a:off x="2216729" y="5838678"/>
            <a:ext cx="9654501" cy="443346"/>
          </a:xfrm>
          <a:prstGeom prst="rect">
            <a:avLst/>
          </a:prstGeom>
          <a:noFill/>
          <a:ln>
            <a:solidFill>
              <a:srgbClr val="004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de-CH" dirty="0">
                <a:solidFill>
                  <a:srgbClr val="004460"/>
                </a:solidFill>
              </a:rPr>
              <a:t>Preise sind nicht objektiv und werden durch Emotionen beeinflusst</a:t>
            </a:r>
          </a:p>
        </p:txBody>
      </p:sp>
      <p:sp>
        <p:nvSpPr>
          <p:cNvPr id="3" name="Rechteck 2">
            <a:extLst>
              <a:ext uri="{FF2B5EF4-FFF2-40B4-BE49-F238E27FC236}">
                <a16:creationId xmlns:a16="http://schemas.microsoft.com/office/drawing/2014/main" id="{D2BF8F99-ABA7-B35F-6ADF-29C800A89E26}"/>
              </a:ext>
            </a:extLst>
          </p:cNvPr>
          <p:cNvSpPr/>
          <p:nvPr/>
        </p:nvSpPr>
        <p:spPr>
          <a:xfrm>
            <a:off x="2216728" y="1775568"/>
            <a:ext cx="9654501" cy="443346"/>
          </a:xfrm>
          <a:prstGeom prst="rect">
            <a:avLst/>
          </a:prstGeom>
          <a:noFill/>
          <a:ln>
            <a:solidFill>
              <a:srgbClr val="004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de-CH" dirty="0">
                <a:solidFill>
                  <a:srgbClr val="004460"/>
                </a:solidFill>
              </a:rPr>
              <a:t>Preisänderungen sind zufällig, Preisbewegungen sind unvorhersehbar</a:t>
            </a:r>
          </a:p>
        </p:txBody>
      </p:sp>
      <p:sp>
        <p:nvSpPr>
          <p:cNvPr id="5" name="Textfeld 4">
            <a:extLst>
              <a:ext uri="{FF2B5EF4-FFF2-40B4-BE49-F238E27FC236}">
                <a16:creationId xmlns:a16="http://schemas.microsoft.com/office/drawing/2014/main" id="{F89677C1-544C-514B-E8EE-26E867597DB6}"/>
              </a:ext>
            </a:extLst>
          </p:cNvPr>
          <p:cNvSpPr txBox="1"/>
          <p:nvPr/>
        </p:nvSpPr>
        <p:spPr>
          <a:xfrm>
            <a:off x="343667" y="1837914"/>
            <a:ext cx="1773434" cy="369332"/>
          </a:xfrm>
          <a:prstGeom prst="rect">
            <a:avLst/>
          </a:prstGeom>
          <a:noFill/>
        </p:spPr>
        <p:txBody>
          <a:bodyPr wrap="none" rtlCol="0">
            <a:spAutoFit/>
          </a:bodyPr>
          <a:lstStyle/>
          <a:p>
            <a:r>
              <a:rPr lang="de-CH" b="1" dirty="0"/>
              <a:t>Random Walk</a:t>
            </a:r>
          </a:p>
        </p:txBody>
      </p:sp>
      <p:sp>
        <p:nvSpPr>
          <p:cNvPr id="6" name="Rechteck 5">
            <a:extLst>
              <a:ext uri="{FF2B5EF4-FFF2-40B4-BE49-F238E27FC236}">
                <a16:creationId xmlns:a16="http://schemas.microsoft.com/office/drawing/2014/main" id="{FC5433A7-41F8-E8C6-456C-AFA4BF484B89}"/>
              </a:ext>
            </a:extLst>
          </p:cNvPr>
          <p:cNvSpPr/>
          <p:nvPr/>
        </p:nvSpPr>
        <p:spPr>
          <a:xfrm>
            <a:off x="2216727" y="2876248"/>
            <a:ext cx="9654502" cy="572257"/>
          </a:xfrm>
          <a:prstGeom prst="rect">
            <a:avLst/>
          </a:prstGeom>
          <a:noFill/>
          <a:ln>
            <a:solidFill>
              <a:srgbClr val="004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de-CH" dirty="0">
                <a:solidFill>
                  <a:srgbClr val="004460"/>
                </a:solidFill>
              </a:rPr>
              <a:t>Der Markt entrichtet eine risikogemässe Rendite. Darüber hinaus lassen sich langfristig keine Mehrrenditen erzielen.</a:t>
            </a:r>
          </a:p>
        </p:txBody>
      </p:sp>
      <p:sp>
        <p:nvSpPr>
          <p:cNvPr id="2" name="Foliennummernplatzhalter 1">
            <a:extLst>
              <a:ext uri="{FF2B5EF4-FFF2-40B4-BE49-F238E27FC236}">
                <a16:creationId xmlns:a16="http://schemas.microsoft.com/office/drawing/2014/main" id="{8DCF5933-3804-C337-7995-58F6F8CC6054}"/>
              </a:ext>
            </a:extLst>
          </p:cNvPr>
          <p:cNvSpPr>
            <a:spLocks noGrp="1"/>
          </p:cNvSpPr>
          <p:nvPr>
            <p:ph type="sldNum" sz="quarter" idx="12"/>
          </p:nvPr>
        </p:nvSpPr>
        <p:spPr>
          <a:xfrm>
            <a:off x="8610600" y="6585111"/>
            <a:ext cx="3245915" cy="215682"/>
          </a:xfrm>
        </p:spPr>
        <p:txBody>
          <a:bodyPr/>
          <a:lstStyle/>
          <a:p>
            <a:fld id="{C457ADC7-274A-47E8-AAD9-968732228F3F}" type="slidenum">
              <a:rPr lang="de-CH" smtClean="0"/>
              <a:t>51</a:t>
            </a:fld>
            <a:endParaRPr lang="de-CH"/>
          </a:p>
        </p:txBody>
      </p:sp>
    </p:spTree>
    <p:extLst>
      <p:ext uri="{BB962C8B-B14F-4D97-AF65-F5344CB8AC3E}">
        <p14:creationId xmlns:p14="http://schemas.microsoft.com/office/powerpoint/2010/main" val="6253323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65A051AC-9E77-97C8-E775-B5ECD3CF8B9A}"/>
              </a:ext>
            </a:extLst>
          </p:cNvPr>
          <p:cNvSpPr>
            <a:spLocks noGrp="1"/>
          </p:cNvSpPr>
          <p:nvPr>
            <p:ph type="title"/>
          </p:nvPr>
        </p:nvSpPr>
        <p:spPr/>
        <p:txBody>
          <a:bodyPr/>
          <a:lstStyle/>
          <a:p>
            <a:r>
              <a:rPr lang="de-CH" dirty="0"/>
              <a:t>Evidenz</a:t>
            </a:r>
          </a:p>
        </p:txBody>
      </p:sp>
      <p:sp>
        <p:nvSpPr>
          <p:cNvPr id="13" name="Textfeld 12">
            <a:extLst>
              <a:ext uri="{FF2B5EF4-FFF2-40B4-BE49-F238E27FC236}">
                <a16:creationId xmlns:a16="http://schemas.microsoft.com/office/drawing/2014/main" id="{F7B89FAE-A8A0-A397-A376-CCBBDFBDCD24}"/>
              </a:ext>
            </a:extLst>
          </p:cNvPr>
          <p:cNvSpPr txBox="1"/>
          <p:nvPr/>
        </p:nvSpPr>
        <p:spPr>
          <a:xfrm>
            <a:off x="320771" y="1233055"/>
            <a:ext cx="2871299" cy="369332"/>
          </a:xfrm>
          <a:prstGeom prst="rect">
            <a:avLst/>
          </a:prstGeom>
          <a:noFill/>
        </p:spPr>
        <p:txBody>
          <a:bodyPr wrap="none" rtlCol="0">
            <a:spAutoFit/>
          </a:bodyPr>
          <a:lstStyle/>
          <a:p>
            <a:r>
              <a:rPr lang="de-CH" b="1" dirty="0"/>
              <a:t>Empirische Beobachtung</a:t>
            </a:r>
          </a:p>
        </p:txBody>
      </p:sp>
      <p:sp>
        <p:nvSpPr>
          <p:cNvPr id="3" name="Textfeld 2">
            <a:extLst>
              <a:ext uri="{FF2B5EF4-FFF2-40B4-BE49-F238E27FC236}">
                <a16:creationId xmlns:a16="http://schemas.microsoft.com/office/drawing/2014/main" id="{070DAF10-220E-C95B-D669-D894A9241771}"/>
              </a:ext>
            </a:extLst>
          </p:cNvPr>
          <p:cNvSpPr txBox="1"/>
          <p:nvPr/>
        </p:nvSpPr>
        <p:spPr>
          <a:xfrm>
            <a:off x="343667" y="4395456"/>
            <a:ext cx="1713931" cy="369332"/>
          </a:xfrm>
          <a:prstGeom prst="rect">
            <a:avLst/>
          </a:prstGeom>
          <a:noFill/>
        </p:spPr>
        <p:txBody>
          <a:bodyPr wrap="none" rtlCol="0">
            <a:spAutoFit/>
          </a:bodyPr>
          <a:lstStyle/>
          <a:p>
            <a:r>
              <a:rPr lang="de-CH" b="1" dirty="0"/>
              <a:t>Implikation 1</a:t>
            </a:r>
          </a:p>
        </p:txBody>
      </p:sp>
      <p:sp>
        <p:nvSpPr>
          <p:cNvPr id="5" name="Textfeld 4">
            <a:extLst>
              <a:ext uri="{FF2B5EF4-FFF2-40B4-BE49-F238E27FC236}">
                <a16:creationId xmlns:a16="http://schemas.microsoft.com/office/drawing/2014/main" id="{53023321-06ED-A6FC-71C3-666E9DE43480}"/>
              </a:ext>
            </a:extLst>
          </p:cNvPr>
          <p:cNvSpPr txBox="1"/>
          <p:nvPr/>
        </p:nvSpPr>
        <p:spPr>
          <a:xfrm>
            <a:off x="320771" y="5531477"/>
            <a:ext cx="1713931" cy="369332"/>
          </a:xfrm>
          <a:prstGeom prst="rect">
            <a:avLst/>
          </a:prstGeom>
          <a:noFill/>
        </p:spPr>
        <p:txBody>
          <a:bodyPr wrap="none" rtlCol="0">
            <a:spAutoFit/>
          </a:bodyPr>
          <a:lstStyle/>
          <a:p>
            <a:r>
              <a:rPr lang="de-CH" b="1" dirty="0"/>
              <a:t>Implikation 2</a:t>
            </a:r>
          </a:p>
        </p:txBody>
      </p:sp>
      <p:sp>
        <p:nvSpPr>
          <p:cNvPr id="6" name="Textfeld 5">
            <a:extLst>
              <a:ext uri="{FF2B5EF4-FFF2-40B4-BE49-F238E27FC236}">
                <a16:creationId xmlns:a16="http://schemas.microsoft.com/office/drawing/2014/main" id="{302D4BBC-4871-DB41-CDA8-64116D963E69}"/>
              </a:ext>
            </a:extLst>
          </p:cNvPr>
          <p:cNvSpPr txBox="1"/>
          <p:nvPr/>
        </p:nvSpPr>
        <p:spPr>
          <a:xfrm>
            <a:off x="320771" y="4932071"/>
            <a:ext cx="7281545" cy="369332"/>
          </a:xfrm>
          <a:prstGeom prst="rect">
            <a:avLst/>
          </a:prstGeom>
          <a:noFill/>
        </p:spPr>
        <p:txBody>
          <a:bodyPr wrap="none" rtlCol="0">
            <a:spAutoFit/>
          </a:bodyPr>
          <a:lstStyle/>
          <a:p>
            <a:pPr marL="285750" indent="-285750">
              <a:buFont typeface="Arial" panose="020B0604020202020204" pitchFamily="34" charset="0"/>
              <a:buChar char="•"/>
            </a:pPr>
            <a:r>
              <a:rPr lang="de-CH" dirty="0"/>
              <a:t>Investiere Dein Geld in kostengünstige, passiv-verwaltete Funds</a:t>
            </a:r>
          </a:p>
        </p:txBody>
      </p:sp>
      <p:sp>
        <p:nvSpPr>
          <p:cNvPr id="7" name="Textfeld 6">
            <a:extLst>
              <a:ext uri="{FF2B5EF4-FFF2-40B4-BE49-F238E27FC236}">
                <a16:creationId xmlns:a16="http://schemas.microsoft.com/office/drawing/2014/main" id="{55816F38-8F10-64F1-66DF-63CCEE1E24C1}"/>
              </a:ext>
            </a:extLst>
          </p:cNvPr>
          <p:cNvSpPr txBox="1"/>
          <p:nvPr/>
        </p:nvSpPr>
        <p:spPr>
          <a:xfrm>
            <a:off x="320771" y="1642850"/>
            <a:ext cx="10362324" cy="2585323"/>
          </a:xfrm>
          <a:prstGeom prst="rect">
            <a:avLst/>
          </a:prstGeom>
          <a:noFill/>
        </p:spPr>
        <p:txBody>
          <a:bodyPr wrap="none" rtlCol="0">
            <a:spAutoFit/>
          </a:bodyPr>
          <a:lstStyle/>
          <a:p>
            <a:pPr marL="285750" indent="-285750">
              <a:buFont typeface="Arial" panose="020B0604020202020204" pitchFamily="34" charset="0"/>
              <a:buChar char="•"/>
            </a:pPr>
            <a:r>
              <a:rPr lang="de-CH" dirty="0"/>
              <a:t>Fonds-Manager können i.d.R. über längere Zeiträume keine Mehrrenditen erwirtschaften</a:t>
            </a:r>
          </a:p>
          <a:p>
            <a:pPr indent="266700"/>
            <a:r>
              <a:rPr lang="de-CH" dirty="0"/>
              <a:t>ohne höhere Risiken einzugehen</a:t>
            </a:r>
          </a:p>
          <a:p>
            <a:endParaRPr lang="de-CH" dirty="0"/>
          </a:p>
          <a:p>
            <a:pPr marL="285750" indent="-285750">
              <a:buFont typeface="Arial" panose="020B0604020202020204" pitchFamily="34" charset="0"/>
              <a:buChar char="•"/>
            </a:pPr>
            <a:r>
              <a:rPr lang="de-CH" dirty="0"/>
              <a:t>Das aktive suchen nach besseren Informationen</a:t>
            </a:r>
          </a:p>
          <a:p>
            <a:pPr indent="266700"/>
            <a:r>
              <a:rPr lang="de-CH" dirty="0"/>
              <a:t>und das Ausnützen von Preisabweichungen verursacht Kosten</a:t>
            </a:r>
          </a:p>
          <a:p>
            <a:endParaRPr lang="de-CH" dirty="0"/>
          </a:p>
          <a:p>
            <a:pPr marL="285750" indent="-285750">
              <a:buFont typeface="Arial" panose="020B0604020202020204" pitchFamily="34" charset="0"/>
              <a:buChar char="•"/>
            </a:pPr>
            <a:r>
              <a:rPr lang="de-CH" dirty="0"/>
              <a:t>Insbesondere nach diesen Kosten schneiden aktivverwaltete Funds schlechter ab</a:t>
            </a:r>
          </a:p>
          <a:p>
            <a:endParaRPr lang="de-CH" dirty="0"/>
          </a:p>
          <a:p>
            <a:pPr marL="285750" indent="-285750">
              <a:buFont typeface="Arial" panose="020B0604020202020204" pitchFamily="34" charset="0"/>
              <a:buChar char="•"/>
            </a:pPr>
            <a:r>
              <a:rPr lang="de-CH" dirty="0"/>
              <a:t>Vergangene Performance sagt nichts über die Zukunft aus</a:t>
            </a:r>
          </a:p>
        </p:txBody>
      </p:sp>
      <p:sp>
        <p:nvSpPr>
          <p:cNvPr id="8" name="Textfeld 7">
            <a:extLst>
              <a:ext uri="{FF2B5EF4-FFF2-40B4-BE49-F238E27FC236}">
                <a16:creationId xmlns:a16="http://schemas.microsoft.com/office/drawing/2014/main" id="{B015BA82-0891-3EFA-366A-C600FD6746DE}"/>
              </a:ext>
            </a:extLst>
          </p:cNvPr>
          <p:cNvSpPr txBox="1"/>
          <p:nvPr/>
        </p:nvSpPr>
        <p:spPr>
          <a:xfrm>
            <a:off x="343667" y="6005301"/>
            <a:ext cx="12156277" cy="369332"/>
          </a:xfrm>
          <a:prstGeom prst="rect">
            <a:avLst/>
          </a:prstGeom>
          <a:noFill/>
        </p:spPr>
        <p:txBody>
          <a:bodyPr wrap="none" rtlCol="0">
            <a:spAutoFit/>
          </a:bodyPr>
          <a:lstStyle/>
          <a:p>
            <a:pPr marL="285750" indent="-285750">
              <a:buFont typeface="Arial" panose="020B0604020202020204" pitchFamily="34" charset="0"/>
              <a:buChar char="•"/>
            </a:pPr>
            <a:r>
              <a:rPr lang="de-CH" dirty="0"/>
              <a:t>Setze nicht eigenständig auf einzelne Aktien, es sei denn aus Interesse oder wenn Du Geld nicht brauchst</a:t>
            </a:r>
          </a:p>
        </p:txBody>
      </p:sp>
      <p:sp>
        <p:nvSpPr>
          <p:cNvPr id="2" name="Foliennummernplatzhalter 1">
            <a:extLst>
              <a:ext uri="{FF2B5EF4-FFF2-40B4-BE49-F238E27FC236}">
                <a16:creationId xmlns:a16="http://schemas.microsoft.com/office/drawing/2014/main" id="{FAA7054A-DF5C-9129-AD3B-3B9E68B96EFA}"/>
              </a:ext>
            </a:extLst>
          </p:cNvPr>
          <p:cNvSpPr>
            <a:spLocks noGrp="1"/>
          </p:cNvSpPr>
          <p:nvPr>
            <p:ph type="sldNum" sz="quarter" idx="12"/>
          </p:nvPr>
        </p:nvSpPr>
        <p:spPr/>
        <p:txBody>
          <a:bodyPr/>
          <a:lstStyle/>
          <a:p>
            <a:fld id="{C457ADC7-274A-47E8-AAD9-968732228F3F}" type="slidenum">
              <a:rPr lang="de-CH" smtClean="0"/>
              <a:t>52</a:t>
            </a:fld>
            <a:endParaRPr lang="de-CH"/>
          </a:p>
        </p:txBody>
      </p:sp>
    </p:spTree>
    <p:extLst>
      <p:ext uri="{BB962C8B-B14F-4D97-AF65-F5344CB8AC3E}">
        <p14:creationId xmlns:p14="http://schemas.microsoft.com/office/powerpoint/2010/main" val="20906559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5121308A-B043-857B-758E-5C69F5FF6B72}"/>
              </a:ext>
            </a:extLst>
          </p:cNvPr>
          <p:cNvSpPr>
            <a:spLocks noGrp="1"/>
          </p:cNvSpPr>
          <p:nvPr>
            <p:ph type="title"/>
          </p:nvPr>
        </p:nvSpPr>
        <p:spPr/>
        <p:txBody>
          <a:bodyPr/>
          <a:lstStyle/>
          <a:p>
            <a:r>
              <a:rPr lang="de-CH" dirty="0"/>
              <a:t>Anwendungsfall: Säule 3a</a:t>
            </a:r>
          </a:p>
        </p:txBody>
      </p:sp>
      <p:graphicFrame>
        <p:nvGraphicFramePr>
          <p:cNvPr id="6" name="Tabelle 5">
            <a:extLst>
              <a:ext uri="{FF2B5EF4-FFF2-40B4-BE49-F238E27FC236}">
                <a16:creationId xmlns:a16="http://schemas.microsoft.com/office/drawing/2014/main" id="{6F1CEA0E-0F2A-98D0-CB89-8DCE1FD0B1EF}"/>
              </a:ext>
            </a:extLst>
          </p:cNvPr>
          <p:cNvGraphicFramePr>
            <a:graphicFrameLocks noGrp="1"/>
          </p:cNvGraphicFramePr>
          <p:nvPr>
            <p:extLst>
              <p:ext uri="{D42A27DB-BD31-4B8C-83A1-F6EECF244321}">
                <p14:modId xmlns:p14="http://schemas.microsoft.com/office/powerpoint/2010/main" val="926332655"/>
              </p:ext>
            </p:extLst>
          </p:nvPr>
        </p:nvGraphicFramePr>
        <p:xfrm>
          <a:off x="343667" y="1677862"/>
          <a:ext cx="11529679" cy="4475022"/>
        </p:xfrm>
        <a:graphic>
          <a:graphicData uri="http://schemas.openxmlformats.org/drawingml/2006/table">
            <a:tbl>
              <a:tblPr>
                <a:tableStyleId>{5940675A-B579-460E-94D1-54222C63F5DA}</a:tableStyleId>
              </a:tblPr>
              <a:tblGrid>
                <a:gridCol w="2467407">
                  <a:extLst>
                    <a:ext uri="{9D8B030D-6E8A-4147-A177-3AD203B41FA5}">
                      <a16:colId xmlns:a16="http://schemas.microsoft.com/office/drawing/2014/main" val="3102512726"/>
                    </a:ext>
                  </a:extLst>
                </a:gridCol>
                <a:gridCol w="2544298">
                  <a:extLst>
                    <a:ext uri="{9D8B030D-6E8A-4147-A177-3AD203B41FA5}">
                      <a16:colId xmlns:a16="http://schemas.microsoft.com/office/drawing/2014/main" val="2864569799"/>
                    </a:ext>
                  </a:extLst>
                </a:gridCol>
                <a:gridCol w="2840940">
                  <a:extLst>
                    <a:ext uri="{9D8B030D-6E8A-4147-A177-3AD203B41FA5}">
                      <a16:colId xmlns:a16="http://schemas.microsoft.com/office/drawing/2014/main" val="2939325038"/>
                    </a:ext>
                  </a:extLst>
                </a:gridCol>
                <a:gridCol w="1225678">
                  <a:extLst>
                    <a:ext uri="{9D8B030D-6E8A-4147-A177-3AD203B41FA5}">
                      <a16:colId xmlns:a16="http://schemas.microsoft.com/office/drawing/2014/main" val="2313688237"/>
                    </a:ext>
                  </a:extLst>
                </a:gridCol>
                <a:gridCol w="1225678">
                  <a:extLst>
                    <a:ext uri="{9D8B030D-6E8A-4147-A177-3AD203B41FA5}">
                      <a16:colId xmlns:a16="http://schemas.microsoft.com/office/drawing/2014/main" val="2157977487"/>
                    </a:ext>
                  </a:extLst>
                </a:gridCol>
                <a:gridCol w="1225678">
                  <a:extLst>
                    <a:ext uri="{9D8B030D-6E8A-4147-A177-3AD203B41FA5}">
                      <a16:colId xmlns:a16="http://schemas.microsoft.com/office/drawing/2014/main" val="1927742425"/>
                    </a:ext>
                  </a:extLst>
                </a:gridCol>
              </a:tblGrid>
              <a:tr h="3388165">
                <a:tc>
                  <a:txBody>
                    <a:bodyPr/>
                    <a:lstStyle/>
                    <a:p>
                      <a:pPr algn="l" fontAlgn="b"/>
                      <a:r>
                        <a:rPr lang="de-CH" sz="1300" u="none" strike="noStrike" dirty="0">
                          <a:effectLst/>
                        </a:rPr>
                        <a:t> </a:t>
                      </a:r>
                      <a:endParaRPr lang="de-CH" sz="1300" b="0" i="0" u="none" strike="noStrike" dirty="0">
                        <a:solidFill>
                          <a:srgbClr val="000000"/>
                        </a:solidFill>
                        <a:effectLst/>
                        <a:latin typeface="Calibri" panose="020F0502020204030204" pitchFamily="34" charset="0"/>
                      </a:endParaRPr>
                    </a:p>
                  </a:txBody>
                  <a:tcPr marL="4763" marR="4763" marT="4763" marB="0" anchor="b"/>
                </a:tc>
                <a:tc>
                  <a:txBody>
                    <a:bodyPr/>
                    <a:lstStyle/>
                    <a:p>
                      <a:pPr algn="l" fontAlgn="b"/>
                      <a:r>
                        <a:rPr lang="en-US" sz="1300" b="1" u="none" strike="noStrike" dirty="0">
                          <a:effectLst/>
                        </a:rPr>
                        <a:t>UBS</a:t>
                      </a:r>
                      <a:r>
                        <a:rPr lang="en-US" sz="1300" u="none" strike="noStrike" dirty="0">
                          <a:effectLst/>
                        </a:rPr>
                        <a:t> </a:t>
                      </a:r>
                      <a:r>
                        <a:rPr lang="en-US" sz="1300" u="none" strike="noStrike" dirty="0" err="1">
                          <a:effectLst/>
                        </a:rPr>
                        <a:t>Vitainvest</a:t>
                      </a:r>
                      <a:r>
                        <a:rPr lang="en-US" sz="1300" u="none" strike="noStrike" dirty="0">
                          <a:effectLst/>
                        </a:rPr>
                        <a:t> </a:t>
                      </a:r>
                      <a:r>
                        <a:rPr lang="en-US" sz="1300" u="none" strike="noStrike" dirty="0" err="1">
                          <a:effectLst/>
                        </a:rPr>
                        <a:t>Aktiv</a:t>
                      </a:r>
                      <a:endParaRPr lang="en-US" sz="1300" u="none" strike="noStrike" dirty="0">
                        <a:effectLst/>
                      </a:endParaRPr>
                    </a:p>
                    <a:p>
                      <a:pPr algn="l" fontAlgn="b"/>
                      <a:r>
                        <a:rPr lang="en-US" sz="1300" u="none" strike="noStrike" dirty="0">
                          <a:effectLst/>
                        </a:rPr>
                        <a:t>100 World Sustainable</a:t>
                      </a:r>
                      <a:endParaRPr lang="en-US" sz="1300" b="0" i="0" u="none" strike="noStrike" dirty="0">
                        <a:solidFill>
                          <a:srgbClr val="000000"/>
                        </a:solidFill>
                        <a:effectLst/>
                        <a:latin typeface="Calibri" panose="020F0502020204030204" pitchFamily="34" charset="0"/>
                      </a:endParaRPr>
                    </a:p>
                  </a:txBody>
                  <a:tcPr marL="4763" marR="4763" marT="4763" marB="0" vert="vert270" anchor="ctr" anchorCtr="1"/>
                </a:tc>
                <a:tc>
                  <a:txBody>
                    <a:bodyPr/>
                    <a:lstStyle/>
                    <a:p>
                      <a:pPr algn="l" fontAlgn="b"/>
                      <a:r>
                        <a:rPr lang="en-US" sz="1300" b="1" u="none" strike="noStrike" dirty="0">
                          <a:effectLst/>
                        </a:rPr>
                        <a:t>UBS</a:t>
                      </a:r>
                      <a:r>
                        <a:rPr lang="en-US" sz="1300" u="none" strike="noStrike" dirty="0">
                          <a:effectLst/>
                        </a:rPr>
                        <a:t> </a:t>
                      </a:r>
                      <a:r>
                        <a:rPr lang="en-US" sz="1300" u="none" strike="noStrike" dirty="0" err="1">
                          <a:effectLst/>
                        </a:rPr>
                        <a:t>Vitainvest</a:t>
                      </a:r>
                      <a:r>
                        <a:rPr lang="en-US" sz="1300" u="none" strike="noStrike" dirty="0">
                          <a:effectLst/>
                        </a:rPr>
                        <a:t> </a:t>
                      </a:r>
                      <a:r>
                        <a:rPr lang="en-US" sz="1300" u="none" strike="noStrike" dirty="0" err="1">
                          <a:effectLst/>
                        </a:rPr>
                        <a:t>Passiv</a:t>
                      </a:r>
                      <a:endParaRPr lang="en-US" sz="1300" u="none" strike="noStrike" dirty="0">
                        <a:effectLst/>
                      </a:endParaRPr>
                    </a:p>
                    <a:p>
                      <a:pPr algn="l" fontAlgn="b"/>
                      <a:r>
                        <a:rPr lang="en-US" sz="1300" u="none" strike="noStrike" dirty="0">
                          <a:effectLst/>
                        </a:rPr>
                        <a:t>100 World Sustainable</a:t>
                      </a:r>
                      <a:endParaRPr lang="en-US" sz="1300" b="0" i="0" u="none" strike="noStrike" dirty="0">
                        <a:solidFill>
                          <a:srgbClr val="000000"/>
                        </a:solidFill>
                        <a:effectLst/>
                        <a:latin typeface="Calibri" panose="020F0502020204030204" pitchFamily="34" charset="0"/>
                      </a:endParaRPr>
                    </a:p>
                  </a:txBody>
                  <a:tcPr marL="4763" marR="4763" marT="4763" marB="0" vert="vert270" anchor="ctr" anchorCtr="1"/>
                </a:tc>
                <a:tc>
                  <a:txBody>
                    <a:bodyPr/>
                    <a:lstStyle/>
                    <a:p>
                      <a:pPr algn="l" fontAlgn="b"/>
                      <a:r>
                        <a:rPr lang="de-CH" sz="1300" b="1" u="none" strike="noStrike" dirty="0" err="1">
                          <a:effectLst/>
                        </a:rPr>
                        <a:t>Viac</a:t>
                      </a:r>
                      <a:r>
                        <a:rPr lang="de-CH" sz="1300" u="none" strike="noStrike" dirty="0">
                          <a:effectLst/>
                        </a:rPr>
                        <a:t> 3a Global Nachhaltig 100</a:t>
                      </a:r>
                      <a:endParaRPr lang="de-CH" sz="1300" b="0" i="0" u="none" strike="noStrike" dirty="0">
                        <a:solidFill>
                          <a:srgbClr val="000000"/>
                        </a:solidFill>
                        <a:effectLst/>
                        <a:latin typeface="Calibri" panose="020F0502020204030204" pitchFamily="34" charset="0"/>
                      </a:endParaRPr>
                    </a:p>
                  </a:txBody>
                  <a:tcPr marL="4763" marR="4763" marT="4763" marB="0" vert="vert270" anchor="ctr" anchorCtr="1"/>
                </a:tc>
                <a:tc>
                  <a:txBody>
                    <a:bodyPr/>
                    <a:lstStyle/>
                    <a:p>
                      <a:pPr algn="l" fontAlgn="b"/>
                      <a:r>
                        <a:rPr lang="en-US" sz="1300" b="1" u="none" strike="noStrike" dirty="0">
                          <a:effectLst/>
                        </a:rPr>
                        <a:t>Frankly</a:t>
                      </a:r>
                      <a:r>
                        <a:rPr lang="en-US" sz="1300" u="none" strike="noStrike" dirty="0">
                          <a:effectLst/>
                        </a:rPr>
                        <a:t> Extreme 95 Index Sustainable</a:t>
                      </a:r>
                      <a:endParaRPr lang="en-US" sz="1300" b="0" i="0" u="none" strike="noStrike" dirty="0">
                        <a:solidFill>
                          <a:srgbClr val="000000"/>
                        </a:solidFill>
                        <a:effectLst/>
                        <a:latin typeface="Calibri" panose="020F0502020204030204" pitchFamily="34" charset="0"/>
                      </a:endParaRPr>
                    </a:p>
                  </a:txBody>
                  <a:tcPr marL="4763" marR="4763" marT="4763" marB="0" vert="vert270" anchor="ctr" anchorCtr="1"/>
                </a:tc>
                <a:tc>
                  <a:txBody>
                    <a:bodyPr/>
                    <a:lstStyle/>
                    <a:p>
                      <a:pPr algn="l" fontAlgn="b"/>
                      <a:r>
                        <a:rPr lang="de-CH" sz="1300" b="1" u="none" strike="noStrike" dirty="0" err="1">
                          <a:effectLst/>
                        </a:rPr>
                        <a:t>finpension</a:t>
                      </a:r>
                      <a:r>
                        <a:rPr lang="de-CH" sz="1300" u="none" strike="noStrike" dirty="0">
                          <a:effectLst/>
                        </a:rPr>
                        <a:t> Global Nachhaltig 100</a:t>
                      </a:r>
                      <a:endParaRPr lang="de-CH" sz="1300" b="0" i="0" u="none" strike="noStrike" dirty="0">
                        <a:solidFill>
                          <a:srgbClr val="000000"/>
                        </a:solidFill>
                        <a:effectLst/>
                        <a:latin typeface="Calibri" panose="020F0502020204030204" pitchFamily="34" charset="0"/>
                      </a:endParaRPr>
                    </a:p>
                  </a:txBody>
                  <a:tcPr marL="4763" marR="4763" marT="4763" marB="0" vert="vert270" anchor="ctr" anchorCtr="1"/>
                </a:tc>
                <a:extLst>
                  <a:ext uri="{0D108BD9-81ED-4DB2-BD59-A6C34878D82A}">
                    <a16:rowId xmlns:a16="http://schemas.microsoft.com/office/drawing/2014/main" val="3587834583"/>
                  </a:ext>
                </a:extLst>
              </a:tr>
              <a:tr h="280194">
                <a:tc>
                  <a:txBody>
                    <a:bodyPr/>
                    <a:lstStyle/>
                    <a:p>
                      <a:pPr algn="l" fontAlgn="b"/>
                      <a:r>
                        <a:rPr lang="de-CH" sz="1300" u="none" strike="noStrike" dirty="0">
                          <a:effectLst/>
                        </a:rPr>
                        <a:t>Kosten </a:t>
                      </a:r>
                      <a:r>
                        <a:rPr lang="de-CH" sz="1300" u="none" strike="noStrike" dirty="0" err="1">
                          <a:effectLst/>
                        </a:rPr>
                        <a:t>p.a</a:t>
                      </a:r>
                      <a:endParaRPr lang="de-CH" sz="1300" b="0" i="0" u="none" strike="noStrike" dirty="0">
                        <a:solidFill>
                          <a:srgbClr val="000000"/>
                        </a:solidFill>
                        <a:effectLst/>
                        <a:latin typeface="Calibri" panose="020F0502020204030204" pitchFamily="34" charset="0"/>
                      </a:endParaRPr>
                    </a:p>
                  </a:txBody>
                  <a:tcPr marL="4763" marR="4763" marT="4763" marB="0" anchor="ctr"/>
                </a:tc>
                <a:tc>
                  <a:txBody>
                    <a:bodyPr/>
                    <a:lstStyle/>
                    <a:p>
                      <a:pPr algn="ctr" fontAlgn="b"/>
                      <a:r>
                        <a:rPr lang="de-CH" sz="1300" u="none" strike="noStrike" dirty="0">
                          <a:effectLst/>
                        </a:rPr>
                        <a:t>2.1% ++</a:t>
                      </a:r>
                      <a:endParaRPr lang="de-CH" sz="1300" b="0" i="0" u="none" strike="noStrike" dirty="0">
                        <a:solidFill>
                          <a:srgbClr val="000000"/>
                        </a:solidFill>
                        <a:effectLst/>
                        <a:latin typeface="Calibri" panose="020F0502020204030204" pitchFamily="34" charset="0"/>
                      </a:endParaRPr>
                    </a:p>
                  </a:txBody>
                  <a:tcPr marL="4763" marR="4763" marT="4763" marB="0" anchor="ctr"/>
                </a:tc>
                <a:tc>
                  <a:txBody>
                    <a:bodyPr/>
                    <a:lstStyle/>
                    <a:p>
                      <a:pPr algn="ctr" fontAlgn="b"/>
                      <a:r>
                        <a:rPr lang="de-CH" sz="1300" u="none" strike="noStrike" dirty="0">
                          <a:effectLst/>
                        </a:rPr>
                        <a:t>0.8% ++</a:t>
                      </a:r>
                      <a:endParaRPr lang="de-CH" sz="1300" b="0" i="0" u="none" strike="noStrike" dirty="0">
                        <a:solidFill>
                          <a:srgbClr val="000000"/>
                        </a:solidFill>
                        <a:effectLst/>
                        <a:latin typeface="Calibri" panose="020F0502020204030204" pitchFamily="34" charset="0"/>
                      </a:endParaRPr>
                    </a:p>
                  </a:txBody>
                  <a:tcPr marL="4763" marR="4763" marT="4763" marB="0" anchor="ctr"/>
                </a:tc>
                <a:tc>
                  <a:txBody>
                    <a:bodyPr/>
                    <a:lstStyle/>
                    <a:p>
                      <a:pPr algn="ctr" fontAlgn="b"/>
                      <a:r>
                        <a:rPr lang="de-CH" sz="1300" u="none" strike="noStrike" dirty="0">
                          <a:effectLst/>
                        </a:rPr>
                        <a:t> 0.43%</a:t>
                      </a:r>
                      <a:endParaRPr lang="de-CH" sz="1300" b="0" i="0" u="none" strike="noStrike" dirty="0">
                        <a:solidFill>
                          <a:srgbClr val="000000"/>
                        </a:solidFill>
                        <a:effectLst/>
                        <a:latin typeface="Calibri" panose="020F0502020204030204" pitchFamily="34" charset="0"/>
                      </a:endParaRPr>
                    </a:p>
                  </a:txBody>
                  <a:tcPr marL="4763" marR="4763" marT="4763" marB="0" anchor="ctr"/>
                </a:tc>
                <a:tc>
                  <a:txBody>
                    <a:bodyPr/>
                    <a:lstStyle/>
                    <a:p>
                      <a:pPr algn="ctr" fontAlgn="b"/>
                      <a:r>
                        <a:rPr lang="de-CH" sz="1300" u="none" strike="noStrike" dirty="0">
                          <a:effectLst/>
                        </a:rPr>
                        <a:t>0.45%</a:t>
                      </a:r>
                      <a:endParaRPr lang="de-CH" sz="1300" b="0" i="0" u="none" strike="noStrike" dirty="0">
                        <a:solidFill>
                          <a:srgbClr val="000000"/>
                        </a:solidFill>
                        <a:effectLst/>
                        <a:latin typeface="Calibri" panose="020F0502020204030204" pitchFamily="34" charset="0"/>
                      </a:endParaRPr>
                    </a:p>
                  </a:txBody>
                  <a:tcPr marL="4763" marR="4763" marT="4763" marB="0" anchor="ctr"/>
                </a:tc>
                <a:tc>
                  <a:txBody>
                    <a:bodyPr/>
                    <a:lstStyle/>
                    <a:p>
                      <a:pPr algn="ctr" fontAlgn="b"/>
                      <a:r>
                        <a:rPr lang="de-CH" sz="1300" u="none" strike="noStrike" dirty="0">
                          <a:effectLst/>
                        </a:rPr>
                        <a:t>0.39% </a:t>
                      </a:r>
                      <a:endParaRPr lang="de-CH" sz="1300" b="0" i="0" u="none" strike="noStrike" dirty="0">
                        <a:solidFill>
                          <a:srgbClr val="000000"/>
                        </a:solidFill>
                        <a:effectLst/>
                        <a:latin typeface="Calibri" panose="020F0502020204030204" pitchFamily="34" charset="0"/>
                      </a:endParaRPr>
                    </a:p>
                  </a:txBody>
                  <a:tcPr marL="4763" marR="4763" marT="4763" marB="0" anchor="ctr"/>
                </a:tc>
                <a:extLst>
                  <a:ext uri="{0D108BD9-81ED-4DB2-BD59-A6C34878D82A}">
                    <a16:rowId xmlns:a16="http://schemas.microsoft.com/office/drawing/2014/main" val="649982367"/>
                  </a:ext>
                </a:extLst>
              </a:tr>
              <a:tr h="526469">
                <a:tc>
                  <a:txBody>
                    <a:bodyPr/>
                    <a:lstStyle/>
                    <a:p>
                      <a:pPr algn="l" fontAlgn="b"/>
                      <a:r>
                        <a:rPr lang="de-CH" sz="1300" u="none" strike="noStrike" dirty="0">
                          <a:effectLst/>
                        </a:rPr>
                        <a:t>Kostenausweis</a:t>
                      </a:r>
                      <a:endParaRPr lang="de-CH" sz="1300" b="0" i="0" u="none" strike="noStrike" dirty="0">
                        <a:solidFill>
                          <a:srgbClr val="000000"/>
                        </a:solidFill>
                        <a:effectLst/>
                        <a:latin typeface="Calibri" panose="020F0502020204030204" pitchFamily="34" charset="0"/>
                      </a:endParaRPr>
                    </a:p>
                  </a:txBody>
                  <a:tcPr marL="4763" marR="4763" marT="4763" marB="0" anchor="ctr"/>
                </a:tc>
                <a:tc>
                  <a:txBody>
                    <a:bodyPr/>
                    <a:lstStyle/>
                    <a:p>
                      <a:pPr lvl="0" algn="ctr" fontAlgn="b"/>
                      <a:r>
                        <a:rPr lang="de-CH" sz="1300" u="none" strike="noStrike" dirty="0">
                          <a:effectLst/>
                        </a:rPr>
                        <a:t>intransparent, versteckt im KID</a:t>
                      </a:r>
                      <a:endParaRPr lang="de-CH" sz="1300" b="0" i="0" u="none" strike="noStrike" dirty="0">
                        <a:solidFill>
                          <a:srgbClr val="000000"/>
                        </a:solidFill>
                        <a:effectLst/>
                        <a:latin typeface="Calibri" panose="020F0502020204030204" pitchFamily="34" charset="0"/>
                      </a:endParaRPr>
                    </a:p>
                  </a:txBody>
                  <a:tcPr marL="4763" marR="4763" marT="4763" marB="0" anchor="ctr"/>
                </a:tc>
                <a:tc>
                  <a:txBody>
                    <a:bodyPr/>
                    <a:lstStyle/>
                    <a:p>
                      <a:pPr lvl="0" algn="ctr" fontAlgn="b"/>
                      <a:r>
                        <a:rPr lang="de-CH" sz="1300" u="none" strike="noStrike" dirty="0">
                          <a:effectLst/>
                        </a:rPr>
                        <a:t>intransparent, versteckt im KID</a:t>
                      </a:r>
                      <a:endParaRPr lang="de-CH" sz="1300" b="0" i="0" u="none" strike="noStrike" dirty="0">
                        <a:solidFill>
                          <a:srgbClr val="000000"/>
                        </a:solidFill>
                        <a:effectLst/>
                        <a:latin typeface="Calibri" panose="020F0502020204030204" pitchFamily="34" charset="0"/>
                      </a:endParaRPr>
                    </a:p>
                  </a:txBody>
                  <a:tcPr marL="4763" marR="4763" marT="4763" marB="0" anchor="ctr"/>
                </a:tc>
                <a:tc>
                  <a:txBody>
                    <a:bodyPr/>
                    <a:lstStyle/>
                    <a:p>
                      <a:pPr algn="ctr" fontAlgn="b"/>
                      <a:r>
                        <a:rPr lang="de-CH" sz="1300" u="none" strike="noStrike" dirty="0">
                          <a:effectLst/>
                        </a:rPr>
                        <a:t>Transparent, garantiert</a:t>
                      </a:r>
                      <a:endParaRPr lang="de-CH" sz="1300" b="0" i="0" u="none" strike="noStrike" dirty="0">
                        <a:solidFill>
                          <a:srgbClr val="000000"/>
                        </a:solidFill>
                        <a:effectLst/>
                        <a:latin typeface="Calibri" panose="020F0502020204030204" pitchFamily="34" charset="0"/>
                      </a:endParaRPr>
                    </a:p>
                  </a:txBody>
                  <a:tcPr marL="4763" marR="4763" marT="4763" marB="0" anchor="ctr"/>
                </a:tc>
                <a:tc>
                  <a:txBody>
                    <a:bodyPr/>
                    <a:lstStyle/>
                    <a:p>
                      <a:pPr algn="ctr" fontAlgn="b"/>
                      <a:r>
                        <a:rPr lang="de-CH" sz="1300" u="none" strike="noStrike" dirty="0">
                          <a:effectLst/>
                        </a:rPr>
                        <a:t>Transparent, garantiert</a:t>
                      </a:r>
                      <a:endParaRPr lang="de-CH" sz="1300" b="0" i="0" u="none" strike="noStrike" dirty="0">
                        <a:solidFill>
                          <a:srgbClr val="000000"/>
                        </a:solidFill>
                        <a:effectLst/>
                        <a:latin typeface="Calibri" panose="020F0502020204030204" pitchFamily="34" charset="0"/>
                      </a:endParaRPr>
                    </a:p>
                  </a:txBody>
                  <a:tcPr marL="4763" marR="4763" marT="4763" marB="0" anchor="ctr"/>
                </a:tc>
                <a:tc>
                  <a:txBody>
                    <a:bodyPr/>
                    <a:lstStyle/>
                    <a:p>
                      <a:pPr algn="ctr" fontAlgn="b"/>
                      <a:r>
                        <a:rPr lang="de-CH" sz="1300" u="none" strike="noStrike" dirty="0">
                          <a:effectLst/>
                        </a:rPr>
                        <a:t>Transparent, garantiert</a:t>
                      </a:r>
                      <a:endParaRPr lang="de-CH" sz="1300" b="0" i="0" u="none" strike="noStrike" dirty="0">
                        <a:solidFill>
                          <a:srgbClr val="000000"/>
                        </a:solidFill>
                        <a:effectLst/>
                        <a:latin typeface="Calibri" panose="020F0502020204030204" pitchFamily="34" charset="0"/>
                      </a:endParaRPr>
                    </a:p>
                  </a:txBody>
                  <a:tcPr marL="4763" marR="4763" marT="4763" marB="0" anchor="ctr"/>
                </a:tc>
                <a:extLst>
                  <a:ext uri="{0D108BD9-81ED-4DB2-BD59-A6C34878D82A}">
                    <a16:rowId xmlns:a16="http://schemas.microsoft.com/office/drawing/2014/main" val="150709459"/>
                  </a:ext>
                </a:extLst>
              </a:tr>
              <a:tr h="280194">
                <a:tc>
                  <a:txBody>
                    <a:bodyPr/>
                    <a:lstStyle/>
                    <a:p>
                      <a:pPr algn="l" fontAlgn="b"/>
                      <a:r>
                        <a:rPr lang="de-CH" sz="1300" u="none" strike="noStrike">
                          <a:effectLst/>
                        </a:rPr>
                        <a:t>Investment</a:t>
                      </a:r>
                      <a:endParaRPr lang="de-CH" sz="1300" b="0"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b"/>
                      <a:r>
                        <a:rPr lang="de-CH" sz="1300" u="none" strike="noStrike">
                          <a:effectLst/>
                        </a:rPr>
                        <a:t>aktiv</a:t>
                      </a:r>
                      <a:endParaRPr lang="de-CH" sz="1300" b="0"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b"/>
                      <a:r>
                        <a:rPr lang="de-CH" sz="1300" u="none" strike="noStrike" dirty="0">
                          <a:effectLst/>
                        </a:rPr>
                        <a:t>passiv</a:t>
                      </a:r>
                      <a:endParaRPr lang="de-CH" sz="1300" b="0" i="0" u="none" strike="noStrike" dirty="0">
                        <a:solidFill>
                          <a:srgbClr val="000000"/>
                        </a:solidFill>
                        <a:effectLst/>
                        <a:latin typeface="Calibri" panose="020F0502020204030204" pitchFamily="34" charset="0"/>
                      </a:endParaRPr>
                    </a:p>
                  </a:txBody>
                  <a:tcPr marL="4763" marR="4763" marT="4763" marB="0" anchor="ctr"/>
                </a:tc>
                <a:tc>
                  <a:txBody>
                    <a:bodyPr/>
                    <a:lstStyle/>
                    <a:p>
                      <a:pPr algn="ctr" fontAlgn="b"/>
                      <a:r>
                        <a:rPr lang="de-CH" sz="1300" u="none" strike="noStrike" dirty="0">
                          <a:effectLst/>
                        </a:rPr>
                        <a:t>passiv</a:t>
                      </a:r>
                      <a:endParaRPr lang="de-CH" sz="1300" b="0" i="0" u="none" strike="noStrike" dirty="0">
                        <a:solidFill>
                          <a:srgbClr val="000000"/>
                        </a:solidFill>
                        <a:effectLst/>
                        <a:latin typeface="Calibri" panose="020F0502020204030204" pitchFamily="34" charset="0"/>
                      </a:endParaRPr>
                    </a:p>
                  </a:txBody>
                  <a:tcPr marL="4763" marR="4763" marT="4763" marB="0" anchor="ctr"/>
                </a:tc>
                <a:tc>
                  <a:txBody>
                    <a:bodyPr/>
                    <a:lstStyle/>
                    <a:p>
                      <a:pPr algn="ctr" fontAlgn="b"/>
                      <a:r>
                        <a:rPr lang="de-CH" sz="1300" u="none" strike="noStrike" dirty="0">
                          <a:effectLst/>
                        </a:rPr>
                        <a:t>passiv</a:t>
                      </a:r>
                      <a:endParaRPr lang="de-CH" sz="1300" b="0" i="0" u="none" strike="noStrike" dirty="0">
                        <a:solidFill>
                          <a:srgbClr val="000000"/>
                        </a:solidFill>
                        <a:effectLst/>
                        <a:latin typeface="Calibri" panose="020F0502020204030204" pitchFamily="34" charset="0"/>
                      </a:endParaRPr>
                    </a:p>
                  </a:txBody>
                  <a:tcPr marL="4763" marR="4763" marT="4763" marB="0" anchor="ctr"/>
                </a:tc>
                <a:tc>
                  <a:txBody>
                    <a:bodyPr/>
                    <a:lstStyle/>
                    <a:p>
                      <a:pPr algn="ctr" fontAlgn="b"/>
                      <a:r>
                        <a:rPr lang="de-CH" sz="1300" u="none" strike="noStrike" dirty="0">
                          <a:effectLst/>
                        </a:rPr>
                        <a:t>passiv</a:t>
                      </a:r>
                      <a:endParaRPr lang="de-CH" sz="1300" b="0" i="0" u="none" strike="noStrike" dirty="0">
                        <a:solidFill>
                          <a:srgbClr val="000000"/>
                        </a:solidFill>
                        <a:effectLst/>
                        <a:latin typeface="Calibri" panose="020F0502020204030204" pitchFamily="34" charset="0"/>
                      </a:endParaRPr>
                    </a:p>
                  </a:txBody>
                  <a:tcPr marL="4763" marR="4763" marT="4763" marB="0" anchor="ctr"/>
                </a:tc>
                <a:extLst>
                  <a:ext uri="{0D108BD9-81ED-4DB2-BD59-A6C34878D82A}">
                    <a16:rowId xmlns:a16="http://schemas.microsoft.com/office/drawing/2014/main" val="3129416985"/>
                  </a:ext>
                </a:extLst>
              </a:tr>
            </a:tbl>
          </a:graphicData>
        </a:graphic>
      </p:graphicFrame>
      <p:sp>
        <p:nvSpPr>
          <p:cNvPr id="2" name="Foliennummernplatzhalter 1">
            <a:extLst>
              <a:ext uri="{FF2B5EF4-FFF2-40B4-BE49-F238E27FC236}">
                <a16:creationId xmlns:a16="http://schemas.microsoft.com/office/drawing/2014/main" id="{B59F0F42-3B72-392E-A1F1-117F9AF61498}"/>
              </a:ext>
            </a:extLst>
          </p:cNvPr>
          <p:cNvSpPr>
            <a:spLocks noGrp="1"/>
          </p:cNvSpPr>
          <p:nvPr>
            <p:ph type="sldNum" sz="quarter" idx="12"/>
          </p:nvPr>
        </p:nvSpPr>
        <p:spPr/>
        <p:txBody>
          <a:bodyPr/>
          <a:lstStyle/>
          <a:p>
            <a:fld id="{C457ADC7-274A-47E8-AAD9-968732228F3F}" type="slidenum">
              <a:rPr lang="de-CH" smtClean="0"/>
              <a:t>53</a:t>
            </a:fld>
            <a:endParaRPr lang="de-CH"/>
          </a:p>
        </p:txBody>
      </p:sp>
    </p:spTree>
    <p:extLst>
      <p:ext uri="{BB962C8B-B14F-4D97-AF65-F5344CB8AC3E}">
        <p14:creationId xmlns:p14="http://schemas.microsoft.com/office/powerpoint/2010/main" val="26860962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7E12BC1-17EB-6B4C-7240-DDD46991DBA4}"/>
              </a:ext>
            </a:extLst>
          </p:cNvPr>
          <p:cNvSpPr>
            <a:spLocks noGrp="1"/>
          </p:cNvSpPr>
          <p:nvPr>
            <p:ph type="title"/>
          </p:nvPr>
        </p:nvSpPr>
        <p:spPr/>
        <p:txBody>
          <a:bodyPr/>
          <a:lstStyle/>
          <a:p>
            <a:r>
              <a:rPr lang="de-CH" dirty="0"/>
              <a:t>Säule 3a</a:t>
            </a:r>
          </a:p>
        </p:txBody>
      </p:sp>
      <p:sp>
        <p:nvSpPr>
          <p:cNvPr id="2" name="Textfeld 1">
            <a:extLst>
              <a:ext uri="{FF2B5EF4-FFF2-40B4-BE49-F238E27FC236}">
                <a16:creationId xmlns:a16="http://schemas.microsoft.com/office/drawing/2014/main" id="{06A9F222-D1B6-B900-0451-026FB06B0E97}"/>
              </a:ext>
            </a:extLst>
          </p:cNvPr>
          <p:cNvSpPr txBox="1"/>
          <p:nvPr/>
        </p:nvSpPr>
        <p:spPr>
          <a:xfrm>
            <a:off x="178775" y="2581536"/>
            <a:ext cx="11098825" cy="1477328"/>
          </a:xfrm>
          <a:prstGeom prst="rect">
            <a:avLst/>
          </a:prstGeom>
          <a:noFill/>
          <a:ln>
            <a:solidFill>
              <a:srgbClr val="004460"/>
            </a:solidFill>
          </a:ln>
        </p:spPr>
        <p:txBody>
          <a:bodyPr wrap="square" rtlCol="0">
            <a:spAutoFit/>
          </a:bodyPr>
          <a:lstStyle/>
          <a:p>
            <a:r>
              <a:rPr lang="de-CH" b="1" dirty="0"/>
              <a:t>EMH &amp; Fund-Performance</a:t>
            </a:r>
          </a:p>
          <a:p>
            <a:pPr marL="285750" indent="-285750">
              <a:buFont typeface="Arial" panose="020B0604020202020204" pitchFamily="34" charset="0"/>
              <a:buChar char="•"/>
            </a:pPr>
            <a:r>
              <a:rPr lang="de-CH" dirty="0">
                <a:sym typeface="Wingdings" panose="05000000000000000000" pitchFamily="2" charset="2"/>
              </a:rPr>
              <a:t>Vergangene Performance sagt nichts über zukünftige Performance aus</a:t>
            </a:r>
          </a:p>
          <a:p>
            <a:pPr marL="285750" indent="-285750">
              <a:buFont typeface="Arial" panose="020B0604020202020204" pitchFamily="34" charset="0"/>
              <a:buChar char="•"/>
            </a:pPr>
            <a:r>
              <a:rPr lang="de-CH" dirty="0">
                <a:sym typeface="Wingdings" panose="05000000000000000000" pitchFamily="2" charset="2"/>
              </a:rPr>
              <a:t>Suche Dir einen Anbieter mit möglichst tiefen Gebühren</a:t>
            </a:r>
          </a:p>
          <a:p>
            <a:pPr marL="285750" indent="-285750">
              <a:buFont typeface="Arial" panose="020B0604020202020204" pitchFamily="34" charset="0"/>
              <a:buChar char="•"/>
            </a:pPr>
            <a:r>
              <a:rPr lang="de-CH" dirty="0">
                <a:sym typeface="Wingdings" panose="05000000000000000000" pitchFamily="2" charset="2"/>
              </a:rPr>
              <a:t>Suche Dir einen Fund mit möglichst tiefen Verwaltungskosten</a:t>
            </a:r>
          </a:p>
          <a:p>
            <a:pPr marL="285750" indent="-285750">
              <a:buFont typeface="Arial" panose="020B0604020202020204" pitchFamily="34" charset="0"/>
              <a:buChar char="•"/>
            </a:pPr>
            <a:r>
              <a:rPr lang="de-CH" dirty="0">
                <a:sym typeface="Wingdings" panose="05000000000000000000" pitchFamily="2" charset="2"/>
              </a:rPr>
              <a:t>3a-Ersparnisse können transferiert werden. </a:t>
            </a:r>
            <a:endParaRPr lang="de-CH" dirty="0"/>
          </a:p>
        </p:txBody>
      </p:sp>
      <p:sp>
        <p:nvSpPr>
          <p:cNvPr id="3" name="Textfeld 2">
            <a:extLst>
              <a:ext uri="{FF2B5EF4-FFF2-40B4-BE49-F238E27FC236}">
                <a16:creationId xmlns:a16="http://schemas.microsoft.com/office/drawing/2014/main" id="{B349C46D-E166-7B6A-30E6-6576B0C9036C}"/>
              </a:ext>
            </a:extLst>
          </p:cNvPr>
          <p:cNvSpPr txBox="1"/>
          <p:nvPr/>
        </p:nvSpPr>
        <p:spPr>
          <a:xfrm>
            <a:off x="178775" y="963946"/>
            <a:ext cx="11098825" cy="1477328"/>
          </a:xfrm>
          <a:prstGeom prst="rect">
            <a:avLst/>
          </a:prstGeom>
          <a:noFill/>
          <a:ln>
            <a:solidFill>
              <a:srgbClr val="004460"/>
            </a:solidFill>
          </a:ln>
        </p:spPr>
        <p:txBody>
          <a:bodyPr wrap="square" rtlCol="0">
            <a:spAutoFit/>
          </a:bodyPr>
          <a:lstStyle/>
          <a:p>
            <a:r>
              <a:rPr lang="de-CH" b="1" dirty="0"/>
              <a:t>Zeithorizont, Rendite und Risiko</a:t>
            </a:r>
          </a:p>
          <a:p>
            <a:pPr marL="285750" indent="-285750">
              <a:buFont typeface="Arial" panose="020B0604020202020204" pitchFamily="34" charset="0"/>
              <a:buChar char="•"/>
            </a:pPr>
            <a:r>
              <a:rPr lang="de-CH" dirty="0"/>
              <a:t>Über lange Zeiträume Regression zu einer «Normalrendite», extreme negative Abweichungen historisch nicht beobachtbar (keine Garantie für Zukunft)</a:t>
            </a:r>
          </a:p>
          <a:p>
            <a:pPr marL="285750" indent="-285750">
              <a:buFont typeface="Arial" panose="020B0604020202020204" pitchFamily="34" charset="0"/>
              <a:buChar char="•"/>
            </a:pPr>
            <a:r>
              <a:rPr lang="de-CH" dirty="0"/>
              <a:t>Kurzfristig starke Schwankungen</a:t>
            </a:r>
          </a:p>
          <a:p>
            <a:pPr marL="285750" indent="-285750">
              <a:buFont typeface="Arial" panose="020B0604020202020204" pitchFamily="34" charset="0"/>
              <a:buChar char="•"/>
            </a:pPr>
            <a:r>
              <a:rPr lang="de-CH" dirty="0"/>
              <a:t>Säule 3a = i.d.R. langfristig = aggressives Portfolio mit hohem Aktienanteil möglich</a:t>
            </a:r>
          </a:p>
        </p:txBody>
      </p:sp>
      <p:sp>
        <p:nvSpPr>
          <p:cNvPr id="6" name="Textfeld 5">
            <a:extLst>
              <a:ext uri="{FF2B5EF4-FFF2-40B4-BE49-F238E27FC236}">
                <a16:creationId xmlns:a16="http://schemas.microsoft.com/office/drawing/2014/main" id="{F15935B5-47B9-0873-6A2F-B9454FB8D4D6}"/>
              </a:ext>
            </a:extLst>
          </p:cNvPr>
          <p:cNvSpPr txBox="1"/>
          <p:nvPr/>
        </p:nvSpPr>
        <p:spPr>
          <a:xfrm>
            <a:off x="178775" y="4235498"/>
            <a:ext cx="11098824" cy="1200329"/>
          </a:xfrm>
          <a:prstGeom prst="rect">
            <a:avLst/>
          </a:prstGeom>
          <a:noFill/>
          <a:ln>
            <a:solidFill>
              <a:srgbClr val="004460"/>
            </a:solidFill>
          </a:ln>
        </p:spPr>
        <p:txBody>
          <a:bodyPr wrap="square" rtlCol="0">
            <a:spAutoFit/>
          </a:bodyPr>
          <a:lstStyle/>
          <a:p>
            <a:r>
              <a:rPr lang="de-CH" b="1" dirty="0"/>
              <a:t>Besteuerung bei Bezug</a:t>
            </a:r>
            <a:endParaRPr lang="de-CH" b="1" dirty="0">
              <a:sym typeface="Wingdings" panose="05000000000000000000" pitchFamily="2" charset="2"/>
            </a:endParaRPr>
          </a:p>
          <a:p>
            <a:pPr marL="285750" indent="-285750">
              <a:buFont typeface="Arial" panose="020B0604020202020204" pitchFamily="34" charset="0"/>
              <a:buChar char="•"/>
            </a:pPr>
            <a:r>
              <a:rPr lang="de-CH" dirty="0">
                <a:sym typeface="Wingdings" panose="05000000000000000000" pitchFamily="2" charset="2"/>
              </a:rPr>
              <a:t>Gestaffelter Bezug im Alter über 6 bis max. 11 Jahre möglich</a:t>
            </a:r>
          </a:p>
          <a:p>
            <a:pPr marL="285750" indent="-285750">
              <a:buFont typeface="Arial" panose="020B0604020202020204" pitchFamily="34" charset="0"/>
              <a:buChar char="•"/>
            </a:pPr>
            <a:r>
              <a:rPr lang="de-CH" dirty="0">
                <a:sym typeface="Wingdings" panose="05000000000000000000" pitchFamily="2" charset="2"/>
              </a:rPr>
              <a:t>Zählt als Einkommen. Je höher dieses, desto höherer Grenzsteuersatz</a:t>
            </a:r>
          </a:p>
          <a:p>
            <a:pPr marL="285750" indent="-285750">
              <a:buFont typeface="Arial" panose="020B0604020202020204" pitchFamily="34" charset="0"/>
              <a:buChar char="•"/>
            </a:pPr>
            <a:r>
              <a:rPr lang="de-CH" dirty="0">
                <a:sym typeface="Wingdings" panose="05000000000000000000" pitchFamily="2" charset="2"/>
              </a:rPr>
              <a:t>Einzahlungen frühzeitig auf diverse 3a-Konti aufteilen</a:t>
            </a:r>
            <a:endParaRPr lang="de-CH" dirty="0"/>
          </a:p>
        </p:txBody>
      </p:sp>
      <p:sp>
        <p:nvSpPr>
          <p:cNvPr id="9" name="Textfeld 8">
            <a:extLst>
              <a:ext uri="{FF2B5EF4-FFF2-40B4-BE49-F238E27FC236}">
                <a16:creationId xmlns:a16="http://schemas.microsoft.com/office/drawing/2014/main" id="{14C46D4D-7DAB-8195-3163-7D11C135830E}"/>
              </a:ext>
            </a:extLst>
          </p:cNvPr>
          <p:cNvSpPr txBox="1"/>
          <p:nvPr/>
        </p:nvSpPr>
        <p:spPr>
          <a:xfrm>
            <a:off x="178775" y="5608931"/>
            <a:ext cx="11098824" cy="923330"/>
          </a:xfrm>
          <a:prstGeom prst="rect">
            <a:avLst/>
          </a:prstGeom>
          <a:noFill/>
          <a:ln>
            <a:solidFill>
              <a:srgbClr val="004460"/>
            </a:solidFill>
          </a:ln>
        </p:spPr>
        <p:txBody>
          <a:bodyPr wrap="square" rtlCol="0">
            <a:spAutoFit/>
          </a:bodyPr>
          <a:lstStyle/>
          <a:p>
            <a:r>
              <a:rPr lang="de-CH" b="1" dirty="0"/>
              <a:t>Bezug</a:t>
            </a:r>
          </a:p>
          <a:p>
            <a:pPr marL="285750" indent="-285750">
              <a:buFont typeface="Arial" panose="020B0604020202020204" pitchFamily="34" charset="0"/>
              <a:buChar char="•"/>
            </a:pPr>
            <a:r>
              <a:rPr lang="de-CH" dirty="0">
                <a:sym typeface="Wingdings" panose="05000000000000000000" pitchFamily="2" charset="2"/>
              </a:rPr>
              <a:t>Für Emigration, Eigenheim, Selbstständigkeit, Alter</a:t>
            </a:r>
          </a:p>
          <a:p>
            <a:pPr marL="285750" indent="-285750">
              <a:buFont typeface="Arial" panose="020B0604020202020204" pitchFamily="34" charset="0"/>
              <a:buChar char="•"/>
            </a:pPr>
            <a:r>
              <a:rPr lang="de-CH" dirty="0">
                <a:sym typeface="Wingdings" panose="05000000000000000000" pitchFamily="2" charset="2"/>
              </a:rPr>
              <a:t>Wechsel auf weniger riskante Portfolien evtl. ratsam, wenn Bezug absehbar</a:t>
            </a:r>
            <a:endParaRPr lang="de-CH" dirty="0"/>
          </a:p>
        </p:txBody>
      </p:sp>
      <p:sp>
        <p:nvSpPr>
          <p:cNvPr id="5" name="Foliennummernplatzhalter 4">
            <a:extLst>
              <a:ext uri="{FF2B5EF4-FFF2-40B4-BE49-F238E27FC236}">
                <a16:creationId xmlns:a16="http://schemas.microsoft.com/office/drawing/2014/main" id="{EF49E7A4-3052-3584-5503-187FCF68E51E}"/>
              </a:ext>
            </a:extLst>
          </p:cNvPr>
          <p:cNvSpPr>
            <a:spLocks noGrp="1"/>
          </p:cNvSpPr>
          <p:nvPr>
            <p:ph type="sldNum" sz="quarter" idx="12"/>
          </p:nvPr>
        </p:nvSpPr>
        <p:spPr/>
        <p:txBody>
          <a:bodyPr/>
          <a:lstStyle/>
          <a:p>
            <a:fld id="{C457ADC7-274A-47E8-AAD9-968732228F3F}" type="slidenum">
              <a:rPr lang="de-CH" smtClean="0"/>
              <a:t>54</a:t>
            </a:fld>
            <a:endParaRPr lang="de-CH"/>
          </a:p>
        </p:txBody>
      </p:sp>
    </p:spTree>
    <p:extLst>
      <p:ext uri="{BB962C8B-B14F-4D97-AF65-F5344CB8AC3E}">
        <p14:creationId xmlns:p14="http://schemas.microsoft.com/office/powerpoint/2010/main" val="7166212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7864444B-C789-ED22-0F42-C838F8F65898}"/>
              </a:ext>
            </a:extLst>
          </p:cNvPr>
          <p:cNvSpPr>
            <a:spLocks noGrp="1"/>
          </p:cNvSpPr>
          <p:nvPr>
            <p:ph type="title"/>
          </p:nvPr>
        </p:nvSpPr>
        <p:spPr/>
        <p:txBody>
          <a:bodyPr/>
          <a:lstStyle/>
          <a:p>
            <a:r>
              <a:rPr lang="de-CH" dirty="0"/>
              <a:t>Interessenskonflikte</a:t>
            </a:r>
          </a:p>
        </p:txBody>
      </p:sp>
      <p:sp>
        <p:nvSpPr>
          <p:cNvPr id="5" name="Textplatzhalter 4">
            <a:extLst>
              <a:ext uri="{FF2B5EF4-FFF2-40B4-BE49-F238E27FC236}">
                <a16:creationId xmlns:a16="http://schemas.microsoft.com/office/drawing/2014/main" id="{537824A5-0A41-594E-87CC-B22CF394C486}"/>
              </a:ext>
            </a:extLst>
          </p:cNvPr>
          <p:cNvSpPr>
            <a:spLocks noGrp="1"/>
          </p:cNvSpPr>
          <p:nvPr>
            <p:ph type="body" idx="1"/>
          </p:nvPr>
        </p:nvSpPr>
        <p:spPr/>
        <p:txBody>
          <a:bodyPr/>
          <a:lstStyle/>
          <a:p>
            <a:r>
              <a:rPr lang="de-CH" dirty="0"/>
              <a:t>Überlege gut, auf wen Du hörst</a:t>
            </a:r>
          </a:p>
        </p:txBody>
      </p:sp>
      <p:sp>
        <p:nvSpPr>
          <p:cNvPr id="2" name="Foliennummernplatzhalter 1">
            <a:extLst>
              <a:ext uri="{FF2B5EF4-FFF2-40B4-BE49-F238E27FC236}">
                <a16:creationId xmlns:a16="http://schemas.microsoft.com/office/drawing/2014/main" id="{8A2F3939-4D06-9D28-0CF5-A637FE33832D}"/>
              </a:ext>
            </a:extLst>
          </p:cNvPr>
          <p:cNvSpPr>
            <a:spLocks noGrp="1"/>
          </p:cNvSpPr>
          <p:nvPr>
            <p:ph type="sldNum" sz="quarter" idx="12"/>
          </p:nvPr>
        </p:nvSpPr>
        <p:spPr/>
        <p:txBody>
          <a:bodyPr/>
          <a:lstStyle/>
          <a:p>
            <a:fld id="{C457ADC7-274A-47E8-AAD9-968732228F3F}" type="slidenum">
              <a:rPr lang="de-CH" smtClean="0"/>
              <a:t>55</a:t>
            </a:fld>
            <a:endParaRPr lang="de-CH"/>
          </a:p>
        </p:txBody>
      </p:sp>
    </p:spTree>
    <p:extLst>
      <p:ext uri="{BB962C8B-B14F-4D97-AF65-F5344CB8AC3E}">
        <p14:creationId xmlns:p14="http://schemas.microsoft.com/office/powerpoint/2010/main" val="6769198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21520252-8E0E-5F2D-0467-38FF03A8EA3C}"/>
              </a:ext>
            </a:extLst>
          </p:cNvPr>
          <p:cNvPicPr>
            <a:picLocks noChangeAspect="1"/>
          </p:cNvPicPr>
          <p:nvPr/>
        </p:nvPicPr>
        <p:blipFill>
          <a:blip r:embed="rId3"/>
          <a:stretch>
            <a:fillRect/>
          </a:stretch>
        </p:blipFill>
        <p:spPr>
          <a:xfrm>
            <a:off x="604081" y="1328556"/>
            <a:ext cx="10831437" cy="2600688"/>
          </a:xfrm>
          <a:prstGeom prst="rect">
            <a:avLst/>
          </a:prstGeom>
        </p:spPr>
      </p:pic>
      <p:sp>
        <p:nvSpPr>
          <p:cNvPr id="2" name="Foliennummernplatzhalter 1">
            <a:extLst>
              <a:ext uri="{FF2B5EF4-FFF2-40B4-BE49-F238E27FC236}">
                <a16:creationId xmlns:a16="http://schemas.microsoft.com/office/drawing/2014/main" id="{05194EE8-479A-A1A9-45DE-7E3DB9D73F84}"/>
              </a:ext>
            </a:extLst>
          </p:cNvPr>
          <p:cNvSpPr>
            <a:spLocks noGrp="1"/>
          </p:cNvSpPr>
          <p:nvPr>
            <p:ph type="sldNum" sz="quarter" idx="12"/>
          </p:nvPr>
        </p:nvSpPr>
        <p:spPr/>
        <p:txBody>
          <a:bodyPr/>
          <a:lstStyle/>
          <a:p>
            <a:fld id="{C457ADC7-274A-47E8-AAD9-968732228F3F}" type="slidenum">
              <a:rPr lang="de-CH" smtClean="0"/>
              <a:t>56</a:t>
            </a:fld>
            <a:endParaRPr lang="de-CH"/>
          </a:p>
        </p:txBody>
      </p:sp>
    </p:spTree>
    <p:extLst>
      <p:ext uri="{BB962C8B-B14F-4D97-AF65-F5344CB8AC3E}">
        <p14:creationId xmlns:p14="http://schemas.microsoft.com/office/powerpoint/2010/main" val="27701334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7864444B-C789-ED22-0F42-C838F8F65898}"/>
              </a:ext>
            </a:extLst>
          </p:cNvPr>
          <p:cNvSpPr>
            <a:spLocks noGrp="1"/>
          </p:cNvSpPr>
          <p:nvPr>
            <p:ph type="title"/>
          </p:nvPr>
        </p:nvSpPr>
        <p:spPr/>
        <p:txBody>
          <a:bodyPr/>
          <a:lstStyle/>
          <a:p>
            <a:r>
              <a:rPr lang="de-CH" dirty="0"/>
              <a:t>Der Notgroschen</a:t>
            </a:r>
          </a:p>
        </p:txBody>
      </p:sp>
      <p:sp>
        <p:nvSpPr>
          <p:cNvPr id="5" name="Textplatzhalter 4">
            <a:extLst>
              <a:ext uri="{FF2B5EF4-FFF2-40B4-BE49-F238E27FC236}">
                <a16:creationId xmlns:a16="http://schemas.microsoft.com/office/drawing/2014/main" id="{537824A5-0A41-594E-87CC-B22CF394C486}"/>
              </a:ext>
            </a:extLst>
          </p:cNvPr>
          <p:cNvSpPr>
            <a:spLocks noGrp="1"/>
          </p:cNvSpPr>
          <p:nvPr>
            <p:ph type="body" idx="1"/>
          </p:nvPr>
        </p:nvSpPr>
        <p:spPr/>
        <p:txBody>
          <a:bodyPr/>
          <a:lstStyle/>
          <a:p>
            <a:r>
              <a:rPr lang="de-CH" dirty="0"/>
              <a:t>Wie viel gehört aufs Sparkonto</a:t>
            </a:r>
          </a:p>
        </p:txBody>
      </p:sp>
      <p:sp>
        <p:nvSpPr>
          <p:cNvPr id="2" name="Foliennummernplatzhalter 1">
            <a:extLst>
              <a:ext uri="{FF2B5EF4-FFF2-40B4-BE49-F238E27FC236}">
                <a16:creationId xmlns:a16="http://schemas.microsoft.com/office/drawing/2014/main" id="{823CBD44-A11B-C4C4-1786-4F82B53887FE}"/>
              </a:ext>
            </a:extLst>
          </p:cNvPr>
          <p:cNvSpPr>
            <a:spLocks noGrp="1"/>
          </p:cNvSpPr>
          <p:nvPr>
            <p:ph type="sldNum" sz="quarter" idx="12"/>
          </p:nvPr>
        </p:nvSpPr>
        <p:spPr/>
        <p:txBody>
          <a:bodyPr/>
          <a:lstStyle/>
          <a:p>
            <a:fld id="{C457ADC7-274A-47E8-AAD9-968732228F3F}" type="slidenum">
              <a:rPr lang="de-CH" smtClean="0"/>
              <a:t>57</a:t>
            </a:fld>
            <a:endParaRPr lang="de-CH"/>
          </a:p>
        </p:txBody>
      </p:sp>
    </p:spTree>
    <p:extLst>
      <p:ext uri="{BB962C8B-B14F-4D97-AF65-F5344CB8AC3E}">
        <p14:creationId xmlns:p14="http://schemas.microsoft.com/office/powerpoint/2010/main" val="38244639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7E12BC1-17EB-6B4C-7240-DDD46991DBA4}"/>
              </a:ext>
            </a:extLst>
          </p:cNvPr>
          <p:cNvSpPr>
            <a:spLocks noGrp="1"/>
          </p:cNvSpPr>
          <p:nvPr>
            <p:ph type="title"/>
          </p:nvPr>
        </p:nvSpPr>
        <p:spPr/>
        <p:txBody>
          <a:bodyPr/>
          <a:lstStyle/>
          <a:p>
            <a:r>
              <a:rPr lang="de-CH" dirty="0"/>
              <a:t>Wie viel Geld gehört auf das Sparkonto?</a:t>
            </a:r>
          </a:p>
        </p:txBody>
      </p:sp>
      <p:sp>
        <p:nvSpPr>
          <p:cNvPr id="7" name="Textfeld 6">
            <a:extLst>
              <a:ext uri="{FF2B5EF4-FFF2-40B4-BE49-F238E27FC236}">
                <a16:creationId xmlns:a16="http://schemas.microsoft.com/office/drawing/2014/main" id="{EC654BE4-371D-8BA0-F4B0-6569025D33F8}"/>
              </a:ext>
            </a:extLst>
          </p:cNvPr>
          <p:cNvSpPr txBox="1"/>
          <p:nvPr/>
        </p:nvSpPr>
        <p:spPr>
          <a:xfrm>
            <a:off x="4160895" y="2822258"/>
            <a:ext cx="3359728" cy="369332"/>
          </a:xfrm>
          <a:prstGeom prst="rect">
            <a:avLst/>
          </a:prstGeom>
          <a:noFill/>
          <a:ln>
            <a:solidFill>
              <a:srgbClr val="004460"/>
            </a:solidFill>
          </a:ln>
        </p:spPr>
        <p:txBody>
          <a:bodyPr wrap="square" rtlCol="0">
            <a:spAutoFit/>
          </a:bodyPr>
          <a:lstStyle/>
          <a:p>
            <a:pPr algn="ctr"/>
            <a:r>
              <a:rPr lang="de-CH" dirty="0">
                <a:solidFill>
                  <a:srgbClr val="004460"/>
                </a:solidFill>
              </a:rPr>
              <a:t>Selbstbehalt</a:t>
            </a:r>
          </a:p>
        </p:txBody>
      </p:sp>
      <p:sp>
        <p:nvSpPr>
          <p:cNvPr id="8" name="Textfeld 7">
            <a:extLst>
              <a:ext uri="{FF2B5EF4-FFF2-40B4-BE49-F238E27FC236}">
                <a16:creationId xmlns:a16="http://schemas.microsoft.com/office/drawing/2014/main" id="{DF209CB7-E1E6-2982-5037-4C1174250853}"/>
              </a:ext>
            </a:extLst>
          </p:cNvPr>
          <p:cNvSpPr txBox="1"/>
          <p:nvPr/>
        </p:nvSpPr>
        <p:spPr>
          <a:xfrm>
            <a:off x="4160895" y="1973099"/>
            <a:ext cx="3359728" cy="369332"/>
          </a:xfrm>
          <a:prstGeom prst="rect">
            <a:avLst/>
          </a:prstGeom>
          <a:noFill/>
          <a:ln>
            <a:solidFill>
              <a:srgbClr val="004460"/>
            </a:solidFill>
          </a:ln>
        </p:spPr>
        <p:txBody>
          <a:bodyPr wrap="square" rtlCol="0">
            <a:spAutoFit/>
          </a:bodyPr>
          <a:lstStyle/>
          <a:p>
            <a:pPr algn="ctr"/>
            <a:r>
              <a:rPr lang="de-CH" dirty="0">
                <a:solidFill>
                  <a:srgbClr val="004460"/>
                </a:solidFill>
              </a:rPr>
              <a:t>Was davon ist versichert?</a:t>
            </a:r>
          </a:p>
        </p:txBody>
      </p:sp>
      <p:sp>
        <p:nvSpPr>
          <p:cNvPr id="3" name="Rechteck 2">
            <a:extLst>
              <a:ext uri="{FF2B5EF4-FFF2-40B4-BE49-F238E27FC236}">
                <a16:creationId xmlns:a16="http://schemas.microsoft.com/office/drawing/2014/main" id="{259B50BB-EDA9-64C5-9954-D5A0EC7DC3E1}"/>
              </a:ext>
            </a:extLst>
          </p:cNvPr>
          <p:cNvSpPr/>
          <p:nvPr/>
        </p:nvSpPr>
        <p:spPr>
          <a:xfrm>
            <a:off x="343668" y="1062409"/>
            <a:ext cx="7176955" cy="3693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solidFill>
                  <a:srgbClr val="004460"/>
                </a:solidFill>
              </a:rPr>
              <a:t>Für welchen </a:t>
            </a:r>
            <a:r>
              <a:rPr lang="de-CH" b="1" dirty="0">
                <a:solidFill>
                  <a:srgbClr val="004460"/>
                </a:solidFill>
              </a:rPr>
              <a:t>realistischen </a:t>
            </a:r>
            <a:r>
              <a:rPr lang="de-CH" b="1" dirty="0" err="1">
                <a:solidFill>
                  <a:srgbClr val="004460"/>
                </a:solidFill>
              </a:rPr>
              <a:t>Worst</a:t>
            </a:r>
            <a:r>
              <a:rPr lang="de-CH" b="1" dirty="0">
                <a:solidFill>
                  <a:srgbClr val="004460"/>
                </a:solidFill>
              </a:rPr>
              <a:t> Case </a:t>
            </a:r>
            <a:r>
              <a:rPr lang="de-CH" dirty="0">
                <a:solidFill>
                  <a:srgbClr val="004460"/>
                </a:solidFill>
              </a:rPr>
              <a:t>musst Du Dich wappnen?</a:t>
            </a:r>
          </a:p>
        </p:txBody>
      </p:sp>
      <p:sp>
        <p:nvSpPr>
          <p:cNvPr id="5" name="Textfeld 4">
            <a:extLst>
              <a:ext uri="{FF2B5EF4-FFF2-40B4-BE49-F238E27FC236}">
                <a16:creationId xmlns:a16="http://schemas.microsoft.com/office/drawing/2014/main" id="{E7C6505E-4925-9047-E42D-EB4D1AABE07A}"/>
              </a:ext>
            </a:extLst>
          </p:cNvPr>
          <p:cNvSpPr txBox="1"/>
          <p:nvPr/>
        </p:nvSpPr>
        <p:spPr>
          <a:xfrm>
            <a:off x="343667" y="1965630"/>
            <a:ext cx="3534809" cy="369332"/>
          </a:xfrm>
          <a:prstGeom prst="rect">
            <a:avLst/>
          </a:prstGeom>
          <a:noFill/>
          <a:ln>
            <a:solidFill>
              <a:srgbClr val="004460"/>
            </a:solidFill>
          </a:ln>
        </p:spPr>
        <p:txBody>
          <a:bodyPr wrap="square" rtlCol="0">
            <a:spAutoFit/>
          </a:bodyPr>
          <a:lstStyle/>
          <a:p>
            <a:pPr algn="ctr"/>
            <a:r>
              <a:rPr lang="de-CH" dirty="0">
                <a:solidFill>
                  <a:srgbClr val="004460"/>
                </a:solidFill>
              </a:rPr>
              <a:t>Was davon ist nicht versichert?</a:t>
            </a:r>
          </a:p>
        </p:txBody>
      </p:sp>
      <p:sp>
        <p:nvSpPr>
          <p:cNvPr id="12" name="Pfeil: nach unten 11">
            <a:extLst>
              <a:ext uri="{FF2B5EF4-FFF2-40B4-BE49-F238E27FC236}">
                <a16:creationId xmlns:a16="http://schemas.microsoft.com/office/drawing/2014/main" id="{D63BC70F-A271-E1E0-ED03-C9346C6FC68E}"/>
              </a:ext>
            </a:extLst>
          </p:cNvPr>
          <p:cNvSpPr/>
          <p:nvPr/>
        </p:nvSpPr>
        <p:spPr>
          <a:xfrm>
            <a:off x="2347395" y="1560616"/>
            <a:ext cx="136498" cy="240457"/>
          </a:xfrm>
          <a:prstGeom prst="downArrow">
            <a:avLst/>
          </a:prstGeom>
          <a:noFill/>
          <a:ln>
            <a:solidFill>
              <a:srgbClr val="004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3" name="Pfeil: nach unten 12">
            <a:extLst>
              <a:ext uri="{FF2B5EF4-FFF2-40B4-BE49-F238E27FC236}">
                <a16:creationId xmlns:a16="http://schemas.microsoft.com/office/drawing/2014/main" id="{1900517D-2C9A-777F-962C-63B64EA16F1B}"/>
              </a:ext>
            </a:extLst>
          </p:cNvPr>
          <p:cNvSpPr/>
          <p:nvPr/>
        </p:nvSpPr>
        <p:spPr>
          <a:xfrm>
            <a:off x="6260789" y="1523692"/>
            <a:ext cx="136498" cy="218925"/>
          </a:xfrm>
          <a:prstGeom prst="downArrow">
            <a:avLst/>
          </a:prstGeom>
          <a:noFill/>
          <a:ln>
            <a:solidFill>
              <a:srgbClr val="004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4" name="Rechteck 13">
            <a:extLst>
              <a:ext uri="{FF2B5EF4-FFF2-40B4-BE49-F238E27FC236}">
                <a16:creationId xmlns:a16="http://schemas.microsoft.com/office/drawing/2014/main" id="{093B0C5F-9A5B-0194-6DD7-20421724C861}"/>
              </a:ext>
            </a:extLst>
          </p:cNvPr>
          <p:cNvSpPr/>
          <p:nvPr/>
        </p:nvSpPr>
        <p:spPr>
          <a:xfrm>
            <a:off x="343667" y="3647898"/>
            <a:ext cx="7176956" cy="3693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err="1">
                <a:solidFill>
                  <a:srgbClr val="004460"/>
                </a:solidFill>
              </a:rPr>
              <a:t>Credible</a:t>
            </a:r>
            <a:r>
              <a:rPr lang="de-CH" dirty="0">
                <a:solidFill>
                  <a:srgbClr val="004460"/>
                </a:solidFill>
              </a:rPr>
              <a:t> </a:t>
            </a:r>
            <a:r>
              <a:rPr lang="de-CH" dirty="0" err="1">
                <a:solidFill>
                  <a:srgbClr val="004460"/>
                </a:solidFill>
              </a:rPr>
              <a:t>Worst</a:t>
            </a:r>
            <a:r>
              <a:rPr lang="de-CH" dirty="0">
                <a:solidFill>
                  <a:srgbClr val="004460"/>
                </a:solidFill>
              </a:rPr>
              <a:t> Case</a:t>
            </a:r>
          </a:p>
        </p:txBody>
      </p:sp>
      <p:sp>
        <p:nvSpPr>
          <p:cNvPr id="18" name="Rechteck 17">
            <a:extLst>
              <a:ext uri="{FF2B5EF4-FFF2-40B4-BE49-F238E27FC236}">
                <a16:creationId xmlns:a16="http://schemas.microsoft.com/office/drawing/2014/main" id="{5163D066-7BF5-BAA5-E2BD-19246E2CC4F5}"/>
              </a:ext>
            </a:extLst>
          </p:cNvPr>
          <p:cNvSpPr/>
          <p:nvPr/>
        </p:nvSpPr>
        <p:spPr>
          <a:xfrm>
            <a:off x="343667" y="4328106"/>
            <a:ext cx="7176953" cy="3693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solidFill>
                  <a:srgbClr val="004460"/>
                </a:solidFill>
              </a:rPr>
              <a:t>nächster Lohn, Kreditkarte, Familie und Freuen</a:t>
            </a:r>
          </a:p>
        </p:txBody>
      </p:sp>
      <p:sp>
        <p:nvSpPr>
          <p:cNvPr id="19" name="Textfeld 18">
            <a:extLst>
              <a:ext uri="{FF2B5EF4-FFF2-40B4-BE49-F238E27FC236}">
                <a16:creationId xmlns:a16="http://schemas.microsoft.com/office/drawing/2014/main" id="{EDCA863E-7677-C55D-D84B-9345574A5E47}"/>
              </a:ext>
            </a:extLst>
          </p:cNvPr>
          <p:cNvSpPr txBox="1"/>
          <p:nvPr/>
        </p:nvSpPr>
        <p:spPr>
          <a:xfrm>
            <a:off x="4160895" y="3998897"/>
            <a:ext cx="258404" cy="369332"/>
          </a:xfrm>
          <a:prstGeom prst="rect">
            <a:avLst/>
          </a:prstGeom>
          <a:noFill/>
        </p:spPr>
        <p:txBody>
          <a:bodyPr wrap="none" rtlCol="0">
            <a:spAutoFit/>
          </a:bodyPr>
          <a:lstStyle/>
          <a:p>
            <a:r>
              <a:rPr lang="de-CH" dirty="0"/>
              <a:t>-</a:t>
            </a:r>
          </a:p>
        </p:txBody>
      </p:sp>
      <p:sp>
        <p:nvSpPr>
          <p:cNvPr id="20" name="Textfeld 19">
            <a:extLst>
              <a:ext uri="{FF2B5EF4-FFF2-40B4-BE49-F238E27FC236}">
                <a16:creationId xmlns:a16="http://schemas.microsoft.com/office/drawing/2014/main" id="{8F1DA1D0-3F18-10DD-29FE-0D6D32FCBDA9}"/>
              </a:ext>
            </a:extLst>
          </p:cNvPr>
          <p:cNvSpPr txBox="1"/>
          <p:nvPr/>
        </p:nvSpPr>
        <p:spPr>
          <a:xfrm>
            <a:off x="4160895" y="4714846"/>
            <a:ext cx="316112" cy="369332"/>
          </a:xfrm>
          <a:prstGeom prst="rect">
            <a:avLst/>
          </a:prstGeom>
          <a:noFill/>
        </p:spPr>
        <p:txBody>
          <a:bodyPr wrap="none" rtlCol="0">
            <a:spAutoFit/>
          </a:bodyPr>
          <a:lstStyle/>
          <a:p>
            <a:r>
              <a:rPr lang="de-CH" dirty="0"/>
              <a:t>=</a:t>
            </a:r>
          </a:p>
        </p:txBody>
      </p:sp>
      <p:sp>
        <p:nvSpPr>
          <p:cNvPr id="21" name="Rechteck 20">
            <a:extLst>
              <a:ext uri="{FF2B5EF4-FFF2-40B4-BE49-F238E27FC236}">
                <a16:creationId xmlns:a16="http://schemas.microsoft.com/office/drawing/2014/main" id="{A94C89EE-0CFD-8D63-93FB-EAD786A0FE15}"/>
              </a:ext>
            </a:extLst>
          </p:cNvPr>
          <p:cNvSpPr/>
          <p:nvPr/>
        </p:nvSpPr>
        <p:spPr>
          <a:xfrm>
            <a:off x="353289" y="5145500"/>
            <a:ext cx="7176956" cy="3693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solidFill>
                  <a:srgbClr val="004460"/>
                </a:solidFill>
              </a:rPr>
              <a:t>Notgroschen</a:t>
            </a:r>
          </a:p>
        </p:txBody>
      </p:sp>
      <p:sp>
        <p:nvSpPr>
          <p:cNvPr id="22" name="Rechteck 21">
            <a:extLst>
              <a:ext uri="{FF2B5EF4-FFF2-40B4-BE49-F238E27FC236}">
                <a16:creationId xmlns:a16="http://schemas.microsoft.com/office/drawing/2014/main" id="{B4569824-57FB-C0D0-B294-93CDB3C8E82C}"/>
              </a:ext>
            </a:extLst>
          </p:cNvPr>
          <p:cNvSpPr/>
          <p:nvPr/>
        </p:nvSpPr>
        <p:spPr>
          <a:xfrm>
            <a:off x="1046017" y="5669295"/>
            <a:ext cx="6474603" cy="3693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solidFill>
                  <a:srgbClr val="004460"/>
                </a:solidFill>
              </a:rPr>
              <a:t>Geld für Steuerraten, Ferien u.a. kurzfristige Sonderposten</a:t>
            </a:r>
          </a:p>
        </p:txBody>
      </p:sp>
      <p:sp>
        <p:nvSpPr>
          <p:cNvPr id="23" name="Rechteck 22">
            <a:extLst>
              <a:ext uri="{FF2B5EF4-FFF2-40B4-BE49-F238E27FC236}">
                <a16:creationId xmlns:a16="http://schemas.microsoft.com/office/drawing/2014/main" id="{B52A2A0E-BD18-BCD4-5917-174BA6F38958}"/>
              </a:ext>
            </a:extLst>
          </p:cNvPr>
          <p:cNvSpPr/>
          <p:nvPr/>
        </p:nvSpPr>
        <p:spPr>
          <a:xfrm>
            <a:off x="1046017" y="6193091"/>
            <a:ext cx="6484228" cy="3693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solidFill>
                  <a:srgbClr val="004460"/>
                </a:solidFill>
              </a:rPr>
              <a:t>Zweckgebundene, konkrete Vorhaben</a:t>
            </a:r>
          </a:p>
        </p:txBody>
      </p:sp>
      <p:sp>
        <p:nvSpPr>
          <p:cNvPr id="24" name="Textfeld 23">
            <a:extLst>
              <a:ext uri="{FF2B5EF4-FFF2-40B4-BE49-F238E27FC236}">
                <a16:creationId xmlns:a16="http://schemas.microsoft.com/office/drawing/2014/main" id="{27A615CC-21CA-1C0A-E060-726EE82B48C9}"/>
              </a:ext>
            </a:extLst>
          </p:cNvPr>
          <p:cNvSpPr txBox="1"/>
          <p:nvPr/>
        </p:nvSpPr>
        <p:spPr>
          <a:xfrm>
            <a:off x="468658" y="5679389"/>
            <a:ext cx="316112" cy="369332"/>
          </a:xfrm>
          <a:prstGeom prst="rect">
            <a:avLst/>
          </a:prstGeom>
          <a:noFill/>
        </p:spPr>
        <p:txBody>
          <a:bodyPr wrap="none" rtlCol="0">
            <a:spAutoFit/>
          </a:bodyPr>
          <a:lstStyle/>
          <a:p>
            <a:r>
              <a:rPr lang="de-CH" dirty="0"/>
              <a:t>+</a:t>
            </a:r>
          </a:p>
        </p:txBody>
      </p:sp>
      <p:sp>
        <p:nvSpPr>
          <p:cNvPr id="25" name="Textfeld 24">
            <a:extLst>
              <a:ext uri="{FF2B5EF4-FFF2-40B4-BE49-F238E27FC236}">
                <a16:creationId xmlns:a16="http://schemas.microsoft.com/office/drawing/2014/main" id="{D3F4E40D-4DA8-CE84-91A7-E6F03E18C21F}"/>
              </a:ext>
            </a:extLst>
          </p:cNvPr>
          <p:cNvSpPr txBox="1"/>
          <p:nvPr/>
        </p:nvSpPr>
        <p:spPr>
          <a:xfrm>
            <a:off x="468658" y="6193091"/>
            <a:ext cx="316112" cy="369332"/>
          </a:xfrm>
          <a:prstGeom prst="rect">
            <a:avLst/>
          </a:prstGeom>
          <a:noFill/>
        </p:spPr>
        <p:txBody>
          <a:bodyPr wrap="none" rtlCol="0">
            <a:spAutoFit/>
          </a:bodyPr>
          <a:lstStyle/>
          <a:p>
            <a:r>
              <a:rPr lang="de-CH" dirty="0"/>
              <a:t>+</a:t>
            </a:r>
          </a:p>
        </p:txBody>
      </p:sp>
      <p:pic>
        <p:nvPicPr>
          <p:cNvPr id="2" name="Grafik 1" descr="Ein Bild, das Muster, Quadrat, Symmetrie, Rechteck enthält.&#10;&#10;Automatisch generierte Beschreibung">
            <a:hlinkClick r:id="rId3"/>
            <a:extLst>
              <a:ext uri="{FF2B5EF4-FFF2-40B4-BE49-F238E27FC236}">
                <a16:creationId xmlns:a16="http://schemas.microsoft.com/office/drawing/2014/main" id="{CD0FE2B1-0B25-F963-D813-5E741C07A0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79868" y="1260197"/>
            <a:ext cx="1140610" cy="1140610"/>
          </a:xfrm>
          <a:prstGeom prst="rect">
            <a:avLst/>
          </a:prstGeom>
        </p:spPr>
      </p:pic>
      <p:sp>
        <p:nvSpPr>
          <p:cNvPr id="6" name="Textfeld 5">
            <a:extLst>
              <a:ext uri="{FF2B5EF4-FFF2-40B4-BE49-F238E27FC236}">
                <a16:creationId xmlns:a16="http://schemas.microsoft.com/office/drawing/2014/main" id="{A5A7E2B8-371E-1149-7387-472DF552ECDF}"/>
              </a:ext>
            </a:extLst>
          </p:cNvPr>
          <p:cNvSpPr txBox="1"/>
          <p:nvPr/>
        </p:nvSpPr>
        <p:spPr>
          <a:xfrm>
            <a:off x="8907297" y="2509039"/>
            <a:ext cx="1874616" cy="276999"/>
          </a:xfrm>
          <a:prstGeom prst="rect">
            <a:avLst/>
          </a:prstGeom>
          <a:noFill/>
        </p:spPr>
        <p:txBody>
          <a:bodyPr wrap="none" rtlCol="0">
            <a:spAutoFit/>
          </a:bodyPr>
          <a:lstStyle/>
          <a:p>
            <a:r>
              <a:rPr lang="de-CH" sz="1200" dirty="0"/>
              <a:t>Weiterführender Artikel</a:t>
            </a:r>
          </a:p>
        </p:txBody>
      </p:sp>
      <p:sp>
        <p:nvSpPr>
          <p:cNvPr id="9" name="Pfeil: nach unten 8">
            <a:extLst>
              <a:ext uri="{FF2B5EF4-FFF2-40B4-BE49-F238E27FC236}">
                <a16:creationId xmlns:a16="http://schemas.microsoft.com/office/drawing/2014/main" id="{438BADD5-EB46-9C31-8C12-7ADEBFF4E348}"/>
              </a:ext>
            </a:extLst>
          </p:cNvPr>
          <p:cNvSpPr/>
          <p:nvPr/>
        </p:nvSpPr>
        <p:spPr>
          <a:xfrm>
            <a:off x="6260789" y="2504382"/>
            <a:ext cx="136498" cy="218925"/>
          </a:xfrm>
          <a:prstGeom prst="downArrow">
            <a:avLst/>
          </a:prstGeom>
          <a:noFill/>
          <a:ln>
            <a:solidFill>
              <a:srgbClr val="004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0" name="Pfeil: nach unten 9">
            <a:extLst>
              <a:ext uri="{FF2B5EF4-FFF2-40B4-BE49-F238E27FC236}">
                <a16:creationId xmlns:a16="http://schemas.microsoft.com/office/drawing/2014/main" id="{33652C9E-A2D8-2FAB-F7BE-9632C658470E}"/>
              </a:ext>
            </a:extLst>
          </p:cNvPr>
          <p:cNvSpPr/>
          <p:nvPr/>
        </p:nvSpPr>
        <p:spPr>
          <a:xfrm>
            <a:off x="6260789" y="3305509"/>
            <a:ext cx="136498" cy="218925"/>
          </a:xfrm>
          <a:prstGeom prst="downArrow">
            <a:avLst/>
          </a:prstGeom>
          <a:noFill/>
          <a:ln>
            <a:solidFill>
              <a:srgbClr val="004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1" name="Pfeil: nach unten 10">
            <a:extLst>
              <a:ext uri="{FF2B5EF4-FFF2-40B4-BE49-F238E27FC236}">
                <a16:creationId xmlns:a16="http://schemas.microsoft.com/office/drawing/2014/main" id="{CCCEEED2-22D4-19A2-0566-1ACB72192C97}"/>
              </a:ext>
            </a:extLst>
          </p:cNvPr>
          <p:cNvSpPr/>
          <p:nvPr/>
        </p:nvSpPr>
        <p:spPr>
          <a:xfrm>
            <a:off x="2347395" y="2550715"/>
            <a:ext cx="136498" cy="973719"/>
          </a:xfrm>
          <a:prstGeom prst="downArrow">
            <a:avLst/>
          </a:prstGeom>
          <a:noFill/>
          <a:ln>
            <a:solidFill>
              <a:srgbClr val="004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5" name="Foliennummernplatzhalter 14">
            <a:extLst>
              <a:ext uri="{FF2B5EF4-FFF2-40B4-BE49-F238E27FC236}">
                <a16:creationId xmlns:a16="http://schemas.microsoft.com/office/drawing/2014/main" id="{CA07A1BF-249D-823E-8378-BBD1FA20F48E}"/>
              </a:ext>
            </a:extLst>
          </p:cNvPr>
          <p:cNvSpPr>
            <a:spLocks noGrp="1"/>
          </p:cNvSpPr>
          <p:nvPr>
            <p:ph type="sldNum" sz="quarter" idx="12"/>
          </p:nvPr>
        </p:nvSpPr>
        <p:spPr/>
        <p:txBody>
          <a:bodyPr/>
          <a:lstStyle/>
          <a:p>
            <a:fld id="{C457ADC7-274A-47E8-AAD9-968732228F3F}" type="slidenum">
              <a:rPr lang="de-CH" smtClean="0"/>
              <a:t>58</a:t>
            </a:fld>
            <a:endParaRPr lang="de-CH"/>
          </a:p>
        </p:txBody>
      </p:sp>
    </p:spTree>
    <p:extLst>
      <p:ext uri="{BB962C8B-B14F-4D97-AF65-F5344CB8AC3E}">
        <p14:creationId xmlns:p14="http://schemas.microsoft.com/office/powerpoint/2010/main" val="18463679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448D621-2A38-1EB7-3192-DBACABC5E454}"/>
              </a:ext>
            </a:extLst>
          </p:cNvPr>
          <p:cNvSpPr>
            <a:spLocks noGrp="1"/>
          </p:cNvSpPr>
          <p:nvPr>
            <p:ph type="title"/>
          </p:nvPr>
        </p:nvSpPr>
        <p:spPr/>
        <p:txBody>
          <a:bodyPr/>
          <a:lstStyle/>
          <a:p>
            <a:r>
              <a:rPr lang="de-CH" dirty="0"/>
              <a:t>Realrendite auf Sparkonti</a:t>
            </a:r>
          </a:p>
        </p:txBody>
      </p:sp>
      <p:pic>
        <p:nvPicPr>
          <p:cNvPr id="7" name="Grafik 6">
            <a:extLst>
              <a:ext uri="{FF2B5EF4-FFF2-40B4-BE49-F238E27FC236}">
                <a16:creationId xmlns:a16="http://schemas.microsoft.com/office/drawing/2014/main" id="{8378EF44-DA5A-D473-7F5D-E6360E8CB12E}"/>
              </a:ext>
            </a:extLst>
          </p:cNvPr>
          <p:cNvPicPr>
            <a:picLocks noChangeAspect="1"/>
          </p:cNvPicPr>
          <p:nvPr/>
        </p:nvPicPr>
        <p:blipFill>
          <a:blip r:embed="rId3"/>
          <a:stretch>
            <a:fillRect/>
          </a:stretch>
        </p:blipFill>
        <p:spPr>
          <a:xfrm>
            <a:off x="440944" y="1282603"/>
            <a:ext cx="4597984" cy="3362905"/>
          </a:xfrm>
          <a:prstGeom prst="rect">
            <a:avLst/>
          </a:prstGeom>
        </p:spPr>
      </p:pic>
      <p:pic>
        <p:nvPicPr>
          <p:cNvPr id="9" name="Grafik 8">
            <a:extLst>
              <a:ext uri="{FF2B5EF4-FFF2-40B4-BE49-F238E27FC236}">
                <a16:creationId xmlns:a16="http://schemas.microsoft.com/office/drawing/2014/main" id="{6979EA41-BF88-9C0F-5056-3E2417509AB6}"/>
              </a:ext>
            </a:extLst>
          </p:cNvPr>
          <p:cNvPicPr>
            <a:picLocks noChangeAspect="1"/>
          </p:cNvPicPr>
          <p:nvPr/>
        </p:nvPicPr>
        <p:blipFill>
          <a:blip r:embed="rId4"/>
          <a:stretch>
            <a:fillRect/>
          </a:stretch>
        </p:blipFill>
        <p:spPr>
          <a:xfrm>
            <a:off x="5289969" y="1319805"/>
            <a:ext cx="5047291" cy="3288499"/>
          </a:xfrm>
          <a:prstGeom prst="rect">
            <a:avLst/>
          </a:prstGeom>
        </p:spPr>
      </p:pic>
      <p:sp>
        <p:nvSpPr>
          <p:cNvPr id="10" name="Textfeld 9">
            <a:extLst>
              <a:ext uri="{FF2B5EF4-FFF2-40B4-BE49-F238E27FC236}">
                <a16:creationId xmlns:a16="http://schemas.microsoft.com/office/drawing/2014/main" id="{695B125A-067D-AEA6-3662-A8D568226C38}"/>
              </a:ext>
            </a:extLst>
          </p:cNvPr>
          <p:cNvSpPr txBox="1"/>
          <p:nvPr/>
        </p:nvSpPr>
        <p:spPr>
          <a:xfrm>
            <a:off x="343667" y="6412677"/>
            <a:ext cx="9164817" cy="276999"/>
          </a:xfrm>
          <a:prstGeom prst="rect">
            <a:avLst/>
          </a:prstGeom>
          <a:noFill/>
        </p:spPr>
        <p:txBody>
          <a:bodyPr wrap="none" rtlCol="0">
            <a:spAutoFit/>
          </a:bodyPr>
          <a:lstStyle/>
          <a:p>
            <a:r>
              <a:rPr lang="de-CH" sz="1200" dirty="0"/>
              <a:t>Schmid Simon, 25.02.20219. Republik. Geld auf der Bank hat sich noch nie gelohnt. Basierend auf Daten der SNB und des BSF</a:t>
            </a:r>
          </a:p>
        </p:txBody>
      </p:sp>
      <p:sp>
        <p:nvSpPr>
          <p:cNvPr id="11" name="Textfeld 10">
            <a:extLst>
              <a:ext uri="{FF2B5EF4-FFF2-40B4-BE49-F238E27FC236}">
                <a16:creationId xmlns:a16="http://schemas.microsoft.com/office/drawing/2014/main" id="{7E0EF6F7-EFD7-C93A-6AB3-C635AC571873}"/>
              </a:ext>
            </a:extLst>
          </p:cNvPr>
          <p:cNvSpPr txBox="1"/>
          <p:nvPr/>
        </p:nvSpPr>
        <p:spPr>
          <a:xfrm>
            <a:off x="4014281" y="5103779"/>
            <a:ext cx="2415661" cy="307777"/>
          </a:xfrm>
          <a:prstGeom prst="rect">
            <a:avLst/>
          </a:prstGeom>
          <a:noFill/>
        </p:spPr>
        <p:txBody>
          <a:bodyPr wrap="none" rtlCol="0">
            <a:spAutoFit/>
          </a:bodyPr>
          <a:lstStyle/>
          <a:p>
            <a:r>
              <a:rPr lang="de-CH" sz="1400" dirty="0"/>
              <a:t>Ø realer Sparzins von 0.2%</a:t>
            </a:r>
          </a:p>
        </p:txBody>
      </p:sp>
      <p:sp>
        <p:nvSpPr>
          <p:cNvPr id="2" name="Foliennummernplatzhalter 1">
            <a:extLst>
              <a:ext uri="{FF2B5EF4-FFF2-40B4-BE49-F238E27FC236}">
                <a16:creationId xmlns:a16="http://schemas.microsoft.com/office/drawing/2014/main" id="{4D24F9FC-CCBD-3B56-F7F4-4557E180BFEF}"/>
              </a:ext>
            </a:extLst>
          </p:cNvPr>
          <p:cNvSpPr>
            <a:spLocks noGrp="1"/>
          </p:cNvSpPr>
          <p:nvPr>
            <p:ph type="sldNum" sz="quarter" idx="12"/>
          </p:nvPr>
        </p:nvSpPr>
        <p:spPr/>
        <p:txBody>
          <a:bodyPr/>
          <a:lstStyle/>
          <a:p>
            <a:fld id="{C457ADC7-274A-47E8-AAD9-968732228F3F}" type="slidenum">
              <a:rPr lang="de-CH" smtClean="0"/>
              <a:t>59</a:t>
            </a:fld>
            <a:endParaRPr lang="de-CH"/>
          </a:p>
        </p:txBody>
      </p:sp>
    </p:spTree>
    <p:extLst>
      <p:ext uri="{BB962C8B-B14F-4D97-AF65-F5344CB8AC3E}">
        <p14:creationId xmlns:p14="http://schemas.microsoft.com/office/powerpoint/2010/main" val="1108900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5121308A-B043-857B-758E-5C69F5FF6B72}"/>
              </a:ext>
            </a:extLst>
          </p:cNvPr>
          <p:cNvSpPr>
            <a:spLocks noGrp="1"/>
          </p:cNvSpPr>
          <p:nvPr>
            <p:ph type="title"/>
          </p:nvPr>
        </p:nvSpPr>
        <p:spPr/>
        <p:txBody>
          <a:bodyPr/>
          <a:lstStyle/>
          <a:p>
            <a:r>
              <a:rPr lang="de-CH" dirty="0"/>
              <a:t>Deine Einstellung zu Geld</a:t>
            </a:r>
          </a:p>
        </p:txBody>
      </p:sp>
      <p:sp>
        <p:nvSpPr>
          <p:cNvPr id="20" name="Textfeld 19">
            <a:extLst>
              <a:ext uri="{FF2B5EF4-FFF2-40B4-BE49-F238E27FC236}">
                <a16:creationId xmlns:a16="http://schemas.microsoft.com/office/drawing/2014/main" id="{24DCD6A1-C084-9230-28DF-558ADA3B62DC}"/>
              </a:ext>
            </a:extLst>
          </p:cNvPr>
          <p:cNvSpPr txBox="1"/>
          <p:nvPr/>
        </p:nvSpPr>
        <p:spPr>
          <a:xfrm>
            <a:off x="2979204" y="5298932"/>
            <a:ext cx="6665838" cy="369332"/>
          </a:xfrm>
          <a:prstGeom prst="rect">
            <a:avLst/>
          </a:prstGeom>
          <a:noFill/>
        </p:spPr>
        <p:txBody>
          <a:bodyPr wrap="square">
            <a:spAutoFit/>
          </a:bodyPr>
          <a:lstStyle/>
          <a:p>
            <a:r>
              <a:rPr lang="en-US" dirty="0"/>
              <a:t>Test </a:t>
            </a:r>
            <a:r>
              <a:rPr lang="en-US" dirty="0" err="1"/>
              <a:t>Klontz</a:t>
            </a:r>
            <a:r>
              <a:rPr lang="en-US" dirty="0"/>
              <a:t> Money Script® Inventory-Revised (KMSI-R)</a:t>
            </a:r>
            <a:endParaRPr lang="de-CH" dirty="0"/>
          </a:p>
        </p:txBody>
      </p:sp>
      <p:sp>
        <p:nvSpPr>
          <p:cNvPr id="8" name="Textfeld 7">
            <a:extLst>
              <a:ext uri="{FF2B5EF4-FFF2-40B4-BE49-F238E27FC236}">
                <a16:creationId xmlns:a16="http://schemas.microsoft.com/office/drawing/2014/main" id="{D0B92097-48B6-14B0-1E57-E3DCBE13947F}"/>
              </a:ext>
            </a:extLst>
          </p:cNvPr>
          <p:cNvSpPr txBox="1"/>
          <p:nvPr/>
        </p:nvSpPr>
        <p:spPr>
          <a:xfrm>
            <a:off x="343667" y="1307824"/>
            <a:ext cx="11536606" cy="923330"/>
          </a:xfrm>
          <a:prstGeom prst="rect">
            <a:avLst/>
          </a:prstGeom>
          <a:noFill/>
        </p:spPr>
        <p:txBody>
          <a:bodyPr wrap="square" rtlCol="0">
            <a:spAutoFit/>
          </a:bodyPr>
          <a:lstStyle/>
          <a:p>
            <a:r>
              <a:rPr lang="en-US" dirty="0"/>
              <a:t>“Money Scripts are Learned in childhood, often unconscious, passed down through the generations, partial truths and beliefs about money or those who have or do not have money.</a:t>
            </a:r>
          </a:p>
          <a:p>
            <a:r>
              <a:rPr lang="en-US" b="1" dirty="0"/>
              <a:t>They are responsible for our financial outcomes”</a:t>
            </a:r>
          </a:p>
        </p:txBody>
      </p:sp>
      <p:pic>
        <p:nvPicPr>
          <p:cNvPr id="10" name="Grafik 9" descr="Ein Bild, das Muster, Quadrat, Symmetrie, Design enthält.&#10;&#10;Automatisch generierte Beschreibung">
            <a:hlinkClick r:id="rId3"/>
            <a:extLst>
              <a:ext uri="{FF2B5EF4-FFF2-40B4-BE49-F238E27FC236}">
                <a16:creationId xmlns:a16="http://schemas.microsoft.com/office/drawing/2014/main" id="{0F463CBC-EEBA-6422-0BDF-06A8284D64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4749" y="3721484"/>
            <a:ext cx="1459923" cy="1459923"/>
          </a:xfrm>
          <a:prstGeom prst="rect">
            <a:avLst/>
          </a:prstGeom>
        </p:spPr>
      </p:pic>
      <p:sp>
        <p:nvSpPr>
          <p:cNvPr id="2" name="Foliennummernplatzhalter 1">
            <a:extLst>
              <a:ext uri="{FF2B5EF4-FFF2-40B4-BE49-F238E27FC236}">
                <a16:creationId xmlns:a16="http://schemas.microsoft.com/office/drawing/2014/main" id="{98A6E821-DCD5-A41D-F34F-5277571875C3}"/>
              </a:ext>
            </a:extLst>
          </p:cNvPr>
          <p:cNvSpPr>
            <a:spLocks noGrp="1"/>
          </p:cNvSpPr>
          <p:nvPr>
            <p:ph type="sldNum" sz="quarter" idx="12"/>
          </p:nvPr>
        </p:nvSpPr>
        <p:spPr/>
        <p:txBody>
          <a:bodyPr/>
          <a:lstStyle/>
          <a:p>
            <a:fld id="{C457ADC7-274A-47E8-AAD9-968732228F3F}" type="slidenum">
              <a:rPr lang="de-CH" smtClean="0"/>
              <a:t>6</a:t>
            </a:fld>
            <a:endParaRPr lang="de-CH"/>
          </a:p>
        </p:txBody>
      </p:sp>
    </p:spTree>
    <p:extLst>
      <p:ext uri="{BB962C8B-B14F-4D97-AF65-F5344CB8AC3E}">
        <p14:creationId xmlns:p14="http://schemas.microsoft.com/office/powerpoint/2010/main" val="3114661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7864444B-C789-ED22-0F42-C838F8F65898}"/>
              </a:ext>
            </a:extLst>
          </p:cNvPr>
          <p:cNvSpPr>
            <a:spLocks noGrp="1"/>
          </p:cNvSpPr>
          <p:nvPr>
            <p:ph type="title"/>
          </p:nvPr>
        </p:nvSpPr>
        <p:spPr/>
        <p:txBody>
          <a:bodyPr/>
          <a:lstStyle/>
          <a:p>
            <a:r>
              <a:rPr lang="de-CH" dirty="0"/>
              <a:t>Zur Tat schreiten</a:t>
            </a:r>
          </a:p>
        </p:txBody>
      </p:sp>
      <p:sp>
        <p:nvSpPr>
          <p:cNvPr id="5" name="Textplatzhalter 4">
            <a:extLst>
              <a:ext uri="{FF2B5EF4-FFF2-40B4-BE49-F238E27FC236}">
                <a16:creationId xmlns:a16="http://schemas.microsoft.com/office/drawing/2014/main" id="{537824A5-0A41-594E-87CC-B22CF394C486}"/>
              </a:ext>
            </a:extLst>
          </p:cNvPr>
          <p:cNvSpPr>
            <a:spLocks noGrp="1"/>
          </p:cNvSpPr>
          <p:nvPr>
            <p:ph type="body" idx="1"/>
          </p:nvPr>
        </p:nvSpPr>
        <p:spPr/>
        <p:txBody>
          <a:bodyPr/>
          <a:lstStyle/>
          <a:p>
            <a:r>
              <a:rPr lang="de-CH" dirty="0"/>
              <a:t>Nun bist Du an der Reihe</a:t>
            </a:r>
          </a:p>
        </p:txBody>
      </p:sp>
      <p:sp>
        <p:nvSpPr>
          <p:cNvPr id="2" name="Foliennummernplatzhalter 1">
            <a:extLst>
              <a:ext uri="{FF2B5EF4-FFF2-40B4-BE49-F238E27FC236}">
                <a16:creationId xmlns:a16="http://schemas.microsoft.com/office/drawing/2014/main" id="{C99BF7C7-B952-19FF-EA3C-055879CDD49F}"/>
              </a:ext>
            </a:extLst>
          </p:cNvPr>
          <p:cNvSpPr>
            <a:spLocks noGrp="1"/>
          </p:cNvSpPr>
          <p:nvPr>
            <p:ph type="sldNum" sz="quarter" idx="12"/>
          </p:nvPr>
        </p:nvSpPr>
        <p:spPr/>
        <p:txBody>
          <a:bodyPr/>
          <a:lstStyle/>
          <a:p>
            <a:fld id="{C457ADC7-274A-47E8-AAD9-968732228F3F}" type="slidenum">
              <a:rPr lang="de-CH" smtClean="0"/>
              <a:t>60</a:t>
            </a:fld>
            <a:endParaRPr lang="de-CH"/>
          </a:p>
        </p:txBody>
      </p:sp>
    </p:spTree>
    <p:extLst>
      <p:ext uri="{BB962C8B-B14F-4D97-AF65-F5344CB8AC3E}">
        <p14:creationId xmlns:p14="http://schemas.microsoft.com/office/powerpoint/2010/main" val="16812723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5121308A-B043-857B-758E-5C69F5FF6B72}"/>
              </a:ext>
            </a:extLst>
          </p:cNvPr>
          <p:cNvSpPr>
            <a:spLocks noGrp="1"/>
          </p:cNvSpPr>
          <p:nvPr>
            <p:ph type="title"/>
          </p:nvPr>
        </p:nvSpPr>
        <p:spPr/>
        <p:txBody>
          <a:bodyPr/>
          <a:lstStyle/>
          <a:p>
            <a:r>
              <a:rPr lang="de-CH" dirty="0"/>
              <a:t>Ein Budget erstellen</a:t>
            </a:r>
          </a:p>
        </p:txBody>
      </p:sp>
      <p:sp>
        <p:nvSpPr>
          <p:cNvPr id="12" name="Rechteck 11">
            <a:extLst>
              <a:ext uri="{FF2B5EF4-FFF2-40B4-BE49-F238E27FC236}">
                <a16:creationId xmlns:a16="http://schemas.microsoft.com/office/drawing/2014/main" id="{FB506DED-5134-44DC-5C4D-129FB287B692}"/>
              </a:ext>
            </a:extLst>
          </p:cNvPr>
          <p:cNvSpPr/>
          <p:nvPr/>
        </p:nvSpPr>
        <p:spPr>
          <a:xfrm>
            <a:off x="343663" y="994359"/>
            <a:ext cx="11155602" cy="2402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solidFill>
                  <a:srgbClr val="004460"/>
                </a:solidFill>
              </a:rPr>
              <a:t>Budgetvorlage beschaffen</a:t>
            </a:r>
          </a:p>
        </p:txBody>
      </p:sp>
      <p:sp>
        <p:nvSpPr>
          <p:cNvPr id="14" name="Rechteck 13">
            <a:extLst>
              <a:ext uri="{FF2B5EF4-FFF2-40B4-BE49-F238E27FC236}">
                <a16:creationId xmlns:a16="http://schemas.microsoft.com/office/drawing/2014/main" id="{F0FFE141-426C-1A4C-68A5-718ACE73B052}"/>
              </a:ext>
            </a:extLst>
          </p:cNvPr>
          <p:cNvSpPr/>
          <p:nvPr/>
        </p:nvSpPr>
        <p:spPr>
          <a:xfrm>
            <a:off x="343666" y="1786326"/>
            <a:ext cx="11155602" cy="2402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solidFill>
                  <a:srgbClr val="004460"/>
                </a:solidFill>
              </a:rPr>
              <a:t>Ausgangslage abbilden</a:t>
            </a:r>
          </a:p>
        </p:txBody>
      </p:sp>
      <p:sp>
        <p:nvSpPr>
          <p:cNvPr id="16" name="Rechteck 15">
            <a:extLst>
              <a:ext uri="{FF2B5EF4-FFF2-40B4-BE49-F238E27FC236}">
                <a16:creationId xmlns:a16="http://schemas.microsoft.com/office/drawing/2014/main" id="{C750D053-3E3E-6D54-7466-5571506F4B26}"/>
              </a:ext>
            </a:extLst>
          </p:cNvPr>
          <p:cNvSpPr/>
          <p:nvPr/>
        </p:nvSpPr>
        <p:spPr>
          <a:xfrm>
            <a:off x="343663" y="2694942"/>
            <a:ext cx="11155604" cy="2402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solidFill>
                  <a:srgbClr val="004460"/>
                </a:solidFill>
              </a:rPr>
              <a:t>Konkrete Veränderungen definieren</a:t>
            </a:r>
          </a:p>
        </p:txBody>
      </p:sp>
      <p:sp>
        <p:nvSpPr>
          <p:cNvPr id="29" name="Rechteck 28">
            <a:extLst>
              <a:ext uri="{FF2B5EF4-FFF2-40B4-BE49-F238E27FC236}">
                <a16:creationId xmlns:a16="http://schemas.microsoft.com/office/drawing/2014/main" id="{D6326174-425A-5636-981D-52F120957B36}"/>
              </a:ext>
            </a:extLst>
          </p:cNvPr>
          <p:cNvSpPr/>
          <p:nvPr/>
        </p:nvSpPr>
        <p:spPr>
          <a:xfrm>
            <a:off x="343663" y="3468848"/>
            <a:ext cx="11155601" cy="2402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solidFill>
                  <a:srgbClr val="004460"/>
                </a:solidFill>
              </a:rPr>
              <a:t>Sollsituation abbilden</a:t>
            </a:r>
          </a:p>
        </p:txBody>
      </p:sp>
      <p:sp>
        <p:nvSpPr>
          <p:cNvPr id="30" name="Rechteck 29">
            <a:extLst>
              <a:ext uri="{FF2B5EF4-FFF2-40B4-BE49-F238E27FC236}">
                <a16:creationId xmlns:a16="http://schemas.microsoft.com/office/drawing/2014/main" id="{13C997D5-F9A4-DF2B-60F9-7788C434661E}"/>
              </a:ext>
            </a:extLst>
          </p:cNvPr>
          <p:cNvSpPr/>
          <p:nvPr/>
        </p:nvSpPr>
        <p:spPr>
          <a:xfrm>
            <a:off x="412519" y="5030212"/>
            <a:ext cx="5024969" cy="2402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solidFill>
                  <a:srgbClr val="004460"/>
                </a:solidFill>
              </a:rPr>
              <a:t>Massnahmen umsetzen</a:t>
            </a:r>
          </a:p>
        </p:txBody>
      </p:sp>
      <p:sp>
        <p:nvSpPr>
          <p:cNvPr id="31" name="Rechteck 30">
            <a:extLst>
              <a:ext uri="{FF2B5EF4-FFF2-40B4-BE49-F238E27FC236}">
                <a16:creationId xmlns:a16="http://schemas.microsoft.com/office/drawing/2014/main" id="{5E4454B0-FC35-92D2-9C81-8F25D561ED1A}"/>
              </a:ext>
            </a:extLst>
          </p:cNvPr>
          <p:cNvSpPr/>
          <p:nvPr/>
        </p:nvSpPr>
        <p:spPr>
          <a:xfrm>
            <a:off x="6096000" y="5030212"/>
            <a:ext cx="5403266" cy="2402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solidFill>
                  <a:srgbClr val="004460"/>
                </a:solidFill>
              </a:rPr>
              <a:t>Eindeutige Kontostruktur einrichten</a:t>
            </a:r>
          </a:p>
        </p:txBody>
      </p:sp>
      <p:sp>
        <p:nvSpPr>
          <p:cNvPr id="32" name="Rechteck 31">
            <a:extLst>
              <a:ext uri="{FF2B5EF4-FFF2-40B4-BE49-F238E27FC236}">
                <a16:creationId xmlns:a16="http://schemas.microsoft.com/office/drawing/2014/main" id="{D2D35B72-1858-F9F8-3572-79E54BED955D}"/>
              </a:ext>
            </a:extLst>
          </p:cNvPr>
          <p:cNvSpPr/>
          <p:nvPr/>
        </p:nvSpPr>
        <p:spPr>
          <a:xfrm>
            <a:off x="6084255" y="5713511"/>
            <a:ext cx="5403266" cy="2402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solidFill>
                  <a:srgbClr val="004460"/>
                </a:solidFill>
              </a:rPr>
              <a:t>Daueraufträge einrichten</a:t>
            </a:r>
          </a:p>
        </p:txBody>
      </p:sp>
      <p:sp>
        <p:nvSpPr>
          <p:cNvPr id="33" name="Pfeil: nach unten 32">
            <a:extLst>
              <a:ext uri="{FF2B5EF4-FFF2-40B4-BE49-F238E27FC236}">
                <a16:creationId xmlns:a16="http://schemas.microsoft.com/office/drawing/2014/main" id="{9CACF4E2-3F10-9E61-3378-25A45D9F23B5}"/>
              </a:ext>
            </a:extLst>
          </p:cNvPr>
          <p:cNvSpPr/>
          <p:nvPr/>
        </p:nvSpPr>
        <p:spPr>
          <a:xfrm>
            <a:off x="5921470" y="1420180"/>
            <a:ext cx="181457" cy="194435"/>
          </a:xfrm>
          <a:prstGeom prst="downArrow">
            <a:avLst/>
          </a:prstGeom>
          <a:noFill/>
          <a:ln>
            <a:solidFill>
              <a:srgbClr val="004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6" name="Rechteck 35">
            <a:extLst>
              <a:ext uri="{FF2B5EF4-FFF2-40B4-BE49-F238E27FC236}">
                <a16:creationId xmlns:a16="http://schemas.microsoft.com/office/drawing/2014/main" id="{B8A095F0-1208-FBA3-DED0-B4081D006E94}"/>
              </a:ext>
            </a:extLst>
          </p:cNvPr>
          <p:cNvSpPr/>
          <p:nvPr/>
        </p:nvSpPr>
        <p:spPr>
          <a:xfrm>
            <a:off x="343664" y="4302812"/>
            <a:ext cx="11155601" cy="2402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solidFill>
                  <a:srgbClr val="004460"/>
                </a:solidFill>
              </a:rPr>
              <a:t>Zweitmeinung einholen: bin ich ehrlich mit mir</a:t>
            </a:r>
          </a:p>
        </p:txBody>
      </p:sp>
      <p:sp>
        <p:nvSpPr>
          <p:cNvPr id="44" name="Pfeil: nach unten 43">
            <a:extLst>
              <a:ext uri="{FF2B5EF4-FFF2-40B4-BE49-F238E27FC236}">
                <a16:creationId xmlns:a16="http://schemas.microsoft.com/office/drawing/2014/main" id="{ADD4D488-6DB5-09E7-6EFA-5D78CB4CA80E}"/>
              </a:ext>
            </a:extLst>
          </p:cNvPr>
          <p:cNvSpPr/>
          <p:nvPr/>
        </p:nvSpPr>
        <p:spPr>
          <a:xfrm>
            <a:off x="8466561" y="4723458"/>
            <a:ext cx="181457" cy="194435"/>
          </a:xfrm>
          <a:prstGeom prst="downArrow">
            <a:avLst/>
          </a:prstGeom>
          <a:noFill/>
          <a:ln>
            <a:solidFill>
              <a:srgbClr val="004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t>v</a:t>
            </a:r>
          </a:p>
        </p:txBody>
      </p:sp>
      <p:sp>
        <p:nvSpPr>
          <p:cNvPr id="45" name="Rechteck 44">
            <a:extLst>
              <a:ext uri="{FF2B5EF4-FFF2-40B4-BE49-F238E27FC236}">
                <a16:creationId xmlns:a16="http://schemas.microsoft.com/office/drawing/2014/main" id="{07969A25-09B8-A630-DE73-07A0278A69AC}"/>
              </a:ext>
            </a:extLst>
          </p:cNvPr>
          <p:cNvSpPr/>
          <p:nvPr/>
        </p:nvSpPr>
        <p:spPr>
          <a:xfrm>
            <a:off x="412518" y="6268750"/>
            <a:ext cx="11075003" cy="2402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solidFill>
                  <a:srgbClr val="004460"/>
                </a:solidFill>
              </a:rPr>
              <a:t>Fortschritt prüfen</a:t>
            </a:r>
          </a:p>
        </p:txBody>
      </p:sp>
      <p:sp>
        <p:nvSpPr>
          <p:cNvPr id="46" name="Pfeil: nach unten 45">
            <a:extLst>
              <a:ext uri="{FF2B5EF4-FFF2-40B4-BE49-F238E27FC236}">
                <a16:creationId xmlns:a16="http://schemas.microsoft.com/office/drawing/2014/main" id="{302FCCDA-591D-0C6A-5514-98545EE1B119}"/>
              </a:ext>
            </a:extLst>
          </p:cNvPr>
          <p:cNvSpPr/>
          <p:nvPr/>
        </p:nvSpPr>
        <p:spPr>
          <a:xfrm>
            <a:off x="2505646" y="5996351"/>
            <a:ext cx="181457" cy="194435"/>
          </a:xfrm>
          <a:prstGeom prst="downArrow">
            <a:avLst/>
          </a:prstGeom>
          <a:noFill/>
          <a:ln>
            <a:solidFill>
              <a:srgbClr val="004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7" name="Pfeil: nach unten 46">
            <a:extLst>
              <a:ext uri="{FF2B5EF4-FFF2-40B4-BE49-F238E27FC236}">
                <a16:creationId xmlns:a16="http://schemas.microsoft.com/office/drawing/2014/main" id="{07ACBD63-AEE9-84B9-4D7B-1C003DE91517}"/>
              </a:ext>
            </a:extLst>
          </p:cNvPr>
          <p:cNvSpPr/>
          <p:nvPr/>
        </p:nvSpPr>
        <p:spPr>
          <a:xfrm>
            <a:off x="8466560" y="6018072"/>
            <a:ext cx="181457" cy="194435"/>
          </a:xfrm>
          <a:prstGeom prst="downArrow">
            <a:avLst/>
          </a:prstGeom>
          <a:noFill/>
          <a:ln>
            <a:solidFill>
              <a:srgbClr val="004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3" name="Pfeil: nach unten 52">
            <a:extLst>
              <a:ext uri="{FF2B5EF4-FFF2-40B4-BE49-F238E27FC236}">
                <a16:creationId xmlns:a16="http://schemas.microsoft.com/office/drawing/2014/main" id="{A7394E64-554E-7565-10FA-C0DC01190BC9}"/>
              </a:ext>
            </a:extLst>
          </p:cNvPr>
          <p:cNvSpPr/>
          <p:nvPr/>
        </p:nvSpPr>
        <p:spPr>
          <a:xfrm>
            <a:off x="2505647" y="4712791"/>
            <a:ext cx="181457" cy="194435"/>
          </a:xfrm>
          <a:prstGeom prst="downArrow">
            <a:avLst/>
          </a:prstGeom>
          <a:noFill/>
          <a:ln>
            <a:solidFill>
              <a:srgbClr val="004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t>v</a:t>
            </a:r>
          </a:p>
        </p:txBody>
      </p:sp>
      <p:sp>
        <p:nvSpPr>
          <p:cNvPr id="54" name="Pfeil: nach unten 53">
            <a:extLst>
              <a:ext uri="{FF2B5EF4-FFF2-40B4-BE49-F238E27FC236}">
                <a16:creationId xmlns:a16="http://schemas.microsoft.com/office/drawing/2014/main" id="{AE8335F6-5A47-40E7-BB35-2312B684A913}"/>
              </a:ext>
            </a:extLst>
          </p:cNvPr>
          <p:cNvSpPr/>
          <p:nvPr/>
        </p:nvSpPr>
        <p:spPr>
          <a:xfrm>
            <a:off x="8466560" y="5414322"/>
            <a:ext cx="181457" cy="194435"/>
          </a:xfrm>
          <a:prstGeom prst="downArrow">
            <a:avLst/>
          </a:prstGeom>
          <a:noFill/>
          <a:ln>
            <a:solidFill>
              <a:srgbClr val="004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t>v</a:t>
            </a:r>
          </a:p>
        </p:txBody>
      </p:sp>
      <p:sp>
        <p:nvSpPr>
          <p:cNvPr id="2" name="Pfeil: nach unten 1">
            <a:extLst>
              <a:ext uri="{FF2B5EF4-FFF2-40B4-BE49-F238E27FC236}">
                <a16:creationId xmlns:a16="http://schemas.microsoft.com/office/drawing/2014/main" id="{7E952C75-E662-82EA-FC57-230473202AC4}"/>
              </a:ext>
            </a:extLst>
          </p:cNvPr>
          <p:cNvSpPr/>
          <p:nvPr/>
        </p:nvSpPr>
        <p:spPr>
          <a:xfrm>
            <a:off x="5925523" y="2402263"/>
            <a:ext cx="181457" cy="194435"/>
          </a:xfrm>
          <a:prstGeom prst="downArrow">
            <a:avLst/>
          </a:prstGeom>
          <a:noFill/>
          <a:ln>
            <a:solidFill>
              <a:srgbClr val="004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 name="Pfeil: nach unten 2">
            <a:extLst>
              <a:ext uri="{FF2B5EF4-FFF2-40B4-BE49-F238E27FC236}">
                <a16:creationId xmlns:a16="http://schemas.microsoft.com/office/drawing/2014/main" id="{89DDEE56-AF62-5F07-5A19-91D5B2F5CCCB}"/>
              </a:ext>
            </a:extLst>
          </p:cNvPr>
          <p:cNvSpPr/>
          <p:nvPr/>
        </p:nvSpPr>
        <p:spPr>
          <a:xfrm>
            <a:off x="5921470" y="3157942"/>
            <a:ext cx="181457" cy="194435"/>
          </a:xfrm>
          <a:prstGeom prst="downArrow">
            <a:avLst/>
          </a:prstGeom>
          <a:noFill/>
          <a:ln>
            <a:solidFill>
              <a:srgbClr val="004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 name="Pfeil: nach unten 4">
            <a:extLst>
              <a:ext uri="{FF2B5EF4-FFF2-40B4-BE49-F238E27FC236}">
                <a16:creationId xmlns:a16="http://schemas.microsoft.com/office/drawing/2014/main" id="{75CA4F92-EC60-17F4-F9DE-E9CC8B002C31}"/>
              </a:ext>
            </a:extLst>
          </p:cNvPr>
          <p:cNvSpPr/>
          <p:nvPr/>
        </p:nvSpPr>
        <p:spPr>
          <a:xfrm>
            <a:off x="5897243" y="3920671"/>
            <a:ext cx="181457" cy="194435"/>
          </a:xfrm>
          <a:prstGeom prst="downArrow">
            <a:avLst/>
          </a:prstGeom>
          <a:noFill/>
          <a:ln>
            <a:solidFill>
              <a:srgbClr val="004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 name="Foliennummernplatzhalter 5">
            <a:extLst>
              <a:ext uri="{FF2B5EF4-FFF2-40B4-BE49-F238E27FC236}">
                <a16:creationId xmlns:a16="http://schemas.microsoft.com/office/drawing/2014/main" id="{9D88B369-3C13-11F6-0788-7B7B43BD5D6A}"/>
              </a:ext>
            </a:extLst>
          </p:cNvPr>
          <p:cNvSpPr>
            <a:spLocks noGrp="1"/>
          </p:cNvSpPr>
          <p:nvPr>
            <p:ph type="sldNum" sz="quarter" idx="12"/>
          </p:nvPr>
        </p:nvSpPr>
        <p:spPr/>
        <p:txBody>
          <a:bodyPr/>
          <a:lstStyle/>
          <a:p>
            <a:fld id="{C457ADC7-274A-47E8-AAD9-968732228F3F}" type="slidenum">
              <a:rPr lang="de-CH" smtClean="0"/>
              <a:t>61</a:t>
            </a:fld>
            <a:endParaRPr lang="de-CH"/>
          </a:p>
        </p:txBody>
      </p:sp>
      <p:pic>
        <p:nvPicPr>
          <p:cNvPr id="8" name="Grafik 7" descr="Ein Bild, das Text, Schrift, Grafiken, Grafikdesign enthält.&#10;&#10;Automatisch generierte Beschreibung">
            <a:extLst>
              <a:ext uri="{FF2B5EF4-FFF2-40B4-BE49-F238E27FC236}">
                <a16:creationId xmlns:a16="http://schemas.microsoft.com/office/drawing/2014/main" id="{3D96C99A-628B-1561-5BD3-47C3E8DA5D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1078" y="1017405"/>
            <a:ext cx="176715" cy="196861"/>
          </a:xfrm>
          <a:prstGeom prst="rect">
            <a:avLst/>
          </a:prstGeom>
        </p:spPr>
      </p:pic>
    </p:spTree>
    <p:extLst>
      <p:ext uri="{BB962C8B-B14F-4D97-AF65-F5344CB8AC3E}">
        <p14:creationId xmlns:p14="http://schemas.microsoft.com/office/powerpoint/2010/main" val="36975274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D3AA4CB-E07F-17F2-B10A-068F4B3497FB}"/>
              </a:ext>
            </a:extLst>
          </p:cNvPr>
          <p:cNvSpPr>
            <a:spLocks noGrp="1"/>
          </p:cNvSpPr>
          <p:nvPr>
            <p:ph type="title"/>
          </p:nvPr>
        </p:nvSpPr>
        <p:spPr/>
        <p:txBody>
          <a:bodyPr/>
          <a:lstStyle/>
          <a:p>
            <a:r>
              <a:rPr lang="de-CH" dirty="0"/>
              <a:t>Kontenregelung &amp; Daueraufträge</a:t>
            </a:r>
          </a:p>
        </p:txBody>
      </p:sp>
      <p:pic>
        <p:nvPicPr>
          <p:cNvPr id="2050" name="Picture 2">
            <a:extLst>
              <a:ext uri="{FF2B5EF4-FFF2-40B4-BE49-F238E27FC236}">
                <a16:creationId xmlns:a16="http://schemas.microsoft.com/office/drawing/2014/main" id="{02B1ABC5-6BAD-663E-01B5-F0AD2BAB9F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2565" y="875198"/>
            <a:ext cx="3130342" cy="5821384"/>
          </a:xfrm>
          <a:prstGeom prst="rect">
            <a:avLst/>
          </a:prstGeom>
          <a:noFill/>
          <a:extLst>
            <a:ext uri="{909E8E84-426E-40DD-AFC4-6F175D3DCCD1}">
              <a14:hiddenFill xmlns:a14="http://schemas.microsoft.com/office/drawing/2010/main">
                <a:solidFill>
                  <a:srgbClr val="FFFFFF"/>
                </a:solidFill>
              </a14:hiddenFill>
            </a:ext>
          </a:extLst>
        </p:spPr>
      </p:pic>
      <p:sp>
        <p:nvSpPr>
          <p:cNvPr id="2" name="Foliennummernplatzhalter 1">
            <a:extLst>
              <a:ext uri="{FF2B5EF4-FFF2-40B4-BE49-F238E27FC236}">
                <a16:creationId xmlns:a16="http://schemas.microsoft.com/office/drawing/2014/main" id="{EC13DCC6-6244-BBBF-3E76-285AD1A26183}"/>
              </a:ext>
            </a:extLst>
          </p:cNvPr>
          <p:cNvSpPr>
            <a:spLocks noGrp="1"/>
          </p:cNvSpPr>
          <p:nvPr>
            <p:ph type="sldNum" sz="quarter" idx="12"/>
          </p:nvPr>
        </p:nvSpPr>
        <p:spPr/>
        <p:txBody>
          <a:bodyPr/>
          <a:lstStyle/>
          <a:p>
            <a:fld id="{C457ADC7-274A-47E8-AAD9-968732228F3F}" type="slidenum">
              <a:rPr lang="de-CH" smtClean="0"/>
              <a:t>62</a:t>
            </a:fld>
            <a:endParaRPr lang="de-CH"/>
          </a:p>
        </p:txBody>
      </p:sp>
    </p:spTree>
    <p:extLst>
      <p:ext uri="{BB962C8B-B14F-4D97-AF65-F5344CB8AC3E}">
        <p14:creationId xmlns:p14="http://schemas.microsoft.com/office/powerpoint/2010/main" val="22018756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D3AA4CB-E07F-17F2-B10A-068F4B3497FB}"/>
              </a:ext>
            </a:extLst>
          </p:cNvPr>
          <p:cNvSpPr>
            <a:spLocks noGrp="1"/>
          </p:cNvSpPr>
          <p:nvPr>
            <p:ph type="title"/>
          </p:nvPr>
        </p:nvSpPr>
        <p:spPr/>
        <p:txBody>
          <a:bodyPr/>
          <a:lstStyle/>
          <a:p>
            <a:r>
              <a:rPr lang="de-CH" dirty="0"/>
              <a:t>Kontenregelung &amp; Daueraufträge</a:t>
            </a:r>
          </a:p>
        </p:txBody>
      </p:sp>
      <p:pic>
        <p:nvPicPr>
          <p:cNvPr id="1028" name="Picture 4">
            <a:extLst>
              <a:ext uri="{FF2B5EF4-FFF2-40B4-BE49-F238E27FC236}">
                <a16:creationId xmlns:a16="http://schemas.microsoft.com/office/drawing/2014/main" id="{44BD3D4F-5E4C-7B97-8B85-3AC1A3018A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5566" y="976744"/>
            <a:ext cx="8147990" cy="5881256"/>
          </a:xfrm>
          <a:prstGeom prst="rect">
            <a:avLst/>
          </a:prstGeom>
          <a:noFill/>
          <a:extLst>
            <a:ext uri="{909E8E84-426E-40DD-AFC4-6F175D3DCCD1}">
              <a14:hiddenFill xmlns:a14="http://schemas.microsoft.com/office/drawing/2010/main">
                <a:solidFill>
                  <a:srgbClr val="FFFFFF"/>
                </a:solidFill>
              </a14:hiddenFill>
            </a:ext>
          </a:extLst>
        </p:spPr>
      </p:pic>
      <p:sp>
        <p:nvSpPr>
          <p:cNvPr id="2" name="Foliennummernplatzhalter 1">
            <a:extLst>
              <a:ext uri="{FF2B5EF4-FFF2-40B4-BE49-F238E27FC236}">
                <a16:creationId xmlns:a16="http://schemas.microsoft.com/office/drawing/2014/main" id="{1B8D7180-0D8A-5FB9-6941-444E256EE66E}"/>
              </a:ext>
            </a:extLst>
          </p:cNvPr>
          <p:cNvSpPr>
            <a:spLocks noGrp="1"/>
          </p:cNvSpPr>
          <p:nvPr>
            <p:ph type="sldNum" sz="quarter" idx="12"/>
          </p:nvPr>
        </p:nvSpPr>
        <p:spPr/>
        <p:txBody>
          <a:bodyPr/>
          <a:lstStyle/>
          <a:p>
            <a:fld id="{C457ADC7-274A-47E8-AAD9-968732228F3F}" type="slidenum">
              <a:rPr lang="de-CH" smtClean="0"/>
              <a:t>63</a:t>
            </a:fld>
            <a:endParaRPr lang="de-CH"/>
          </a:p>
        </p:txBody>
      </p:sp>
    </p:spTree>
    <p:extLst>
      <p:ext uri="{BB962C8B-B14F-4D97-AF65-F5344CB8AC3E}">
        <p14:creationId xmlns:p14="http://schemas.microsoft.com/office/powerpoint/2010/main" val="4662695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3DC8B5B3-1C72-41AF-4CE9-215CCEF09912}"/>
              </a:ext>
            </a:extLst>
          </p:cNvPr>
          <p:cNvSpPr>
            <a:spLocks noGrp="1"/>
          </p:cNvSpPr>
          <p:nvPr>
            <p:ph type="title"/>
          </p:nvPr>
        </p:nvSpPr>
        <p:spPr/>
        <p:txBody>
          <a:bodyPr/>
          <a:lstStyle/>
          <a:p>
            <a:r>
              <a:rPr lang="de-CH" dirty="0"/>
              <a:t>Zur Tat schreiten</a:t>
            </a:r>
          </a:p>
        </p:txBody>
      </p:sp>
      <p:cxnSp>
        <p:nvCxnSpPr>
          <p:cNvPr id="2" name="Gerader Verbinder 1">
            <a:extLst>
              <a:ext uri="{FF2B5EF4-FFF2-40B4-BE49-F238E27FC236}">
                <a16:creationId xmlns:a16="http://schemas.microsoft.com/office/drawing/2014/main" id="{FDCFA411-C0BC-FB70-AD35-03A216B44024}"/>
              </a:ext>
            </a:extLst>
          </p:cNvPr>
          <p:cNvCxnSpPr>
            <a:cxnSpLocks/>
          </p:cNvCxnSpPr>
          <p:nvPr/>
        </p:nvCxnSpPr>
        <p:spPr>
          <a:xfrm flipV="1">
            <a:off x="3761508" y="1766454"/>
            <a:ext cx="0" cy="3449783"/>
          </a:xfrm>
          <a:prstGeom prst="line">
            <a:avLst/>
          </a:prstGeom>
          <a:ln w="12700">
            <a:solidFill>
              <a:srgbClr val="00446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 name="Gerader Verbinder 4">
            <a:extLst>
              <a:ext uri="{FF2B5EF4-FFF2-40B4-BE49-F238E27FC236}">
                <a16:creationId xmlns:a16="http://schemas.microsoft.com/office/drawing/2014/main" id="{CCB9D5D2-797C-A02F-FEA1-AFC05956EFD7}"/>
              </a:ext>
            </a:extLst>
          </p:cNvPr>
          <p:cNvCxnSpPr>
            <a:cxnSpLocks/>
          </p:cNvCxnSpPr>
          <p:nvPr/>
        </p:nvCxnSpPr>
        <p:spPr>
          <a:xfrm>
            <a:off x="3761508" y="5216237"/>
            <a:ext cx="4578928" cy="0"/>
          </a:xfrm>
          <a:prstGeom prst="line">
            <a:avLst/>
          </a:prstGeom>
          <a:ln w="12700">
            <a:solidFill>
              <a:srgbClr val="00446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79319728-EAA3-5919-B353-97F6C509D140}"/>
              </a:ext>
            </a:extLst>
          </p:cNvPr>
          <p:cNvSpPr txBox="1"/>
          <p:nvPr/>
        </p:nvSpPr>
        <p:spPr>
          <a:xfrm rot="16200000">
            <a:off x="2710456" y="2182334"/>
            <a:ext cx="1347355" cy="307777"/>
          </a:xfrm>
          <a:prstGeom prst="rect">
            <a:avLst/>
          </a:prstGeom>
          <a:noFill/>
        </p:spPr>
        <p:txBody>
          <a:bodyPr wrap="square" rtlCol="0">
            <a:spAutoFit/>
          </a:bodyPr>
          <a:lstStyle/>
          <a:p>
            <a:r>
              <a:rPr lang="de-CH" sz="1400" b="1" dirty="0"/>
              <a:t>Unsicherheit</a:t>
            </a:r>
          </a:p>
        </p:txBody>
      </p:sp>
      <p:sp>
        <p:nvSpPr>
          <p:cNvPr id="8" name="Textfeld 7">
            <a:extLst>
              <a:ext uri="{FF2B5EF4-FFF2-40B4-BE49-F238E27FC236}">
                <a16:creationId xmlns:a16="http://schemas.microsoft.com/office/drawing/2014/main" id="{74974D62-7ACF-1924-B5F6-E8226D4C95E6}"/>
              </a:ext>
            </a:extLst>
          </p:cNvPr>
          <p:cNvSpPr txBox="1"/>
          <p:nvPr/>
        </p:nvSpPr>
        <p:spPr>
          <a:xfrm>
            <a:off x="5784272" y="5393367"/>
            <a:ext cx="2639293" cy="307777"/>
          </a:xfrm>
          <a:prstGeom prst="rect">
            <a:avLst/>
          </a:prstGeom>
          <a:noFill/>
        </p:spPr>
        <p:txBody>
          <a:bodyPr wrap="square" rtlCol="0">
            <a:spAutoFit/>
          </a:bodyPr>
          <a:lstStyle/>
          <a:p>
            <a:pPr algn="r"/>
            <a:r>
              <a:rPr lang="de-CH" sz="1400" b="1" dirty="0"/>
              <a:t>Menge an Entscheidungen</a:t>
            </a:r>
          </a:p>
        </p:txBody>
      </p:sp>
      <p:cxnSp>
        <p:nvCxnSpPr>
          <p:cNvPr id="15" name="Gerader Verbinder 14">
            <a:extLst>
              <a:ext uri="{FF2B5EF4-FFF2-40B4-BE49-F238E27FC236}">
                <a16:creationId xmlns:a16="http://schemas.microsoft.com/office/drawing/2014/main" id="{E3B1C489-75CA-1325-B60E-796F4CFCA56C}"/>
              </a:ext>
            </a:extLst>
          </p:cNvPr>
          <p:cNvCxnSpPr>
            <a:cxnSpLocks/>
          </p:cNvCxnSpPr>
          <p:nvPr/>
        </p:nvCxnSpPr>
        <p:spPr>
          <a:xfrm flipV="1">
            <a:off x="3984995" y="2336222"/>
            <a:ext cx="3551877" cy="2644487"/>
          </a:xfrm>
          <a:prstGeom prst="line">
            <a:avLst/>
          </a:prstGeom>
          <a:ln w="190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7" name="Textfeld 16">
            <a:extLst>
              <a:ext uri="{FF2B5EF4-FFF2-40B4-BE49-F238E27FC236}">
                <a16:creationId xmlns:a16="http://schemas.microsoft.com/office/drawing/2014/main" id="{84510918-DFB1-0971-DEA3-C9808B1BB82E}"/>
              </a:ext>
            </a:extLst>
          </p:cNvPr>
          <p:cNvSpPr txBox="1"/>
          <p:nvPr/>
        </p:nvSpPr>
        <p:spPr>
          <a:xfrm rot="19380931">
            <a:off x="5356483" y="3114368"/>
            <a:ext cx="2549236" cy="369332"/>
          </a:xfrm>
          <a:prstGeom prst="rect">
            <a:avLst/>
          </a:prstGeom>
          <a:noFill/>
        </p:spPr>
        <p:txBody>
          <a:bodyPr wrap="square" rtlCol="0">
            <a:spAutoFit/>
          </a:bodyPr>
          <a:lstStyle/>
          <a:p>
            <a:r>
              <a:rPr lang="de-CH" dirty="0">
                <a:solidFill>
                  <a:srgbClr val="FF0000"/>
                </a:solidFill>
              </a:rPr>
              <a:t>Mentale Belastung</a:t>
            </a:r>
          </a:p>
        </p:txBody>
      </p:sp>
      <p:sp>
        <p:nvSpPr>
          <p:cNvPr id="4" name="Foliennummernplatzhalter 3">
            <a:extLst>
              <a:ext uri="{FF2B5EF4-FFF2-40B4-BE49-F238E27FC236}">
                <a16:creationId xmlns:a16="http://schemas.microsoft.com/office/drawing/2014/main" id="{334AC4FB-B87B-0B35-B2D2-2E5CD4BA1ECF}"/>
              </a:ext>
            </a:extLst>
          </p:cNvPr>
          <p:cNvSpPr>
            <a:spLocks noGrp="1"/>
          </p:cNvSpPr>
          <p:nvPr>
            <p:ph type="sldNum" sz="quarter" idx="12"/>
          </p:nvPr>
        </p:nvSpPr>
        <p:spPr/>
        <p:txBody>
          <a:bodyPr/>
          <a:lstStyle/>
          <a:p>
            <a:fld id="{C457ADC7-274A-47E8-AAD9-968732228F3F}" type="slidenum">
              <a:rPr lang="de-CH" smtClean="0"/>
              <a:t>64</a:t>
            </a:fld>
            <a:endParaRPr lang="de-CH"/>
          </a:p>
        </p:txBody>
      </p:sp>
    </p:spTree>
    <p:extLst>
      <p:ext uri="{BB962C8B-B14F-4D97-AF65-F5344CB8AC3E}">
        <p14:creationId xmlns:p14="http://schemas.microsoft.com/office/powerpoint/2010/main" val="142873388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3DC8B5B3-1C72-41AF-4CE9-215CCEF09912}"/>
              </a:ext>
            </a:extLst>
          </p:cNvPr>
          <p:cNvSpPr>
            <a:spLocks noGrp="1"/>
          </p:cNvSpPr>
          <p:nvPr>
            <p:ph type="title"/>
          </p:nvPr>
        </p:nvSpPr>
        <p:spPr/>
        <p:txBody>
          <a:bodyPr/>
          <a:lstStyle/>
          <a:p>
            <a:r>
              <a:rPr lang="de-CH" dirty="0"/>
              <a:t>Informiere Dich</a:t>
            </a:r>
          </a:p>
        </p:txBody>
      </p:sp>
      <p:sp>
        <p:nvSpPr>
          <p:cNvPr id="4" name="Foliennummernplatzhalter 3">
            <a:extLst>
              <a:ext uri="{FF2B5EF4-FFF2-40B4-BE49-F238E27FC236}">
                <a16:creationId xmlns:a16="http://schemas.microsoft.com/office/drawing/2014/main" id="{334AC4FB-B87B-0B35-B2D2-2E5CD4BA1ECF}"/>
              </a:ext>
            </a:extLst>
          </p:cNvPr>
          <p:cNvSpPr>
            <a:spLocks noGrp="1"/>
          </p:cNvSpPr>
          <p:nvPr>
            <p:ph type="sldNum" sz="quarter" idx="12"/>
          </p:nvPr>
        </p:nvSpPr>
        <p:spPr/>
        <p:txBody>
          <a:bodyPr/>
          <a:lstStyle/>
          <a:p>
            <a:fld id="{C457ADC7-274A-47E8-AAD9-968732228F3F}" type="slidenum">
              <a:rPr lang="de-CH" smtClean="0"/>
              <a:t>65</a:t>
            </a:fld>
            <a:endParaRPr lang="de-CH"/>
          </a:p>
        </p:txBody>
      </p:sp>
      <p:pic>
        <p:nvPicPr>
          <p:cNvPr id="9" name="Grafik 8" descr="Ein Bild, das Muster, Quadrat, Symmetrie, Rechteck enthält.&#10;&#10;Automatisch generierte Beschreibung">
            <a:hlinkClick r:id="rId3"/>
            <a:extLst>
              <a:ext uri="{FF2B5EF4-FFF2-40B4-BE49-F238E27FC236}">
                <a16:creationId xmlns:a16="http://schemas.microsoft.com/office/drawing/2014/main" id="{A4BCBA90-4639-05FF-834F-D2EC8AC8A7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3667" y="1274164"/>
            <a:ext cx="1311639" cy="1311639"/>
          </a:xfrm>
          <a:prstGeom prst="rect">
            <a:avLst/>
          </a:prstGeom>
        </p:spPr>
      </p:pic>
      <p:sp>
        <p:nvSpPr>
          <p:cNvPr id="10" name="Textfeld 9">
            <a:extLst>
              <a:ext uri="{FF2B5EF4-FFF2-40B4-BE49-F238E27FC236}">
                <a16:creationId xmlns:a16="http://schemas.microsoft.com/office/drawing/2014/main" id="{798584E5-D7CC-02E5-CE63-ECC12795C26F}"/>
              </a:ext>
            </a:extLst>
          </p:cNvPr>
          <p:cNvSpPr txBox="1"/>
          <p:nvPr/>
        </p:nvSpPr>
        <p:spPr>
          <a:xfrm>
            <a:off x="1881265" y="1745317"/>
            <a:ext cx="3437351" cy="369332"/>
          </a:xfrm>
          <a:prstGeom prst="rect">
            <a:avLst/>
          </a:prstGeom>
          <a:noFill/>
        </p:spPr>
        <p:txBody>
          <a:bodyPr wrap="none" rtlCol="0">
            <a:spAutoFit/>
          </a:bodyPr>
          <a:lstStyle/>
          <a:p>
            <a:r>
              <a:rPr lang="de-CH" dirty="0"/>
              <a:t>Money </a:t>
            </a:r>
            <a:r>
              <a:rPr lang="de-CH" dirty="0" err="1"/>
              <a:t>Matters</a:t>
            </a:r>
            <a:r>
              <a:rPr lang="de-CH" dirty="0"/>
              <a:t> – Podcast | DE</a:t>
            </a:r>
          </a:p>
        </p:txBody>
      </p:sp>
      <p:pic>
        <p:nvPicPr>
          <p:cNvPr id="12" name="Grafik 11" descr="Ein Bild, das Muster, Quadrat, Rechteck, Symmetrie enthält.&#10;&#10;Automatisch generierte Beschreibung">
            <a:hlinkClick r:id="rId5"/>
            <a:extLst>
              <a:ext uri="{FF2B5EF4-FFF2-40B4-BE49-F238E27FC236}">
                <a16:creationId xmlns:a16="http://schemas.microsoft.com/office/drawing/2014/main" id="{05B556EE-C0D3-1B1D-4C11-BA0DA01190E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3667" y="3206646"/>
            <a:ext cx="1311639" cy="1311639"/>
          </a:xfrm>
          <a:prstGeom prst="rect">
            <a:avLst/>
          </a:prstGeom>
        </p:spPr>
      </p:pic>
      <p:sp>
        <p:nvSpPr>
          <p:cNvPr id="13" name="Textfeld 12">
            <a:extLst>
              <a:ext uri="{FF2B5EF4-FFF2-40B4-BE49-F238E27FC236}">
                <a16:creationId xmlns:a16="http://schemas.microsoft.com/office/drawing/2014/main" id="{1868B07C-117A-CE68-22CE-5D049356DDD2}"/>
              </a:ext>
            </a:extLst>
          </p:cNvPr>
          <p:cNvSpPr txBox="1"/>
          <p:nvPr/>
        </p:nvSpPr>
        <p:spPr>
          <a:xfrm>
            <a:off x="1881265" y="3778982"/>
            <a:ext cx="4092787" cy="369332"/>
          </a:xfrm>
          <a:prstGeom prst="rect">
            <a:avLst/>
          </a:prstGeom>
          <a:noFill/>
        </p:spPr>
        <p:txBody>
          <a:bodyPr wrap="none" rtlCol="0">
            <a:spAutoFit/>
          </a:bodyPr>
          <a:lstStyle/>
          <a:p>
            <a:r>
              <a:rPr lang="de-CH" dirty="0"/>
              <a:t>The Poor Swiss – Blog – EN | DE | FR</a:t>
            </a:r>
          </a:p>
        </p:txBody>
      </p:sp>
    </p:spTree>
    <p:extLst>
      <p:ext uri="{BB962C8B-B14F-4D97-AF65-F5344CB8AC3E}">
        <p14:creationId xmlns:p14="http://schemas.microsoft.com/office/powerpoint/2010/main" val="5575055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7864444B-C789-ED22-0F42-C838F8F65898}"/>
              </a:ext>
            </a:extLst>
          </p:cNvPr>
          <p:cNvSpPr>
            <a:spLocks noGrp="1"/>
          </p:cNvSpPr>
          <p:nvPr>
            <p:ph type="title"/>
          </p:nvPr>
        </p:nvSpPr>
        <p:spPr/>
        <p:txBody>
          <a:bodyPr/>
          <a:lstStyle/>
          <a:p>
            <a:r>
              <a:rPr lang="de-CH" dirty="0"/>
              <a:t>Zusammenfassung</a:t>
            </a:r>
          </a:p>
        </p:txBody>
      </p:sp>
      <p:sp>
        <p:nvSpPr>
          <p:cNvPr id="5" name="Textplatzhalter 4">
            <a:extLst>
              <a:ext uri="{FF2B5EF4-FFF2-40B4-BE49-F238E27FC236}">
                <a16:creationId xmlns:a16="http://schemas.microsoft.com/office/drawing/2014/main" id="{537824A5-0A41-594E-87CC-B22CF394C486}"/>
              </a:ext>
            </a:extLst>
          </p:cNvPr>
          <p:cNvSpPr>
            <a:spLocks noGrp="1"/>
          </p:cNvSpPr>
          <p:nvPr>
            <p:ph type="body" idx="1"/>
          </p:nvPr>
        </p:nvSpPr>
        <p:spPr/>
        <p:txBody>
          <a:bodyPr/>
          <a:lstStyle/>
          <a:p>
            <a:r>
              <a:rPr lang="de-CH" dirty="0"/>
              <a:t>Damit Du weisst, was Du heute gelernt hast</a:t>
            </a:r>
          </a:p>
        </p:txBody>
      </p:sp>
      <p:sp>
        <p:nvSpPr>
          <p:cNvPr id="2" name="Foliennummernplatzhalter 1">
            <a:extLst>
              <a:ext uri="{FF2B5EF4-FFF2-40B4-BE49-F238E27FC236}">
                <a16:creationId xmlns:a16="http://schemas.microsoft.com/office/drawing/2014/main" id="{C99BF7C7-B952-19FF-EA3C-055879CDD49F}"/>
              </a:ext>
            </a:extLst>
          </p:cNvPr>
          <p:cNvSpPr>
            <a:spLocks noGrp="1"/>
          </p:cNvSpPr>
          <p:nvPr>
            <p:ph type="sldNum" sz="quarter" idx="12"/>
          </p:nvPr>
        </p:nvSpPr>
        <p:spPr/>
        <p:txBody>
          <a:bodyPr/>
          <a:lstStyle/>
          <a:p>
            <a:fld id="{C457ADC7-274A-47E8-AAD9-968732228F3F}" type="slidenum">
              <a:rPr lang="de-CH" smtClean="0"/>
              <a:t>66</a:t>
            </a:fld>
            <a:endParaRPr lang="de-CH"/>
          </a:p>
        </p:txBody>
      </p:sp>
    </p:spTree>
    <p:extLst>
      <p:ext uri="{BB962C8B-B14F-4D97-AF65-F5344CB8AC3E}">
        <p14:creationId xmlns:p14="http://schemas.microsoft.com/office/powerpoint/2010/main" val="314628323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5121308A-B043-857B-758E-5C69F5FF6B72}"/>
              </a:ext>
            </a:extLst>
          </p:cNvPr>
          <p:cNvSpPr>
            <a:spLocks noGrp="1"/>
          </p:cNvSpPr>
          <p:nvPr>
            <p:ph type="title"/>
          </p:nvPr>
        </p:nvSpPr>
        <p:spPr/>
        <p:txBody>
          <a:bodyPr/>
          <a:lstStyle/>
          <a:p>
            <a:r>
              <a:rPr lang="de-CH" dirty="0"/>
              <a:t>Was wir gelernt haben</a:t>
            </a:r>
          </a:p>
        </p:txBody>
      </p:sp>
      <p:sp>
        <p:nvSpPr>
          <p:cNvPr id="3" name="Rechteck 2">
            <a:extLst>
              <a:ext uri="{FF2B5EF4-FFF2-40B4-BE49-F238E27FC236}">
                <a16:creationId xmlns:a16="http://schemas.microsoft.com/office/drawing/2014/main" id="{928AA93C-785B-3EE0-7604-2C3DD02AF4EC}"/>
              </a:ext>
            </a:extLst>
          </p:cNvPr>
          <p:cNvSpPr/>
          <p:nvPr/>
        </p:nvSpPr>
        <p:spPr>
          <a:xfrm>
            <a:off x="343654" y="2086112"/>
            <a:ext cx="5985152" cy="320096"/>
          </a:xfrm>
          <a:prstGeom prst="rect">
            <a:avLst/>
          </a:prstGeom>
          <a:noFill/>
          <a:ln>
            <a:solidFill>
              <a:srgbClr val="004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sz="1400" dirty="0">
                <a:solidFill>
                  <a:srgbClr val="004460"/>
                </a:solidFill>
              </a:rPr>
              <a:t>Geld hat immer eine alternative Verwendung</a:t>
            </a:r>
          </a:p>
        </p:txBody>
      </p:sp>
      <p:sp>
        <p:nvSpPr>
          <p:cNvPr id="5" name="Rechteck 4">
            <a:extLst>
              <a:ext uri="{FF2B5EF4-FFF2-40B4-BE49-F238E27FC236}">
                <a16:creationId xmlns:a16="http://schemas.microsoft.com/office/drawing/2014/main" id="{D861E089-68C5-3791-61D6-8445E535A77F}"/>
              </a:ext>
            </a:extLst>
          </p:cNvPr>
          <p:cNvSpPr/>
          <p:nvPr/>
        </p:nvSpPr>
        <p:spPr>
          <a:xfrm>
            <a:off x="343650" y="2873927"/>
            <a:ext cx="6032926" cy="602137"/>
          </a:xfrm>
          <a:prstGeom prst="rect">
            <a:avLst/>
          </a:prstGeom>
          <a:noFill/>
          <a:ln>
            <a:solidFill>
              <a:srgbClr val="004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sz="1400" dirty="0">
                <a:solidFill>
                  <a:srgbClr val="004460"/>
                </a:solidFill>
              </a:rPr>
              <a:t>Orientiere Dich am Erwartungswert, nicht am </a:t>
            </a:r>
            <a:r>
              <a:rPr lang="de-CH" sz="1400" dirty="0" err="1">
                <a:solidFill>
                  <a:srgbClr val="004460"/>
                </a:solidFill>
              </a:rPr>
              <a:t>Worst</a:t>
            </a:r>
            <a:r>
              <a:rPr lang="de-CH" sz="1400" dirty="0">
                <a:solidFill>
                  <a:srgbClr val="004460"/>
                </a:solidFill>
              </a:rPr>
              <a:t> Case. </a:t>
            </a:r>
          </a:p>
        </p:txBody>
      </p:sp>
      <p:sp>
        <p:nvSpPr>
          <p:cNvPr id="11" name="Rechteck 10">
            <a:extLst>
              <a:ext uri="{FF2B5EF4-FFF2-40B4-BE49-F238E27FC236}">
                <a16:creationId xmlns:a16="http://schemas.microsoft.com/office/drawing/2014/main" id="{496563B4-85AB-46F3-BAF2-8F8A9018ECD1}"/>
              </a:ext>
            </a:extLst>
          </p:cNvPr>
          <p:cNvSpPr/>
          <p:nvPr/>
        </p:nvSpPr>
        <p:spPr>
          <a:xfrm>
            <a:off x="343651" y="5321005"/>
            <a:ext cx="5985158" cy="602137"/>
          </a:xfrm>
          <a:prstGeom prst="rect">
            <a:avLst/>
          </a:prstGeom>
          <a:noFill/>
          <a:ln>
            <a:solidFill>
              <a:srgbClr val="004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sz="1400" dirty="0">
                <a:solidFill>
                  <a:srgbClr val="004460"/>
                </a:solidFill>
              </a:rPr>
              <a:t>Der Markt ist effizient und unvorhersehbar.</a:t>
            </a:r>
          </a:p>
        </p:txBody>
      </p:sp>
      <p:sp>
        <p:nvSpPr>
          <p:cNvPr id="13" name="Rechteck 12">
            <a:extLst>
              <a:ext uri="{FF2B5EF4-FFF2-40B4-BE49-F238E27FC236}">
                <a16:creationId xmlns:a16="http://schemas.microsoft.com/office/drawing/2014/main" id="{A06A3C74-EA57-C386-9B73-E14D3EB9A6E7}"/>
              </a:ext>
            </a:extLst>
          </p:cNvPr>
          <p:cNvSpPr/>
          <p:nvPr/>
        </p:nvSpPr>
        <p:spPr>
          <a:xfrm>
            <a:off x="343667" y="897742"/>
            <a:ext cx="5985166" cy="320096"/>
          </a:xfrm>
          <a:prstGeom prst="rect">
            <a:avLst/>
          </a:prstGeom>
          <a:noFill/>
          <a:ln>
            <a:solidFill>
              <a:srgbClr val="004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sz="1400" dirty="0">
                <a:solidFill>
                  <a:srgbClr val="004460"/>
                </a:solidFill>
              </a:rPr>
              <a:t>Dein Verhalten ist unterbewusst gesteuert</a:t>
            </a:r>
          </a:p>
        </p:txBody>
      </p:sp>
      <p:sp>
        <p:nvSpPr>
          <p:cNvPr id="17" name="Rechteck 16">
            <a:extLst>
              <a:ext uri="{FF2B5EF4-FFF2-40B4-BE49-F238E27FC236}">
                <a16:creationId xmlns:a16="http://schemas.microsoft.com/office/drawing/2014/main" id="{238B65EF-93E6-0B7C-3EF0-C40D103F24BB}"/>
              </a:ext>
            </a:extLst>
          </p:cNvPr>
          <p:cNvSpPr/>
          <p:nvPr/>
        </p:nvSpPr>
        <p:spPr>
          <a:xfrm>
            <a:off x="6722158" y="897743"/>
            <a:ext cx="5126181" cy="320096"/>
          </a:xfrm>
          <a:prstGeom prst="rect">
            <a:avLst/>
          </a:prstGeom>
          <a:noFill/>
          <a:ln>
            <a:solidFill>
              <a:srgbClr val="004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400" dirty="0">
                <a:solidFill>
                  <a:srgbClr val="004460"/>
                </a:solidFill>
              </a:rPr>
              <a:t>Reflektiere Deine Einstellung zu Geld, dann Dein Verhalten</a:t>
            </a:r>
          </a:p>
        </p:txBody>
      </p:sp>
      <p:sp>
        <p:nvSpPr>
          <p:cNvPr id="18" name="Rechteck 17">
            <a:extLst>
              <a:ext uri="{FF2B5EF4-FFF2-40B4-BE49-F238E27FC236}">
                <a16:creationId xmlns:a16="http://schemas.microsoft.com/office/drawing/2014/main" id="{1160AB15-064D-078F-7020-C6988104A134}"/>
              </a:ext>
            </a:extLst>
          </p:cNvPr>
          <p:cNvSpPr/>
          <p:nvPr/>
        </p:nvSpPr>
        <p:spPr>
          <a:xfrm>
            <a:off x="6722147" y="1427349"/>
            <a:ext cx="5126181" cy="433667"/>
          </a:xfrm>
          <a:prstGeom prst="rect">
            <a:avLst/>
          </a:prstGeom>
          <a:noFill/>
          <a:ln>
            <a:solidFill>
              <a:srgbClr val="004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sz="1400" dirty="0">
                <a:solidFill>
                  <a:srgbClr val="004460"/>
                </a:solidFill>
              </a:rPr>
              <a:t>Triff Deine Konsumentscheidungen reflektiert und bleibe selbstbestimmt.</a:t>
            </a:r>
          </a:p>
        </p:txBody>
      </p:sp>
      <p:sp>
        <p:nvSpPr>
          <p:cNvPr id="19" name="Rechteck 18">
            <a:extLst>
              <a:ext uri="{FF2B5EF4-FFF2-40B4-BE49-F238E27FC236}">
                <a16:creationId xmlns:a16="http://schemas.microsoft.com/office/drawing/2014/main" id="{FBB1D453-23F4-DE21-4052-076575848A76}"/>
              </a:ext>
            </a:extLst>
          </p:cNvPr>
          <p:cNvSpPr/>
          <p:nvPr/>
        </p:nvSpPr>
        <p:spPr>
          <a:xfrm>
            <a:off x="343650" y="1427349"/>
            <a:ext cx="5985166" cy="433667"/>
          </a:xfrm>
          <a:prstGeom prst="rect">
            <a:avLst/>
          </a:prstGeom>
          <a:noFill/>
          <a:ln>
            <a:solidFill>
              <a:srgbClr val="004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sz="1400" dirty="0">
                <a:solidFill>
                  <a:srgbClr val="004460"/>
                </a:solidFill>
              </a:rPr>
              <a:t>Die Ausgaben wachsen, um die Einnahmen zu decken. Zufriedenheitsgewinn potentiell negativ.</a:t>
            </a:r>
          </a:p>
        </p:txBody>
      </p:sp>
      <p:sp>
        <p:nvSpPr>
          <p:cNvPr id="20" name="Rechteck 19">
            <a:extLst>
              <a:ext uri="{FF2B5EF4-FFF2-40B4-BE49-F238E27FC236}">
                <a16:creationId xmlns:a16="http://schemas.microsoft.com/office/drawing/2014/main" id="{7C324EDD-DF55-A739-3FFB-F314B7B0CFD8}"/>
              </a:ext>
            </a:extLst>
          </p:cNvPr>
          <p:cNvSpPr/>
          <p:nvPr/>
        </p:nvSpPr>
        <p:spPr>
          <a:xfrm>
            <a:off x="6722146" y="5327353"/>
            <a:ext cx="5126181" cy="602137"/>
          </a:xfrm>
          <a:prstGeom prst="rect">
            <a:avLst/>
          </a:prstGeom>
          <a:noFill/>
          <a:ln>
            <a:solidFill>
              <a:srgbClr val="004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sz="1400" dirty="0">
                <a:solidFill>
                  <a:srgbClr val="004460"/>
                </a:solidFill>
              </a:rPr>
              <a:t>Investiere passiv und kostengünstig. Niemand schlägt den Markt – nicht Dein Banker und schon gar nicht Du selbst.</a:t>
            </a:r>
          </a:p>
        </p:txBody>
      </p:sp>
      <p:sp>
        <p:nvSpPr>
          <p:cNvPr id="21" name="Rechteck 20">
            <a:extLst>
              <a:ext uri="{FF2B5EF4-FFF2-40B4-BE49-F238E27FC236}">
                <a16:creationId xmlns:a16="http://schemas.microsoft.com/office/drawing/2014/main" id="{0ADE4B25-2E80-6852-C377-380FEDA95AD4}"/>
              </a:ext>
            </a:extLst>
          </p:cNvPr>
          <p:cNvSpPr/>
          <p:nvPr/>
        </p:nvSpPr>
        <p:spPr>
          <a:xfrm>
            <a:off x="343649" y="6082548"/>
            <a:ext cx="5985158" cy="301069"/>
          </a:xfrm>
          <a:prstGeom prst="rect">
            <a:avLst/>
          </a:prstGeom>
          <a:noFill/>
          <a:ln>
            <a:solidFill>
              <a:srgbClr val="004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sz="1400" dirty="0" err="1">
                <a:solidFill>
                  <a:srgbClr val="004460"/>
                </a:solidFill>
              </a:rPr>
              <a:t>Berater:innen</a:t>
            </a:r>
            <a:r>
              <a:rPr lang="de-CH" sz="1400" dirty="0">
                <a:solidFill>
                  <a:srgbClr val="004460"/>
                </a:solidFill>
              </a:rPr>
              <a:t> haben Interessenskonflikte</a:t>
            </a:r>
          </a:p>
        </p:txBody>
      </p:sp>
      <p:sp>
        <p:nvSpPr>
          <p:cNvPr id="22" name="Rechteck 21">
            <a:extLst>
              <a:ext uri="{FF2B5EF4-FFF2-40B4-BE49-F238E27FC236}">
                <a16:creationId xmlns:a16="http://schemas.microsoft.com/office/drawing/2014/main" id="{EA215C21-6BEE-8298-459C-09590A4A7BE1}"/>
              </a:ext>
            </a:extLst>
          </p:cNvPr>
          <p:cNvSpPr/>
          <p:nvPr/>
        </p:nvSpPr>
        <p:spPr>
          <a:xfrm>
            <a:off x="6722146" y="6076962"/>
            <a:ext cx="5126181" cy="312242"/>
          </a:xfrm>
          <a:prstGeom prst="rect">
            <a:avLst/>
          </a:prstGeom>
          <a:noFill/>
          <a:ln>
            <a:solidFill>
              <a:srgbClr val="004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sz="1400" dirty="0">
                <a:solidFill>
                  <a:srgbClr val="004460"/>
                </a:solidFill>
              </a:rPr>
              <a:t>Überlege gut, auf wen Du hörst</a:t>
            </a:r>
          </a:p>
        </p:txBody>
      </p:sp>
      <p:sp>
        <p:nvSpPr>
          <p:cNvPr id="23" name="Rechteck 22">
            <a:extLst>
              <a:ext uri="{FF2B5EF4-FFF2-40B4-BE49-F238E27FC236}">
                <a16:creationId xmlns:a16="http://schemas.microsoft.com/office/drawing/2014/main" id="{BE76550C-EE73-1785-38FE-71A23CF4239A}"/>
              </a:ext>
            </a:extLst>
          </p:cNvPr>
          <p:cNvSpPr/>
          <p:nvPr/>
        </p:nvSpPr>
        <p:spPr>
          <a:xfrm>
            <a:off x="6722147" y="2086112"/>
            <a:ext cx="5126181" cy="459715"/>
          </a:xfrm>
          <a:prstGeom prst="rect">
            <a:avLst/>
          </a:prstGeom>
          <a:noFill/>
          <a:ln>
            <a:solidFill>
              <a:srgbClr val="004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sz="1400" dirty="0">
                <a:solidFill>
                  <a:srgbClr val="004460"/>
                </a:solidFill>
              </a:rPr>
              <a:t>Die Einsparung von Geldverschwendung erlaubt risikolose Renditen und Vermögensaufbau.</a:t>
            </a:r>
          </a:p>
        </p:txBody>
      </p:sp>
      <p:sp>
        <p:nvSpPr>
          <p:cNvPr id="24" name="Rechteck 23">
            <a:extLst>
              <a:ext uri="{FF2B5EF4-FFF2-40B4-BE49-F238E27FC236}">
                <a16:creationId xmlns:a16="http://schemas.microsoft.com/office/drawing/2014/main" id="{61CEBB4F-F8A6-F387-7C2F-0D7AB10981E1}"/>
              </a:ext>
            </a:extLst>
          </p:cNvPr>
          <p:cNvSpPr/>
          <p:nvPr/>
        </p:nvSpPr>
        <p:spPr>
          <a:xfrm>
            <a:off x="6722146" y="2873927"/>
            <a:ext cx="5126181" cy="602137"/>
          </a:xfrm>
          <a:prstGeom prst="rect">
            <a:avLst/>
          </a:prstGeom>
          <a:noFill/>
          <a:ln>
            <a:solidFill>
              <a:srgbClr val="004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sz="1400" dirty="0">
                <a:solidFill>
                  <a:srgbClr val="004460"/>
                </a:solidFill>
              </a:rPr>
              <a:t>Bezahle für die richtigen Risiken. Für Sicherheit bezahlst Du überproportional viel.</a:t>
            </a:r>
          </a:p>
        </p:txBody>
      </p:sp>
      <p:sp>
        <p:nvSpPr>
          <p:cNvPr id="25" name="Rechteck 24">
            <a:extLst>
              <a:ext uri="{FF2B5EF4-FFF2-40B4-BE49-F238E27FC236}">
                <a16:creationId xmlns:a16="http://schemas.microsoft.com/office/drawing/2014/main" id="{1707C587-58D2-98CC-6F32-92C0A2DC4241}"/>
              </a:ext>
            </a:extLst>
          </p:cNvPr>
          <p:cNvSpPr/>
          <p:nvPr/>
        </p:nvSpPr>
        <p:spPr>
          <a:xfrm>
            <a:off x="343649" y="3641057"/>
            <a:ext cx="5985155" cy="602137"/>
          </a:xfrm>
          <a:prstGeom prst="rect">
            <a:avLst/>
          </a:prstGeom>
          <a:noFill/>
          <a:ln>
            <a:solidFill>
              <a:srgbClr val="004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sz="1400" dirty="0">
                <a:solidFill>
                  <a:srgbClr val="004460"/>
                </a:solidFill>
              </a:rPr>
              <a:t>Die Steuerprogression ist bei mittleren Einkommen stark </a:t>
            </a:r>
          </a:p>
        </p:txBody>
      </p:sp>
      <p:sp>
        <p:nvSpPr>
          <p:cNvPr id="26" name="Rechteck 25">
            <a:extLst>
              <a:ext uri="{FF2B5EF4-FFF2-40B4-BE49-F238E27FC236}">
                <a16:creationId xmlns:a16="http://schemas.microsoft.com/office/drawing/2014/main" id="{F0621B04-1C23-D1E6-C7D1-FD24358AEBA7}"/>
              </a:ext>
            </a:extLst>
          </p:cNvPr>
          <p:cNvSpPr/>
          <p:nvPr/>
        </p:nvSpPr>
        <p:spPr>
          <a:xfrm>
            <a:off x="6722145" y="3641057"/>
            <a:ext cx="5126181" cy="602137"/>
          </a:xfrm>
          <a:prstGeom prst="rect">
            <a:avLst/>
          </a:prstGeom>
          <a:noFill/>
          <a:ln>
            <a:solidFill>
              <a:srgbClr val="004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sz="1400" dirty="0">
                <a:solidFill>
                  <a:srgbClr val="004460"/>
                </a:solidFill>
              </a:rPr>
              <a:t>Plane frühzeitig und hole Dir bei Unklarheit Hilfe</a:t>
            </a:r>
          </a:p>
        </p:txBody>
      </p:sp>
      <p:sp>
        <p:nvSpPr>
          <p:cNvPr id="27" name="Rechteck 26">
            <a:extLst>
              <a:ext uri="{FF2B5EF4-FFF2-40B4-BE49-F238E27FC236}">
                <a16:creationId xmlns:a16="http://schemas.microsoft.com/office/drawing/2014/main" id="{58710D6A-DDD4-E5C0-E76C-0964AB91EF93}"/>
              </a:ext>
            </a:extLst>
          </p:cNvPr>
          <p:cNvSpPr/>
          <p:nvPr/>
        </p:nvSpPr>
        <p:spPr>
          <a:xfrm>
            <a:off x="343649" y="4545922"/>
            <a:ext cx="5985159" cy="602137"/>
          </a:xfrm>
          <a:prstGeom prst="rect">
            <a:avLst/>
          </a:prstGeom>
          <a:noFill/>
          <a:ln>
            <a:solidFill>
              <a:srgbClr val="004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sz="1400" dirty="0">
                <a:solidFill>
                  <a:srgbClr val="004460"/>
                </a:solidFill>
              </a:rPr>
              <a:t>Teilzeit muss Mensch sich langfristig leisten können.</a:t>
            </a:r>
          </a:p>
        </p:txBody>
      </p:sp>
      <p:sp>
        <p:nvSpPr>
          <p:cNvPr id="28" name="Rechteck 27">
            <a:extLst>
              <a:ext uri="{FF2B5EF4-FFF2-40B4-BE49-F238E27FC236}">
                <a16:creationId xmlns:a16="http://schemas.microsoft.com/office/drawing/2014/main" id="{D8B0D5D1-B76F-35D9-9050-73DECD3D3FBD}"/>
              </a:ext>
            </a:extLst>
          </p:cNvPr>
          <p:cNvSpPr/>
          <p:nvPr/>
        </p:nvSpPr>
        <p:spPr>
          <a:xfrm>
            <a:off x="6722146" y="4560223"/>
            <a:ext cx="5126181" cy="585530"/>
          </a:xfrm>
          <a:prstGeom prst="rect">
            <a:avLst/>
          </a:prstGeom>
          <a:noFill/>
          <a:ln>
            <a:solidFill>
              <a:srgbClr val="004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sz="1400" dirty="0">
                <a:solidFill>
                  <a:srgbClr val="004460"/>
                </a:solidFill>
              </a:rPr>
              <a:t>Denke frühzeitig an Deine Vorsorge. Versäumnisse holen Dich ein. Hole Dir Rat.</a:t>
            </a:r>
          </a:p>
        </p:txBody>
      </p:sp>
      <p:sp>
        <p:nvSpPr>
          <p:cNvPr id="2" name="Rechteck 1">
            <a:extLst>
              <a:ext uri="{FF2B5EF4-FFF2-40B4-BE49-F238E27FC236}">
                <a16:creationId xmlns:a16="http://schemas.microsoft.com/office/drawing/2014/main" id="{3BD9C694-EBEB-6BF5-8FEB-C9BE38B9E006}"/>
              </a:ext>
            </a:extLst>
          </p:cNvPr>
          <p:cNvSpPr/>
          <p:nvPr/>
        </p:nvSpPr>
        <p:spPr>
          <a:xfrm>
            <a:off x="343649" y="6473861"/>
            <a:ext cx="5985158" cy="301069"/>
          </a:xfrm>
          <a:prstGeom prst="rect">
            <a:avLst/>
          </a:prstGeom>
          <a:noFill/>
          <a:ln>
            <a:solidFill>
              <a:srgbClr val="004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sz="1400" dirty="0">
                <a:solidFill>
                  <a:srgbClr val="004460"/>
                </a:solidFill>
              </a:rPr>
              <a:t>Sei nicht planlos</a:t>
            </a:r>
          </a:p>
        </p:txBody>
      </p:sp>
      <p:sp>
        <p:nvSpPr>
          <p:cNvPr id="6" name="Rechteck 5">
            <a:extLst>
              <a:ext uri="{FF2B5EF4-FFF2-40B4-BE49-F238E27FC236}">
                <a16:creationId xmlns:a16="http://schemas.microsoft.com/office/drawing/2014/main" id="{BAC73A60-2C31-7173-F111-DAD47A7A48AD}"/>
              </a:ext>
            </a:extLst>
          </p:cNvPr>
          <p:cNvSpPr/>
          <p:nvPr/>
        </p:nvSpPr>
        <p:spPr>
          <a:xfrm>
            <a:off x="6722146" y="6473860"/>
            <a:ext cx="5126181" cy="301069"/>
          </a:xfrm>
          <a:prstGeom prst="rect">
            <a:avLst/>
          </a:prstGeom>
          <a:noFill/>
          <a:ln>
            <a:solidFill>
              <a:srgbClr val="004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sz="1400" dirty="0">
                <a:solidFill>
                  <a:srgbClr val="004460"/>
                </a:solidFill>
              </a:rPr>
              <a:t>Mach Dein Budget</a:t>
            </a:r>
          </a:p>
        </p:txBody>
      </p:sp>
      <p:sp>
        <p:nvSpPr>
          <p:cNvPr id="7" name="Foliennummernplatzhalter 6">
            <a:extLst>
              <a:ext uri="{FF2B5EF4-FFF2-40B4-BE49-F238E27FC236}">
                <a16:creationId xmlns:a16="http://schemas.microsoft.com/office/drawing/2014/main" id="{BCA41414-E58B-CD0D-D98E-D9EE8C196D32}"/>
              </a:ext>
            </a:extLst>
          </p:cNvPr>
          <p:cNvSpPr>
            <a:spLocks noGrp="1"/>
          </p:cNvSpPr>
          <p:nvPr>
            <p:ph type="sldNum" sz="quarter" idx="12"/>
          </p:nvPr>
        </p:nvSpPr>
        <p:spPr/>
        <p:txBody>
          <a:bodyPr/>
          <a:lstStyle/>
          <a:p>
            <a:fld id="{C457ADC7-274A-47E8-AAD9-968732228F3F}" type="slidenum">
              <a:rPr lang="de-CH" smtClean="0"/>
              <a:t>67</a:t>
            </a:fld>
            <a:endParaRPr lang="de-CH"/>
          </a:p>
        </p:txBody>
      </p:sp>
    </p:spTree>
    <p:extLst>
      <p:ext uri="{BB962C8B-B14F-4D97-AF65-F5344CB8AC3E}">
        <p14:creationId xmlns:p14="http://schemas.microsoft.com/office/powerpoint/2010/main" val="2242783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5121308A-B043-857B-758E-5C69F5FF6B72}"/>
              </a:ext>
            </a:extLst>
          </p:cNvPr>
          <p:cNvSpPr>
            <a:spLocks noGrp="1"/>
          </p:cNvSpPr>
          <p:nvPr>
            <p:ph type="title"/>
          </p:nvPr>
        </p:nvSpPr>
        <p:spPr/>
        <p:txBody>
          <a:bodyPr/>
          <a:lstStyle/>
          <a:p>
            <a:r>
              <a:rPr lang="de-CH" dirty="0"/>
              <a:t>Deine Einstellung zu Geld</a:t>
            </a:r>
          </a:p>
        </p:txBody>
      </p:sp>
      <p:sp>
        <p:nvSpPr>
          <p:cNvPr id="2" name="Rechteck 1">
            <a:extLst>
              <a:ext uri="{FF2B5EF4-FFF2-40B4-BE49-F238E27FC236}">
                <a16:creationId xmlns:a16="http://schemas.microsoft.com/office/drawing/2014/main" id="{BC2AD90E-BC9D-38B9-7E4D-E394F76B0B55}"/>
              </a:ext>
            </a:extLst>
          </p:cNvPr>
          <p:cNvSpPr/>
          <p:nvPr/>
        </p:nvSpPr>
        <p:spPr>
          <a:xfrm>
            <a:off x="329395" y="1288472"/>
            <a:ext cx="5608176" cy="2140528"/>
          </a:xfrm>
          <a:prstGeom prst="rect">
            <a:avLst/>
          </a:prstGeom>
          <a:noFill/>
          <a:ln>
            <a:solidFill>
              <a:srgbClr val="004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a:solidFill>
                  <a:srgbClr val="004460"/>
                </a:solidFill>
              </a:rPr>
              <a:t>Statussuchend</a:t>
            </a:r>
          </a:p>
          <a:p>
            <a:pPr algn="ctr"/>
            <a:endParaRPr lang="de-CH" dirty="0">
              <a:solidFill>
                <a:srgbClr val="004460"/>
              </a:solidFill>
            </a:endParaRPr>
          </a:p>
          <a:p>
            <a:pPr algn="ctr"/>
            <a:r>
              <a:rPr lang="de-CH" dirty="0">
                <a:solidFill>
                  <a:srgbClr val="004460"/>
                </a:solidFill>
              </a:rPr>
              <a:t>Selbstwert = Geldwert</a:t>
            </a:r>
          </a:p>
          <a:p>
            <a:pPr algn="ctr"/>
            <a:r>
              <a:rPr lang="de-CH" dirty="0">
                <a:solidFill>
                  <a:srgbClr val="004460"/>
                </a:solidFill>
              </a:rPr>
              <a:t>Gibt Geld aus für Statussymbole</a:t>
            </a:r>
          </a:p>
          <a:p>
            <a:pPr algn="ctr"/>
            <a:r>
              <a:rPr lang="de-CH" dirty="0">
                <a:solidFill>
                  <a:srgbClr val="004460"/>
                </a:solidFill>
              </a:rPr>
              <a:t>Geld = Status</a:t>
            </a:r>
          </a:p>
        </p:txBody>
      </p:sp>
      <p:sp>
        <p:nvSpPr>
          <p:cNvPr id="3" name="Rechteck 2">
            <a:extLst>
              <a:ext uri="{FF2B5EF4-FFF2-40B4-BE49-F238E27FC236}">
                <a16:creationId xmlns:a16="http://schemas.microsoft.com/office/drawing/2014/main" id="{F14BFF86-7219-7F5C-DB17-E3E4DF5904C9}"/>
              </a:ext>
            </a:extLst>
          </p:cNvPr>
          <p:cNvSpPr/>
          <p:nvPr/>
        </p:nvSpPr>
        <p:spPr>
          <a:xfrm>
            <a:off x="6254431" y="1288472"/>
            <a:ext cx="5579629" cy="2140528"/>
          </a:xfrm>
          <a:prstGeom prst="rect">
            <a:avLst/>
          </a:prstGeom>
          <a:noFill/>
          <a:ln>
            <a:solidFill>
              <a:srgbClr val="004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a:solidFill>
                  <a:srgbClr val="004460"/>
                </a:solidFill>
              </a:rPr>
              <a:t>Vermeidend</a:t>
            </a:r>
          </a:p>
          <a:p>
            <a:pPr algn="ctr"/>
            <a:endParaRPr lang="de-CH" dirty="0">
              <a:solidFill>
                <a:srgbClr val="004460"/>
              </a:solidFill>
            </a:endParaRPr>
          </a:p>
          <a:p>
            <a:pPr algn="ctr"/>
            <a:r>
              <a:rPr lang="de-CH" dirty="0">
                <a:solidFill>
                  <a:srgbClr val="004460"/>
                </a:solidFill>
              </a:rPr>
              <a:t>Meiden Gedanken ans Geld</a:t>
            </a:r>
          </a:p>
          <a:p>
            <a:pPr algn="ctr"/>
            <a:r>
              <a:rPr lang="de-CH" dirty="0">
                <a:solidFill>
                  <a:srgbClr val="004460"/>
                </a:solidFill>
              </a:rPr>
              <a:t>Geld ist schlecht, Reichtum ist schlecht</a:t>
            </a:r>
          </a:p>
          <a:p>
            <a:pPr algn="ctr"/>
            <a:r>
              <a:rPr lang="de-CH" dirty="0">
                <a:solidFill>
                  <a:srgbClr val="004460"/>
                </a:solidFill>
              </a:rPr>
              <a:t>Negative Assoziationen, wie Schuld</a:t>
            </a:r>
          </a:p>
          <a:p>
            <a:pPr algn="ctr"/>
            <a:r>
              <a:rPr lang="de-CH" dirty="0">
                <a:solidFill>
                  <a:srgbClr val="004460"/>
                </a:solidFill>
              </a:rPr>
              <a:t>fehlender Glaube an eigene Geldkompetenzen</a:t>
            </a:r>
          </a:p>
        </p:txBody>
      </p:sp>
      <p:sp>
        <p:nvSpPr>
          <p:cNvPr id="6" name="Rechteck 5">
            <a:extLst>
              <a:ext uri="{FF2B5EF4-FFF2-40B4-BE49-F238E27FC236}">
                <a16:creationId xmlns:a16="http://schemas.microsoft.com/office/drawing/2014/main" id="{31CF7D8C-EAB0-6107-DE64-3698FFEBD202}"/>
              </a:ext>
            </a:extLst>
          </p:cNvPr>
          <p:cNvSpPr/>
          <p:nvPr/>
        </p:nvSpPr>
        <p:spPr>
          <a:xfrm>
            <a:off x="329395" y="3657599"/>
            <a:ext cx="5608176" cy="2140528"/>
          </a:xfrm>
          <a:prstGeom prst="rect">
            <a:avLst/>
          </a:prstGeom>
          <a:noFill/>
          <a:ln>
            <a:solidFill>
              <a:srgbClr val="004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a:solidFill>
                  <a:srgbClr val="004460"/>
                </a:solidFill>
              </a:rPr>
              <a:t>Geldfokussierte</a:t>
            </a:r>
          </a:p>
          <a:p>
            <a:pPr algn="ctr"/>
            <a:endParaRPr lang="de-CH" b="1" dirty="0">
              <a:solidFill>
                <a:srgbClr val="004460"/>
              </a:solidFill>
            </a:endParaRPr>
          </a:p>
          <a:p>
            <a:pPr algn="ctr"/>
            <a:r>
              <a:rPr lang="de-CH" dirty="0">
                <a:solidFill>
                  <a:srgbClr val="004460"/>
                </a:solidFill>
              </a:rPr>
              <a:t>Mit Geld lassen sich meine Probleme lösen</a:t>
            </a:r>
          </a:p>
          <a:p>
            <a:pPr algn="ctr"/>
            <a:r>
              <a:rPr lang="de-CH" dirty="0">
                <a:solidFill>
                  <a:srgbClr val="004460"/>
                </a:solidFill>
              </a:rPr>
              <a:t>Geld macht das Leben besser</a:t>
            </a:r>
          </a:p>
          <a:p>
            <a:pPr algn="ctr"/>
            <a:r>
              <a:rPr lang="de-CH" dirty="0">
                <a:solidFill>
                  <a:srgbClr val="004460"/>
                </a:solidFill>
              </a:rPr>
              <a:t>mehr ist immer besser, es gibt nicht genug</a:t>
            </a:r>
          </a:p>
        </p:txBody>
      </p:sp>
      <p:sp>
        <p:nvSpPr>
          <p:cNvPr id="8" name="Rechteck 7">
            <a:extLst>
              <a:ext uri="{FF2B5EF4-FFF2-40B4-BE49-F238E27FC236}">
                <a16:creationId xmlns:a16="http://schemas.microsoft.com/office/drawing/2014/main" id="{3A63EEEE-B2DA-CF56-8B79-CE69EC812955}"/>
              </a:ext>
            </a:extLst>
          </p:cNvPr>
          <p:cNvSpPr/>
          <p:nvPr/>
        </p:nvSpPr>
        <p:spPr>
          <a:xfrm>
            <a:off x="6254431" y="3657599"/>
            <a:ext cx="5608176" cy="2140528"/>
          </a:xfrm>
          <a:prstGeom prst="rect">
            <a:avLst/>
          </a:prstGeom>
          <a:noFill/>
          <a:ln>
            <a:solidFill>
              <a:srgbClr val="004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a:solidFill>
                  <a:srgbClr val="004460"/>
                </a:solidFill>
              </a:rPr>
              <a:t>Wachsame</a:t>
            </a:r>
          </a:p>
          <a:p>
            <a:pPr algn="ctr"/>
            <a:endParaRPr lang="de-CH" b="1" dirty="0">
              <a:solidFill>
                <a:srgbClr val="004460"/>
              </a:solidFill>
            </a:endParaRPr>
          </a:p>
          <a:p>
            <a:pPr algn="ctr"/>
            <a:r>
              <a:rPr lang="de-CH" dirty="0">
                <a:solidFill>
                  <a:srgbClr val="004460"/>
                </a:solidFill>
              </a:rPr>
              <a:t>Genaue Befassung mit Finanzen</a:t>
            </a:r>
          </a:p>
          <a:p>
            <a:pPr algn="ctr"/>
            <a:r>
              <a:rPr lang="de-CH" dirty="0">
                <a:solidFill>
                  <a:srgbClr val="004460"/>
                </a:solidFill>
              </a:rPr>
              <a:t>Geld gibt Sicherheit und gehört gespart</a:t>
            </a:r>
          </a:p>
          <a:p>
            <a:pPr algn="ctr"/>
            <a:r>
              <a:rPr lang="de-CH" dirty="0">
                <a:solidFill>
                  <a:srgbClr val="004460"/>
                </a:solidFill>
              </a:rPr>
              <a:t>Ausgaben sind, wenn möglich, zu vermeiden</a:t>
            </a:r>
          </a:p>
        </p:txBody>
      </p:sp>
      <p:sp>
        <p:nvSpPr>
          <p:cNvPr id="10" name="Textfeld 9">
            <a:extLst>
              <a:ext uri="{FF2B5EF4-FFF2-40B4-BE49-F238E27FC236}">
                <a16:creationId xmlns:a16="http://schemas.microsoft.com/office/drawing/2014/main" id="{FDC6B127-FA6E-0384-0CD3-DEF1D6F5AFC0}"/>
              </a:ext>
            </a:extLst>
          </p:cNvPr>
          <p:cNvSpPr txBox="1"/>
          <p:nvPr/>
        </p:nvSpPr>
        <p:spPr>
          <a:xfrm>
            <a:off x="260123" y="6320344"/>
            <a:ext cx="9642762" cy="461665"/>
          </a:xfrm>
          <a:prstGeom prst="rect">
            <a:avLst/>
          </a:prstGeom>
          <a:noFill/>
        </p:spPr>
        <p:txBody>
          <a:bodyPr wrap="square">
            <a:spAutoFit/>
          </a:bodyPr>
          <a:lstStyle/>
          <a:p>
            <a:r>
              <a:rPr lang="de-CH" sz="1200" dirty="0" err="1"/>
              <a:t>Klontz</a:t>
            </a:r>
            <a:r>
              <a:rPr lang="de-CH" sz="1200" dirty="0"/>
              <a:t>, Bradley, Sonya L. Britt, Jennifer </a:t>
            </a:r>
            <a:r>
              <a:rPr lang="de-CH" sz="1200" dirty="0" err="1"/>
              <a:t>Mentzer</a:t>
            </a:r>
            <a:r>
              <a:rPr lang="de-CH" sz="1200" dirty="0"/>
              <a:t>, and Ted </a:t>
            </a:r>
            <a:r>
              <a:rPr lang="de-CH" sz="1200" dirty="0" err="1"/>
              <a:t>Klontz</a:t>
            </a:r>
            <a:r>
              <a:rPr lang="de-CH" sz="1200" dirty="0"/>
              <a:t>. 2011. “Money Beliefs and Financial </a:t>
            </a:r>
            <a:r>
              <a:rPr lang="de-CH" sz="1200" dirty="0" err="1"/>
              <a:t>Behaviors</a:t>
            </a:r>
            <a:r>
              <a:rPr lang="de-CH" sz="1200" dirty="0"/>
              <a:t>: Development </a:t>
            </a:r>
            <a:r>
              <a:rPr lang="de-CH" sz="1200" dirty="0" err="1"/>
              <a:t>of</a:t>
            </a:r>
            <a:r>
              <a:rPr lang="de-CH" sz="1200" dirty="0"/>
              <a:t> </a:t>
            </a:r>
            <a:r>
              <a:rPr lang="de-CH" sz="1200" dirty="0" err="1"/>
              <a:t>the</a:t>
            </a:r>
            <a:r>
              <a:rPr lang="de-CH" sz="1200" dirty="0"/>
              <a:t> </a:t>
            </a:r>
            <a:r>
              <a:rPr lang="de-CH" sz="1200" dirty="0" err="1"/>
              <a:t>Klontz</a:t>
            </a:r>
            <a:r>
              <a:rPr lang="de-CH" sz="1200" dirty="0"/>
              <a:t> Money </a:t>
            </a:r>
            <a:r>
              <a:rPr lang="de-CH" sz="1200" dirty="0" err="1"/>
              <a:t>Script</a:t>
            </a:r>
            <a:r>
              <a:rPr lang="de-CH" sz="1200" dirty="0"/>
              <a:t> </a:t>
            </a:r>
            <a:r>
              <a:rPr lang="de-CH" sz="1200" dirty="0" err="1"/>
              <a:t>Inventory</a:t>
            </a:r>
            <a:r>
              <a:rPr lang="de-CH" sz="1200" dirty="0"/>
              <a:t>.” Journal </a:t>
            </a:r>
            <a:r>
              <a:rPr lang="de-CH" sz="1200" dirty="0" err="1"/>
              <a:t>of</a:t>
            </a:r>
            <a:r>
              <a:rPr lang="de-CH" sz="1200" dirty="0"/>
              <a:t> Financial Therapy 2 (1): 1–22.</a:t>
            </a:r>
          </a:p>
        </p:txBody>
      </p:sp>
      <p:sp>
        <p:nvSpPr>
          <p:cNvPr id="5" name="Foliennummernplatzhalter 4">
            <a:extLst>
              <a:ext uri="{FF2B5EF4-FFF2-40B4-BE49-F238E27FC236}">
                <a16:creationId xmlns:a16="http://schemas.microsoft.com/office/drawing/2014/main" id="{71526040-4DFD-B378-3684-65103C320EFC}"/>
              </a:ext>
            </a:extLst>
          </p:cNvPr>
          <p:cNvSpPr>
            <a:spLocks noGrp="1"/>
          </p:cNvSpPr>
          <p:nvPr>
            <p:ph type="sldNum" sz="quarter" idx="12"/>
          </p:nvPr>
        </p:nvSpPr>
        <p:spPr/>
        <p:txBody>
          <a:bodyPr/>
          <a:lstStyle/>
          <a:p>
            <a:fld id="{C457ADC7-274A-47E8-AAD9-968732228F3F}" type="slidenum">
              <a:rPr lang="de-CH" smtClean="0"/>
              <a:t>7</a:t>
            </a:fld>
            <a:endParaRPr lang="de-CH"/>
          </a:p>
        </p:txBody>
      </p:sp>
    </p:spTree>
    <p:extLst>
      <p:ext uri="{BB962C8B-B14F-4D97-AF65-F5344CB8AC3E}">
        <p14:creationId xmlns:p14="http://schemas.microsoft.com/office/powerpoint/2010/main" val="2551663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5121308A-B043-857B-758E-5C69F5FF6B72}"/>
              </a:ext>
            </a:extLst>
          </p:cNvPr>
          <p:cNvSpPr>
            <a:spLocks noGrp="1"/>
          </p:cNvSpPr>
          <p:nvPr>
            <p:ph type="title"/>
          </p:nvPr>
        </p:nvSpPr>
        <p:spPr/>
        <p:txBody>
          <a:bodyPr/>
          <a:lstStyle/>
          <a:p>
            <a:r>
              <a:rPr lang="de-CH" dirty="0"/>
              <a:t>Deine Einstellung zu Geld</a:t>
            </a:r>
          </a:p>
        </p:txBody>
      </p:sp>
      <p:graphicFrame>
        <p:nvGraphicFramePr>
          <p:cNvPr id="5" name="Tabelle 5">
            <a:extLst>
              <a:ext uri="{FF2B5EF4-FFF2-40B4-BE49-F238E27FC236}">
                <a16:creationId xmlns:a16="http://schemas.microsoft.com/office/drawing/2014/main" id="{7113A414-880C-4D06-045D-D4FA0F1519AD}"/>
              </a:ext>
            </a:extLst>
          </p:cNvPr>
          <p:cNvGraphicFramePr>
            <a:graphicFrameLocks noGrp="1"/>
          </p:cNvGraphicFramePr>
          <p:nvPr>
            <p:extLst>
              <p:ext uri="{D42A27DB-BD31-4B8C-83A1-F6EECF244321}">
                <p14:modId xmlns:p14="http://schemas.microsoft.com/office/powerpoint/2010/main" val="1995486017"/>
              </p:ext>
            </p:extLst>
          </p:nvPr>
        </p:nvGraphicFramePr>
        <p:xfrm>
          <a:off x="5740400" y="986750"/>
          <a:ext cx="6096000" cy="1854200"/>
        </p:xfrm>
        <a:graphic>
          <a:graphicData uri="http://schemas.openxmlformats.org/drawingml/2006/table">
            <a:tbl>
              <a:tblPr firstRow="1" bandRow="1">
                <a:tableStyleId>{616DA210-FB5B-4158-B5E0-FEB733F419BA}</a:tableStyleId>
              </a:tblPr>
              <a:tblGrid>
                <a:gridCol w="2032000">
                  <a:extLst>
                    <a:ext uri="{9D8B030D-6E8A-4147-A177-3AD203B41FA5}">
                      <a16:colId xmlns:a16="http://schemas.microsoft.com/office/drawing/2014/main" val="4240963070"/>
                    </a:ext>
                  </a:extLst>
                </a:gridCol>
                <a:gridCol w="2032000">
                  <a:extLst>
                    <a:ext uri="{9D8B030D-6E8A-4147-A177-3AD203B41FA5}">
                      <a16:colId xmlns:a16="http://schemas.microsoft.com/office/drawing/2014/main" val="3728707012"/>
                    </a:ext>
                  </a:extLst>
                </a:gridCol>
                <a:gridCol w="2032000">
                  <a:extLst>
                    <a:ext uri="{9D8B030D-6E8A-4147-A177-3AD203B41FA5}">
                      <a16:colId xmlns:a16="http://schemas.microsoft.com/office/drawing/2014/main" val="2436968522"/>
                    </a:ext>
                  </a:extLst>
                </a:gridCol>
              </a:tblGrid>
              <a:tr h="370840">
                <a:tc>
                  <a:txBody>
                    <a:bodyPr/>
                    <a:lstStyle/>
                    <a:p>
                      <a:r>
                        <a:rPr lang="de-CH" dirty="0"/>
                        <a:t>Eigenschaft</a:t>
                      </a:r>
                    </a:p>
                  </a:txBody>
                  <a:tcPr/>
                </a:tc>
                <a:tc>
                  <a:txBody>
                    <a:bodyPr/>
                    <a:lstStyle/>
                    <a:p>
                      <a:r>
                        <a:rPr lang="de-CH" dirty="0"/>
                        <a:t>Punktzahl</a:t>
                      </a:r>
                    </a:p>
                  </a:txBody>
                  <a:tcPr/>
                </a:tc>
                <a:tc>
                  <a:txBody>
                    <a:bodyPr/>
                    <a:lstStyle/>
                    <a:p>
                      <a:r>
                        <a:rPr lang="de-CH" dirty="0"/>
                        <a:t>Ausprägung</a:t>
                      </a:r>
                    </a:p>
                  </a:txBody>
                  <a:tcPr/>
                </a:tc>
                <a:extLst>
                  <a:ext uri="{0D108BD9-81ED-4DB2-BD59-A6C34878D82A}">
                    <a16:rowId xmlns:a16="http://schemas.microsoft.com/office/drawing/2014/main" val="2885177201"/>
                  </a:ext>
                </a:extLst>
              </a:tr>
              <a:tr h="370840">
                <a:tc>
                  <a:txBody>
                    <a:bodyPr/>
                    <a:lstStyle/>
                    <a:p>
                      <a:r>
                        <a:rPr lang="de-CH" dirty="0"/>
                        <a:t>Statussuchend</a:t>
                      </a:r>
                    </a:p>
                  </a:txBody>
                  <a:tcPr/>
                </a:tc>
                <a:tc>
                  <a:txBody>
                    <a:bodyPr/>
                    <a:lstStyle/>
                    <a:p>
                      <a:r>
                        <a:rPr lang="de-CH" dirty="0"/>
                        <a:t>1.4</a:t>
                      </a:r>
                    </a:p>
                  </a:txBody>
                  <a:tcPr/>
                </a:tc>
                <a:tc>
                  <a:txBody>
                    <a:bodyPr/>
                    <a:lstStyle/>
                    <a:p>
                      <a:r>
                        <a:rPr lang="de-CH" dirty="0"/>
                        <a:t>tief</a:t>
                      </a:r>
                    </a:p>
                  </a:txBody>
                  <a:tcPr/>
                </a:tc>
                <a:extLst>
                  <a:ext uri="{0D108BD9-81ED-4DB2-BD59-A6C34878D82A}">
                    <a16:rowId xmlns:a16="http://schemas.microsoft.com/office/drawing/2014/main" val="1729941810"/>
                  </a:ext>
                </a:extLst>
              </a:tr>
              <a:tr h="370840">
                <a:tc>
                  <a:txBody>
                    <a:bodyPr/>
                    <a:lstStyle/>
                    <a:p>
                      <a:r>
                        <a:rPr lang="de-CH" dirty="0"/>
                        <a:t>Vermeidend</a:t>
                      </a:r>
                    </a:p>
                  </a:txBody>
                  <a:tcPr/>
                </a:tc>
                <a:tc>
                  <a:txBody>
                    <a:bodyPr/>
                    <a:lstStyle/>
                    <a:p>
                      <a:r>
                        <a:rPr lang="de-CH" dirty="0"/>
                        <a:t>3.1</a:t>
                      </a:r>
                    </a:p>
                  </a:txBody>
                  <a:tcPr/>
                </a:tc>
                <a:tc>
                  <a:txBody>
                    <a:bodyPr/>
                    <a:lstStyle/>
                    <a:p>
                      <a:r>
                        <a:rPr lang="de-CH" dirty="0"/>
                        <a:t>mittel</a:t>
                      </a:r>
                    </a:p>
                  </a:txBody>
                  <a:tcPr/>
                </a:tc>
                <a:extLst>
                  <a:ext uri="{0D108BD9-81ED-4DB2-BD59-A6C34878D82A}">
                    <a16:rowId xmlns:a16="http://schemas.microsoft.com/office/drawing/2014/main" val="3043387707"/>
                  </a:ext>
                </a:extLst>
              </a:tr>
              <a:tr h="370840">
                <a:tc>
                  <a:txBody>
                    <a:bodyPr/>
                    <a:lstStyle/>
                    <a:p>
                      <a:r>
                        <a:rPr lang="de-CH" dirty="0"/>
                        <a:t>Geldfokussiert</a:t>
                      </a:r>
                    </a:p>
                  </a:txBody>
                  <a:tcPr/>
                </a:tc>
                <a:tc>
                  <a:txBody>
                    <a:bodyPr/>
                    <a:lstStyle/>
                    <a:p>
                      <a:r>
                        <a:rPr lang="de-CH" dirty="0"/>
                        <a:t>3.7</a:t>
                      </a:r>
                    </a:p>
                  </a:txBody>
                  <a:tcPr/>
                </a:tc>
                <a:tc>
                  <a:txBody>
                    <a:bodyPr/>
                    <a:lstStyle/>
                    <a:p>
                      <a:r>
                        <a:rPr lang="de-CH" dirty="0"/>
                        <a:t>mittel</a:t>
                      </a:r>
                    </a:p>
                  </a:txBody>
                  <a:tcPr/>
                </a:tc>
                <a:extLst>
                  <a:ext uri="{0D108BD9-81ED-4DB2-BD59-A6C34878D82A}">
                    <a16:rowId xmlns:a16="http://schemas.microsoft.com/office/drawing/2014/main" val="2290327402"/>
                  </a:ext>
                </a:extLst>
              </a:tr>
              <a:tr h="370840">
                <a:tc>
                  <a:txBody>
                    <a:bodyPr/>
                    <a:lstStyle/>
                    <a:p>
                      <a:r>
                        <a:rPr lang="de-CH" dirty="0"/>
                        <a:t>Wachsam</a:t>
                      </a:r>
                    </a:p>
                  </a:txBody>
                  <a:tcPr/>
                </a:tc>
                <a:tc>
                  <a:txBody>
                    <a:bodyPr/>
                    <a:lstStyle/>
                    <a:p>
                      <a:r>
                        <a:rPr lang="de-CH" dirty="0"/>
                        <a:t>2.6</a:t>
                      </a:r>
                    </a:p>
                  </a:txBody>
                  <a:tcPr/>
                </a:tc>
                <a:tc>
                  <a:txBody>
                    <a:bodyPr/>
                    <a:lstStyle/>
                    <a:p>
                      <a:r>
                        <a:rPr lang="de-CH" dirty="0"/>
                        <a:t>tief</a:t>
                      </a:r>
                    </a:p>
                  </a:txBody>
                  <a:tcPr/>
                </a:tc>
                <a:extLst>
                  <a:ext uri="{0D108BD9-81ED-4DB2-BD59-A6C34878D82A}">
                    <a16:rowId xmlns:a16="http://schemas.microsoft.com/office/drawing/2014/main" val="3548303665"/>
                  </a:ext>
                </a:extLst>
              </a:tr>
            </a:tbl>
          </a:graphicData>
        </a:graphic>
      </p:graphicFrame>
      <p:sp>
        <p:nvSpPr>
          <p:cNvPr id="7" name="Textfeld 6">
            <a:extLst>
              <a:ext uri="{FF2B5EF4-FFF2-40B4-BE49-F238E27FC236}">
                <a16:creationId xmlns:a16="http://schemas.microsoft.com/office/drawing/2014/main" id="{296DBF7E-72EE-BB97-073A-D05308C43DB6}"/>
              </a:ext>
            </a:extLst>
          </p:cNvPr>
          <p:cNvSpPr txBox="1"/>
          <p:nvPr/>
        </p:nvSpPr>
        <p:spPr>
          <a:xfrm>
            <a:off x="95250" y="2918885"/>
            <a:ext cx="8909050" cy="1938992"/>
          </a:xfrm>
          <a:prstGeom prst="rect">
            <a:avLst/>
          </a:prstGeom>
          <a:noFill/>
        </p:spPr>
        <p:txBody>
          <a:bodyPr wrap="square">
            <a:spAutoFit/>
          </a:bodyPr>
          <a:lstStyle/>
          <a:p>
            <a:pPr algn="l"/>
            <a:r>
              <a:rPr lang="en-US" sz="1200" b="1" i="0" u="none" strike="noStrike" baseline="0" dirty="0" err="1">
                <a:solidFill>
                  <a:srgbClr val="333333"/>
                </a:solidFill>
                <a:latin typeface="Arial" panose="020B0604020202020204" pitchFamily="34" charset="0"/>
              </a:rPr>
              <a:t>Vermeidend</a:t>
            </a:r>
            <a:endParaRPr lang="en-US" sz="1200" b="1" i="0" u="none" strike="noStrike" baseline="0" dirty="0">
              <a:solidFill>
                <a:srgbClr val="333333"/>
              </a:solidFill>
              <a:latin typeface="Arial" panose="020B0604020202020204" pitchFamily="34" charset="0"/>
            </a:endParaRPr>
          </a:p>
          <a:p>
            <a:pPr algn="l"/>
            <a:r>
              <a:rPr lang="en-US" sz="1200" b="0" i="0" u="none" strike="noStrike" baseline="0" dirty="0">
                <a:solidFill>
                  <a:srgbClr val="333333"/>
                </a:solidFill>
                <a:latin typeface="Arial" panose="020B0604020202020204" pitchFamily="34" charset="0"/>
              </a:rPr>
              <a:t>Higher scores on the Money Avoidance scale suggest a belief that money is bad. Money Avoiders may also believe</a:t>
            </a:r>
          </a:p>
          <a:p>
            <a:pPr algn="l"/>
            <a:r>
              <a:rPr lang="en-US" sz="1200" b="0" i="0" u="none" strike="noStrike" baseline="0" dirty="0">
                <a:solidFill>
                  <a:srgbClr val="333333"/>
                </a:solidFill>
                <a:latin typeface="Arial" panose="020B0604020202020204" pitchFamily="34" charset="0"/>
              </a:rPr>
              <a:t>that they do not deserve money and/or feel guilty about the money they have. </a:t>
            </a:r>
            <a:r>
              <a:rPr lang="en-US" sz="1200" b="0" i="0" u="none" strike="noStrike" baseline="0" dirty="0">
                <a:solidFill>
                  <a:srgbClr val="333333"/>
                </a:solidFill>
                <a:highlight>
                  <a:srgbClr val="FFFF00"/>
                </a:highlight>
                <a:latin typeface="Arial" panose="020B0604020202020204" pitchFamily="34" charset="0"/>
              </a:rPr>
              <a:t>Many suspect that wealthy people are</a:t>
            </a:r>
          </a:p>
          <a:p>
            <a:pPr algn="l"/>
            <a:r>
              <a:rPr lang="en-US" sz="1200" b="0" i="0" u="none" strike="noStrike" baseline="0" dirty="0">
                <a:solidFill>
                  <a:srgbClr val="333333"/>
                </a:solidFill>
                <a:highlight>
                  <a:srgbClr val="FFFF00"/>
                </a:highlight>
                <a:latin typeface="Arial" panose="020B0604020202020204" pitchFamily="34" charset="0"/>
              </a:rPr>
              <a:t>greedy or corrupt, and that there is virtue in living with less money.</a:t>
            </a:r>
          </a:p>
          <a:p>
            <a:pPr algn="l"/>
            <a:r>
              <a:rPr lang="en-US" sz="1200" b="0" i="0" u="none" strike="noStrike" baseline="0" dirty="0">
                <a:solidFill>
                  <a:srgbClr val="333333"/>
                </a:solidFill>
                <a:latin typeface="Arial" panose="020B0604020202020204" pitchFamily="34" charset="0"/>
              </a:rPr>
              <a:t>Because of their negative associations with money and the wealthy, money avoiders may sabotage their financial</a:t>
            </a:r>
          </a:p>
          <a:p>
            <a:pPr algn="l"/>
            <a:r>
              <a:rPr lang="en-US" sz="1200" b="0" i="0" u="none" strike="noStrike" baseline="0" dirty="0">
                <a:solidFill>
                  <a:srgbClr val="333333"/>
                </a:solidFill>
                <a:latin typeface="Arial" panose="020B0604020202020204" pitchFamily="34" charset="0"/>
              </a:rPr>
              <a:t>success and/or give money away in an unconscious effort to stay at a lower socioeconomic level.</a:t>
            </a:r>
          </a:p>
          <a:p>
            <a:pPr algn="l"/>
            <a:r>
              <a:rPr lang="en-US" sz="1200" b="0" i="0" u="none" strike="noStrike" baseline="0" dirty="0">
                <a:solidFill>
                  <a:srgbClr val="333333"/>
                </a:solidFill>
                <a:latin typeface="Arial" panose="020B0604020202020204" pitchFamily="34" charset="0"/>
              </a:rPr>
              <a:t>Studies have found that Money Avoidance </a:t>
            </a:r>
            <a:r>
              <a:rPr lang="en-US" sz="1200" b="0" i="0" u="none" strike="noStrike" baseline="0" dirty="0">
                <a:solidFill>
                  <a:srgbClr val="333333"/>
                </a:solidFill>
                <a:highlight>
                  <a:srgbClr val="FFFF00"/>
                </a:highlight>
                <a:latin typeface="Arial" panose="020B0604020202020204" pitchFamily="34" charset="0"/>
              </a:rPr>
              <a:t>can be associated with trying to not think about money, ignoring financial</a:t>
            </a:r>
          </a:p>
          <a:p>
            <a:pPr algn="l"/>
            <a:r>
              <a:rPr lang="en-US" sz="1200" b="0" i="0" u="none" strike="noStrike" baseline="0" dirty="0">
                <a:solidFill>
                  <a:srgbClr val="333333"/>
                </a:solidFill>
                <a:highlight>
                  <a:srgbClr val="FFFF00"/>
                </a:highlight>
                <a:latin typeface="Arial" panose="020B0604020202020204" pitchFamily="34" charset="0"/>
              </a:rPr>
              <a:t>statements, overspending, enabling others financially, and having difficulty managing a budget. Occupational choice is</a:t>
            </a:r>
          </a:p>
          <a:p>
            <a:pPr algn="l"/>
            <a:r>
              <a:rPr lang="en-US" sz="1200" b="0" i="0" u="none" strike="noStrike" baseline="0" dirty="0">
                <a:solidFill>
                  <a:srgbClr val="333333"/>
                </a:solidFill>
                <a:highlight>
                  <a:srgbClr val="FFFF00"/>
                </a:highlight>
                <a:latin typeface="Arial" panose="020B0604020202020204" pitchFamily="34" charset="0"/>
              </a:rPr>
              <a:t>related to Money Avoidance also. For example, individuals in the helping professions, such as mental health</a:t>
            </a:r>
          </a:p>
          <a:p>
            <a:pPr algn="l"/>
            <a:r>
              <a:rPr lang="en-US" sz="1200" b="0" i="0" u="none" strike="noStrike" baseline="0" dirty="0">
                <a:solidFill>
                  <a:srgbClr val="333333"/>
                </a:solidFill>
                <a:highlight>
                  <a:srgbClr val="FFFF00"/>
                </a:highlight>
                <a:latin typeface="Arial" panose="020B0604020202020204" pitchFamily="34" charset="0"/>
              </a:rPr>
              <a:t>providers, tend to score higher than those in other professions, such as business or financial advising.</a:t>
            </a:r>
            <a:endParaRPr lang="de-CH" sz="1200" dirty="0">
              <a:highlight>
                <a:srgbClr val="FFFF00"/>
              </a:highlight>
            </a:endParaRPr>
          </a:p>
        </p:txBody>
      </p:sp>
      <p:sp>
        <p:nvSpPr>
          <p:cNvPr id="11" name="Textfeld 10">
            <a:extLst>
              <a:ext uri="{FF2B5EF4-FFF2-40B4-BE49-F238E27FC236}">
                <a16:creationId xmlns:a16="http://schemas.microsoft.com/office/drawing/2014/main" id="{2C53AB52-6838-8EC6-7916-8D494BB49409}"/>
              </a:ext>
            </a:extLst>
          </p:cNvPr>
          <p:cNvSpPr txBox="1"/>
          <p:nvPr/>
        </p:nvSpPr>
        <p:spPr>
          <a:xfrm>
            <a:off x="4029074" y="4958969"/>
            <a:ext cx="7947025" cy="1200329"/>
          </a:xfrm>
          <a:prstGeom prst="rect">
            <a:avLst/>
          </a:prstGeom>
          <a:noFill/>
        </p:spPr>
        <p:txBody>
          <a:bodyPr wrap="square">
            <a:spAutoFit/>
          </a:bodyPr>
          <a:lstStyle/>
          <a:p>
            <a:r>
              <a:rPr lang="en-US" sz="1200" b="1" i="0" u="none" strike="noStrike" baseline="0" dirty="0" err="1">
                <a:solidFill>
                  <a:srgbClr val="333333"/>
                </a:solidFill>
                <a:latin typeface="Arial" panose="020B0604020202020204" pitchFamily="34" charset="0"/>
              </a:rPr>
              <a:t>Geldfokussiert</a:t>
            </a:r>
            <a:endParaRPr lang="en-US" sz="1200" b="1" i="0" u="none" strike="noStrike" baseline="0" dirty="0">
              <a:solidFill>
                <a:srgbClr val="333333"/>
              </a:solidFill>
              <a:latin typeface="Arial" panose="020B0604020202020204" pitchFamily="34" charset="0"/>
            </a:endParaRPr>
          </a:p>
          <a:p>
            <a:r>
              <a:rPr lang="en-US" sz="1200" b="0" i="0" u="none" strike="noStrike" baseline="0" dirty="0">
                <a:solidFill>
                  <a:srgbClr val="333333"/>
                </a:solidFill>
                <a:latin typeface="Arial" panose="020B0604020202020204" pitchFamily="34" charset="0"/>
              </a:rPr>
              <a:t>The Money Focused believe that the </a:t>
            </a:r>
            <a:r>
              <a:rPr lang="en-US" sz="1200" b="0" i="0" u="none" strike="noStrike" baseline="0" dirty="0">
                <a:solidFill>
                  <a:srgbClr val="333333"/>
                </a:solidFill>
                <a:highlight>
                  <a:srgbClr val="FFFF00"/>
                </a:highlight>
                <a:latin typeface="Arial" panose="020B0604020202020204" pitchFamily="34" charset="0"/>
              </a:rPr>
              <a:t>key to happiness and the solution to their problems is to have more money</a:t>
            </a:r>
            <a:r>
              <a:rPr lang="en-US" sz="1200" b="0" i="0" u="none" strike="noStrike" baseline="0" dirty="0">
                <a:solidFill>
                  <a:srgbClr val="333333"/>
                </a:solidFill>
                <a:latin typeface="Arial" panose="020B0604020202020204" pitchFamily="34" charset="0"/>
              </a:rPr>
              <a:t>. At</a:t>
            </a:r>
          </a:p>
          <a:p>
            <a:r>
              <a:rPr lang="en-US" sz="1200" b="0" i="0" u="none" strike="noStrike" baseline="0" dirty="0">
                <a:solidFill>
                  <a:srgbClr val="333333"/>
                </a:solidFill>
                <a:latin typeface="Arial" panose="020B0604020202020204" pitchFamily="34" charset="0"/>
              </a:rPr>
              <a:t>the same time, they believe that </a:t>
            </a:r>
            <a:r>
              <a:rPr lang="en-US" sz="1200" b="0" i="0" u="none" strike="noStrike" baseline="0" dirty="0">
                <a:solidFill>
                  <a:srgbClr val="333333"/>
                </a:solidFill>
                <a:highlight>
                  <a:srgbClr val="FFFF00"/>
                </a:highlight>
                <a:latin typeface="Arial" panose="020B0604020202020204" pitchFamily="34" charset="0"/>
              </a:rPr>
              <a:t>one can never have enough money, and find that the pursuit of money never quite</a:t>
            </a:r>
          </a:p>
          <a:p>
            <a:r>
              <a:rPr lang="de-CH" sz="1200" b="0" i="0" u="none" strike="noStrike" baseline="0" dirty="0" err="1">
                <a:solidFill>
                  <a:srgbClr val="333333"/>
                </a:solidFill>
                <a:highlight>
                  <a:srgbClr val="FFFF00"/>
                </a:highlight>
                <a:latin typeface="Arial" panose="020B0604020202020204" pitchFamily="34" charset="0"/>
              </a:rPr>
              <a:t>satisfies</a:t>
            </a:r>
            <a:r>
              <a:rPr lang="de-CH" sz="1200" b="0" i="0" u="none" strike="noStrike" baseline="0" dirty="0">
                <a:solidFill>
                  <a:srgbClr val="333333"/>
                </a:solidFill>
                <a:highlight>
                  <a:srgbClr val="FFFF00"/>
                </a:highlight>
                <a:latin typeface="Arial" panose="020B0604020202020204" pitchFamily="34" charset="0"/>
              </a:rPr>
              <a:t> </a:t>
            </a:r>
            <a:r>
              <a:rPr lang="de-CH" sz="1200" b="0" i="0" u="none" strike="noStrike" baseline="0" dirty="0" err="1">
                <a:solidFill>
                  <a:srgbClr val="333333"/>
                </a:solidFill>
                <a:highlight>
                  <a:srgbClr val="FFFF00"/>
                </a:highlight>
                <a:latin typeface="Arial" panose="020B0604020202020204" pitchFamily="34" charset="0"/>
              </a:rPr>
              <a:t>them</a:t>
            </a:r>
            <a:r>
              <a:rPr lang="de-CH" sz="1200" b="0" i="0" u="none" strike="noStrike" baseline="0" dirty="0">
                <a:solidFill>
                  <a:srgbClr val="333333"/>
                </a:solidFill>
                <a:latin typeface="Arial" panose="020B0604020202020204" pitchFamily="34" charset="0"/>
              </a:rPr>
              <a:t>. </a:t>
            </a:r>
            <a:r>
              <a:rPr lang="en-US" sz="1200" b="0" i="0" u="none" strike="noStrike" baseline="0" dirty="0">
                <a:solidFill>
                  <a:srgbClr val="333333"/>
                </a:solidFill>
                <a:latin typeface="Arial" panose="020B0604020202020204" pitchFamily="34" charset="0"/>
              </a:rPr>
              <a:t>The higher the score on Money Focus the more they are likely to have a lower net worth and to carry credit card debt. The Money Focused are </a:t>
            </a:r>
            <a:r>
              <a:rPr lang="en-US" sz="1200" b="0" i="0" u="none" strike="noStrike" baseline="0" dirty="0">
                <a:solidFill>
                  <a:srgbClr val="333333"/>
                </a:solidFill>
                <a:highlight>
                  <a:srgbClr val="FFFF00"/>
                </a:highlight>
                <a:latin typeface="Arial" panose="020B0604020202020204" pitchFamily="34" charset="0"/>
              </a:rPr>
              <a:t>prone to buying things to achieve happiness</a:t>
            </a:r>
            <a:r>
              <a:rPr lang="en-US" sz="1200" b="0" i="0" u="none" strike="noStrike" baseline="0" dirty="0">
                <a:solidFill>
                  <a:srgbClr val="333333"/>
                </a:solidFill>
                <a:latin typeface="Arial" panose="020B0604020202020204" pitchFamily="34" charset="0"/>
              </a:rPr>
              <a:t>. </a:t>
            </a:r>
            <a:r>
              <a:rPr lang="en-US" sz="1200" b="0" i="0" u="none" strike="noStrike" baseline="0" dirty="0">
                <a:solidFill>
                  <a:srgbClr val="333333"/>
                </a:solidFill>
                <a:highlight>
                  <a:srgbClr val="FFFF00"/>
                </a:highlight>
                <a:latin typeface="Arial" panose="020B0604020202020204" pitchFamily="34" charset="0"/>
              </a:rPr>
              <a:t>They are also more likely to put work ahead of family</a:t>
            </a:r>
            <a:r>
              <a:rPr lang="en-US" sz="1200" b="0" i="0" u="none" strike="noStrike" baseline="0" dirty="0">
                <a:solidFill>
                  <a:srgbClr val="333333"/>
                </a:solidFill>
                <a:latin typeface="Arial" panose="020B0604020202020204" pitchFamily="34" charset="0"/>
              </a:rPr>
              <a:t> and </a:t>
            </a:r>
            <a:r>
              <a:rPr lang="en-US" sz="1200" b="0" i="0" u="none" strike="noStrike" baseline="0" dirty="0">
                <a:solidFill>
                  <a:srgbClr val="333333"/>
                </a:solidFill>
                <a:highlight>
                  <a:srgbClr val="FFFF00"/>
                </a:highlight>
                <a:latin typeface="Arial" panose="020B0604020202020204" pitchFamily="34" charset="0"/>
              </a:rPr>
              <a:t>give or loan money to others even if they cannot afford to do so.</a:t>
            </a:r>
            <a:endParaRPr lang="de-CH" sz="1200" dirty="0">
              <a:highlight>
                <a:srgbClr val="FFFF00"/>
              </a:highlight>
            </a:endParaRPr>
          </a:p>
        </p:txBody>
      </p:sp>
      <p:sp>
        <p:nvSpPr>
          <p:cNvPr id="2" name="Foliennummernplatzhalter 1">
            <a:extLst>
              <a:ext uri="{FF2B5EF4-FFF2-40B4-BE49-F238E27FC236}">
                <a16:creationId xmlns:a16="http://schemas.microsoft.com/office/drawing/2014/main" id="{19733899-74A4-9D9E-FB9A-B4DFDA5EA62B}"/>
              </a:ext>
            </a:extLst>
          </p:cNvPr>
          <p:cNvSpPr>
            <a:spLocks noGrp="1"/>
          </p:cNvSpPr>
          <p:nvPr>
            <p:ph type="sldNum" sz="quarter" idx="12"/>
          </p:nvPr>
        </p:nvSpPr>
        <p:spPr/>
        <p:txBody>
          <a:bodyPr/>
          <a:lstStyle/>
          <a:p>
            <a:fld id="{C457ADC7-274A-47E8-AAD9-968732228F3F}" type="slidenum">
              <a:rPr lang="de-CH" smtClean="0"/>
              <a:t>8</a:t>
            </a:fld>
            <a:endParaRPr lang="de-CH"/>
          </a:p>
        </p:txBody>
      </p:sp>
    </p:spTree>
    <p:extLst>
      <p:ext uri="{BB962C8B-B14F-4D97-AF65-F5344CB8AC3E}">
        <p14:creationId xmlns:p14="http://schemas.microsoft.com/office/powerpoint/2010/main" val="546971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7864444B-C789-ED22-0F42-C838F8F65898}"/>
              </a:ext>
            </a:extLst>
          </p:cNvPr>
          <p:cNvSpPr>
            <a:spLocks noGrp="1"/>
          </p:cNvSpPr>
          <p:nvPr>
            <p:ph type="title"/>
          </p:nvPr>
        </p:nvSpPr>
        <p:spPr/>
        <p:txBody>
          <a:bodyPr/>
          <a:lstStyle/>
          <a:p>
            <a:r>
              <a:rPr lang="de-CH" dirty="0"/>
              <a:t>Lifestyle-Inflation</a:t>
            </a:r>
          </a:p>
        </p:txBody>
      </p:sp>
      <p:sp>
        <p:nvSpPr>
          <p:cNvPr id="5" name="Textplatzhalter 4">
            <a:extLst>
              <a:ext uri="{FF2B5EF4-FFF2-40B4-BE49-F238E27FC236}">
                <a16:creationId xmlns:a16="http://schemas.microsoft.com/office/drawing/2014/main" id="{537824A5-0A41-594E-87CC-B22CF394C486}"/>
              </a:ext>
            </a:extLst>
          </p:cNvPr>
          <p:cNvSpPr>
            <a:spLocks noGrp="1"/>
          </p:cNvSpPr>
          <p:nvPr>
            <p:ph type="body" idx="1"/>
          </p:nvPr>
        </p:nvSpPr>
        <p:spPr/>
        <p:txBody>
          <a:bodyPr/>
          <a:lstStyle/>
          <a:p>
            <a:r>
              <a:rPr lang="de-CH" dirty="0"/>
              <a:t>Brauchen wir das alles?</a:t>
            </a:r>
          </a:p>
        </p:txBody>
      </p:sp>
      <p:sp>
        <p:nvSpPr>
          <p:cNvPr id="2" name="Foliennummernplatzhalter 1">
            <a:extLst>
              <a:ext uri="{FF2B5EF4-FFF2-40B4-BE49-F238E27FC236}">
                <a16:creationId xmlns:a16="http://schemas.microsoft.com/office/drawing/2014/main" id="{56ABB920-B145-CCA3-C9B6-AB893B6407AF}"/>
              </a:ext>
            </a:extLst>
          </p:cNvPr>
          <p:cNvSpPr>
            <a:spLocks noGrp="1"/>
          </p:cNvSpPr>
          <p:nvPr>
            <p:ph type="sldNum" sz="quarter" idx="12"/>
          </p:nvPr>
        </p:nvSpPr>
        <p:spPr/>
        <p:txBody>
          <a:bodyPr/>
          <a:lstStyle/>
          <a:p>
            <a:fld id="{C457ADC7-274A-47E8-AAD9-968732228F3F}" type="slidenum">
              <a:rPr lang="de-CH" smtClean="0"/>
              <a:t>9</a:t>
            </a:fld>
            <a:endParaRPr lang="de-CH"/>
          </a:p>
        </p:txBody>
      </p:sp>
    </p:spTree>
    <p:extLst>
      <p:ext uri="{BB962C8B-B14F-4D97-AF65-F5344CB8AC3E}">
        <p14:creationId xmlns:p14="http://schemas.microsoft.com/office/powerpoint/2010/main" val="419095178"/>
      </p:ext>
    </p:extLst>
  </p:cSld>
  <p:clrMapOvr>
    <a:masterClrMapping/>
  </p:clrMapOvr>
</p:sld>
</file>

<file path=ppt/theme/theme1.xml><?xml version="1.0" encoding="utf-8"?>
<a:theme xmlns:a="http://schemas.openxmlformats.org/drawingml/2006/main" name="Ogi_Treuhand_PowerPoint">
  <a:themeElements>
    <a:clrScheme name="Benutzerdefiniert 2">
      <a:dk1>
        <a:srgbClr val="004460"/>
      </a:dk1>
      <a:lt1>
        <a:srgbClr val="FFFFFF"/>
      </a:lt1>
      <a:dk2>
        <a:srgbClr val="000000"/>
      </a:dk2>
      <a:lt2>
        <a:srgbClr val="FFFFFF"/>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gi">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gi_Treuhand_PowerPoint" id="{C5D65A83-660D-444B-B5E0-7E720DDF5C34}" vid="{44C4BB6E-0760-47FC-9EDC-FCC58E720848}"/>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Ogi_Treuhand_PowerPoint</Template>
  <TotalTime>0</TotalTime>
  <Words>4450</Words>
  <Application>Microsoft Office PowerPoint</Application>
  <PresentationFormat>Breitbild</PresentationFormat>
  <Paragraphs>983</Paragraphs>
  <Slides>67</Slides>
  <Notes>51</Notes>
  <HiddenSlides>8</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67</vt:i4>
      </vt:variant>
    </vt:vector>
  </HeadingPairs>
  <TitlesOfParts>
    <vt:vector size="74" baseType="lpstr">
      <vt:lpstr>Arial</vt:lpstr>
      <vt:lpstr>Calibri</vt:lpstr>
      <vt:lpstr>Open Sans</vt:lpstr>
      <vt:lpstr>Söhne</vt:lpstr>
      <vt:lpstr>Symbol</vt:lpstr>
      <vt:lpstr>Wingdings</vt:lpstr>
      <vt:lpstr>Ogi_Treuhand_PowerPoint</vt:lpstr>
      <vt:lpstr>Finanzen verstehen, Leben vereinfachen</vt:lpstr>
      <vt:lpstr>Ziel</vt:lpstr>
      <vt:lpstr>Glaubenssätze</vt:lpstr>
      <vt:lpstr>Motivation</vt:lpstr>
      <vt:lpstr>Über Geld sprechen</vt:lpstr>
      <vt:lpstr>Deine Einstellung zu Geld</vt:lpstr>
      <vt:lpstr>Deine Einstellung zu Geld</vt:lpstr>
      <vt:lpstr>Deine Einstellung zu Geld</vt:lpstr>
      <vt:lpstr>Lifestyle-Inflation</vt:lpstr>
      <vt:lpstr>Lifestyle Inflation</vt:lpstr>
      <vt:lpstr>Übung für zuhause </vt:lpstr>
      <vt:lpstr>Sparen, wo es nicht schmerzt</vt:lpstr>
      <vt:lpstr>Bankdienstleistungen</vt:lpstr>
      <vt:lpstr>Bankdienstleistungen</vt:lpstr>
      <vt:lpstr>Opportunitätskosten</vt:lpstr>
      <vt:lpstr>Die versteckten Kosten von Entscheidungen</vt:lpstr>
      <vt:lpstr>PowerPoint-Präsentation</vt:lpstr>
      <vt:lpstr>Anwendungsfall 1 – unnötige Kosten &amp; risikolose Investitionen</vt:lpstr>
      <vt:lpstr>PowerPoint-Präsentation</vt:lpstr>
      <vt:lpstr>Anwendungsfalls 2: Vorauszahlung von Fixkosten</vt:lpstr>
      <vt:lpstr>Anwendungsfall 3: Ein Hauskauf ist immer vorteilhaft. Wirklich?</vt:lpstr>
      <vt:lpstr>Hypothetische Einnahmen und Ausgaben haben reale Pendants</vt:lpstr>
      <vt:lpstr>Der Erwartungswert</vt:lpstr>
      <vt:lpstr>Wahrscheinlichkeiten</vt:lpstr>
      <vt:lpstr>Wahrscheinlichkeiten</vt:lpstr>
      <vt:lpstr>Versicherungen: Erwartungswert und Risiko</vt:lpstr>
      <vt:lpstr>Kognitive Verzerrungen</vt:lpstr>
      <vt:lpstr>Aufgabe für zuhause</vt:lpstr>
      <vt:lpstr>Aufgabe für zuhause</vt:lpstr>
      <vt:lpstr>Einige weiterführende Infos</vt:lpstr>
      <vt:lpstr>Takeaways Versicherungen</vt:lpstr>
      <vt:lpstr>Weitere unnötige Kosten</vt:lpstr>
      <vt:lpstr>Steuern</vt:lpstr>
      <vt:lpstr>Der Grenzsteuersatz</vt:lpstr>
      <vt:lpstr>Der Grenzsteuersatz</vt:lpstr>
      <vt:lpstr>Steuern sind planbar</vt:lpstr>
      <vt:lpstr>Der Ablauf</vt:lpstr>
      <vt:lpstr>Steuerzahlungen</vt:lpstr>
      <vt:lpstr>Rechnungsdiskrepanzen</vt:lpstr>
      <vt:lpstr>Steuerzahlungen</vt:lpstr>
      <vt:lpstr>Die persönliche Vorsorge</vt:lpstr>
      <vt:lpstr>Fallstricke</vt:lpstr>
      <vt:lpstr>Familienmodelle und Vorsorge</vt:lpstr>
      <vt:lpstr>AHV</vt:lpstr>
      <vt:lpstr>AHV</vt:lpstr>
      <vt:lpstr>BVG</vt:lpstr>
      <vt:lpstr>Aufgabe für zuhause</vt:lpstr>
      <vt:lpstr>Säule 3a</vt:lpstr>
      <vt:lpstr>Säule 3a</vt:lpstr>
      <vt:lpstr>Effiziente Märkte &amp; zufällige Spaziergänge</vt:lpstr>
      <vt:lpstr>Hypothese der effizienten Märkte</vt:lpstr>
      <vt:lpstr>Evidenz</vt:lpstr>
      <vt:lpstr>Anwendungsfall: Säule 3a</vt:lpstr>
      <vt:lpstr>Säule 3a</vt:lpstr>
      <vt:lpstr>Interessenskonflikte</vt:lpstr>
      <vt:lpstr>PowerPoint-Präsentation</vt:lpstr>
      <vt:lpstr>Der Notgroschen</vt:lpstr>
      <vt:lpstr>Wie viel Geld gehört auf das Sparkonto?</vt:lpstr>
      <vt:lpstr>Realrendite auf Sparkonti</vt:lpstr>
      <vt:lpstr>Zur Tat schreiten</vt:lpstr>
      <vt:lpstr>Ein Budget erstellen</vt:lpstr>
      <vt:lpstr>Kontenregelung &amp; Daueraufträge</vt:lpstr>
      <vt:lpstr>Kontenregelung &amp; Daueraufträge</vt:lpstr>
      <vt:lpstr>Zur Tat schreiten</vt:lpstr>
      <vt:lpstr>Informiere Dich</vt:lpstr>
      <vt:lpstr>Zusammenfassung</vt:lpstr>
      <vt:lpstr>Was wir gelernt haben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Finanzen verstehen, Leben vereinfachen</dc:title>
  <dc:creator>Thomas Wälti</dc:creator>
  <cp:lastModifiedBy>Thomas Wälti</cp:lastModifiedBy>
  <cp:revision>180</cp:revision>
  <dcterms:created xsi:type="dcterms:W3CDTF">2023-04-27T07:44:21Z</dcterms:created>
  <dcterms:modified xsi:type="dcterms:W3CDTF">2023-06-06T14:55:12Z</dcterms:modified>
</cp:coreProperties>
</file>